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493" r:id="rId1"/>
  </p:sldMasterIdLst>
  <p:notesMasterIdLst>
    <p:notesMasterId r:id="rId279"/>
  </p:notesMasterIdLst>
  <p:handoutMasterIdLst>
    <p:handoutMasterId r:id="rId280"/>
  </p:handoutMasterIdLst>
  <p:sldIdLst>
    <p:sldId id="881" r:id="rId2"/>
    <p:sldId id="882" r:id="rId3"/>
    <p:sldId id="700" r:id="rId4"/>
    <p:sldId id="484" r:id="rId5"/>
    <p:sldId id="901" r:id="rId6"/>
    <p:sldId id="460" r:id="rId7"/>
    <p:sldId id="487" r:id="rId8"/>
    <p:sldId id="490" r:id="rId9"/>
    <p:sldId id="491" r:id="rId10"/>
    <p:sldId id="492" r:id="rId11"/>
    <p:sldId id="493" r:id="rId12"/>
    <p:sldId id="883" r:id="rId13"/>
    <p:sldId id="1106" r:id="rId14"/>
    <p:sldId id="506" r:id="rId15"/>
    <p:sldId id="902" r:id="rId16"/>
    <p:sldId id="511" r:id="rId17"/>
    <p:sldId id="886" r:id="rId18"/>
    <p:sldId id="884" r:id="rId19"/>
    <p:sldId id="885" r:id="rId20"/>
    <p:sldId id="1116" r:id="rId21"/>
    <p:sldId id="515" r:id="rId22"/>
    <p:sldId id="887" r:id="rId23"/>
    <p:sldId id="520" r:id="rId24"/>
    <p:sldId id="518" r:id="rId25"/>
    <p:sldId id="903" r:id="rId26"/>
    <p:sldId id="715" r:id="rId27"/>
    <p:sldId id="888" r:id="rId28"/>
    <p:sldId id="889" r:id="rId29"/>
    <p:sldId id="718" r:id="rId30"/>
    <p:sldId id="724" r:id="rId31"/>
    <p:sldId id="904" r:id="rId32"/>
    <p:sldId id="892" r:id="rId33"/>
    <p:sldId id="725" r:id="rId34"/>
    <p:sldId id="896" r:id="rId35"/>
    <p:sldId id="897" r:id="rId36"/>
    <p:sldId id="952" r:id="rId37"/>
    <p:sldId id="953" r:id="rId38"/>
    <p:sldId id="911" r:id="rId39"/>
    <p:sldId id="914" r:id="rId40"/>
    <p:sldId id="913" r:id="rId41"/>
    <p:sldId id="1113" r:id="rId42"/>
    <p:sldId id="893" r:id="rId43"/>
    <p:sldId id="894" r:id="rId44"/>
    <p:sldId id="895" r:id="rId45"/>
    <p:sldId id="908" r:id="rId46"/>
    <p:sldId id="909" r:id="rId47"/>
    <p:sldId id="919" r:id="rId48"/>
    <p:sldId id="920" r:id="rId49"/>
    <p:sldId id="923" r:id="rId50"/>
    <p:sldId id="917" r:id="rId51"/>
    <p:sldId id="918" r:id="rId52"/>
    <p:sldId id="910" r:id="rId53"/>
    <p:sldId id="277" r:id="rId54"/>
    <p:sldId id="915" r:id="rId55"/>
    <p:sldId id="890" r:id="rId56"/>
    <p:sldId id="891" r:id="rId57"/>
    <p:sldId id="396" r:id="rId58"/>
    <p:sldId id="348" r:id="rId59"/>
    <p:sldId id="349" r:id="rId60"/>
    <p:sldId id="350" r:id="rId61"/>
    <p:sldId id="351" r:id="rId62"/>
    <p:sldId id="1115" r:id="rId63"/>
    <p:sldId id="1129" r:id="rId64"/>
    <p:sldId id="905" r:id="rId65"/>
    <p:sldId id="916" r:id="rId66"/>
    <p:sldId id="921" r:id="rId67"/>
    <p:sldId id="922" r:id="rId68"/>
    <p:sldId id="924" r:id="rId69"/>
    <p:sldId id="925" r:id="rId70"/>
    <p:sldId id="926" r:id="rId71"/>
    <p:sldId id="1101" r:id="rId72"/>
    <p:sldId id="1102" r:id="rId73"/>
    <p:sldId id="927" r:id="rId74"/>
    <p:sldId id="928" r:id="rId75"/>
    <p:sldId id="929" r:id="rId76"/>
    <p:sldId id="930" r:id="rId77"/>
    <p:sldId id="931" r:id="rId78"/>
    <p:sldId id="932" r:id="rId79"/>
    <p:sldId id="946" r:id="rId80"/>
    <p:sldId id="934" r:id="rId81"/>
    <p:sldId id="935" r:id="rId82"/>
    <p:sldId id="1107" r:id="rId83"/>
    <p:sldId id="1108" r:id="rId84"/>
    <p:sldId id="1109" r:id="rId85"/>
    <p:sldId id="939" r:id="rId86"/>
    <p:sldId id="950" r:id="rId87"/>
    <p:sldId id="1111" r:id="rId88"/>
    <p:sldId id="1110" r:id="rId89"/>
    <p:sldId id="942" r:id="rId90"/>
    <p:sldId id="944" r:id="rId91"/>
    <p:sldId id="943" r:id="rId92"/>
    <p:sldId id="951" r:id="rId93"/>
    <p:sldId id="955" r:id="rId94"/>
    <p:sldId id="954" r:id="rId95"/>
    <p:sldId id="956" r:id="rId96"/>
    <p:sldId id="962" r:id="rId97"/>
    <p:sldId id="957" r:id="rId98"/>
    <p:sldId id="958" r:id="rId99"/>
    <p:sldId id="959" r:id="rId100"/>
    <p:sldId id="960" r:id="rId101"/>
    <p:sldId id="961" r:id="rId102"/>
    <p:sldId id="963" r:id="rId103"/>
    <p:sldId id="1008" r:id="rId104"/>
    <p:sldId id="1025" r:id="rId105"/>
    <p:sldId id="964" r:id="rId106"/>
    <p:sldId id="965" r:id="rId107"/>
    <p:sldId id="1007" r:id="rId108"/>
    <p:sldId id="966" r:id="rId109"/>
    <p:sldId id="970" r:id="rId110"/>
    <p:sldId id="967" r:id="rId111"/>
    <p:sldId id="971" r:id="rId112"/>
    <p:sldId id="968" r:id="rId113"/>
    <p:sldId id="972" r:id="rId114"/>
    <p:sldId id="973" r:id="rId115"/>
    <p:sldId id="974" r:id="rId116"/>
    <p:sldId id="976" r:id="rId117"/>
    <p:sldId id="979" r:id="rId118"/>
    <p:sldId id="980" r:id="rId119"/>
    <p:sldId id="978" r:id="rId120"/>
    <p:sldId id="981" r:id="rId121"/>
    <p:sldId id="977" r:id="rId122"/>
    <p:sldId id="982" r:id="rId123"/>
    <p:sldId id="983" r:id="rId124"/>
    <p:sldId id="984" r:id="rId125"/>
    <p:sldId id="985" r:id="rId126"/>
    <p:sldId id="986" r:id="rId127"/>
    <p:sldId id="989" r:id="rId128"/>
    <p:sldId id="987" r:id="rId129"/>
    <p:sldId id="988" r:id="rId130"/>
    <p:sldId id="990" r:id="rId131"/>
    <p:sldId id="991" r:id="rId132"/>
    <p:sldId id="992" r:id="rId133"/>
    <p:sldId id="993" r:id="rId134"/>
    <p:sldId id="994" r:id="rId135"/>
    <p:sldId id="995" r:id="rId136"/>
    <p:sldId id="1118" r:id="rId137"/>
    <p:sldId id="996" r:id="rId138"/>
    <p:sldId id="997" r:id="rId139"/>
    <p:sldId id="998" r:id="rId140"/>
    <p:sldId id="999" r:id="rId141"/>
    <p:sldId id="1000" r:id="rId142"/>
    <p:sldId id="525" r:id="rId143"/>
    <p:sldId id="1001" r:id="rId144"/>
    <p:sldId id="1125" r:id="rId145"/>
    <p:sldId id="1002" r:id="rId146"/>
    <p:sldId id="1003" r:id="rId147"/>
    <p:sldId id="1004" r:id="rId148"/>
    <p:sldId id="1005" r:id="rId149"/>
    <p:sldId id="1006" r:id="rId150"/>
    <p:sldId id="1117" r:id="rId151"/>
    <p:sldId id="1009" r:id="rId152"/>
    <p:sldId id="1010" r:id="rId153"/>
    <p:sldId id="1011" r:id="rId154"/>
    <p:sldId id="1012" r:id="rId155"/>
    <p:sldId id="1013" r:id="rId156"/>
    <p:sldId id="1018" r:id="rId157"/>
    <p:sldId id="1020" r:id="rId158"/>
    <p:sldId id="1021" r:id="rId159"/>
    <p:sldId id="1014" r:id="rId160"/>
    <p:sldId id="1022" r:id="rId161"/>
    <p:sldId id="1015" r:id="rId162"/>
    <p:sldId id="1023" r:id="rId163"/>
    <p:sldId id="1016" r:id="rId164"/>
    <p:sldId id="1017" r:id="rId165"/>
    <p:sldId id="1024" r:id="rId166"/>
    <p:sldId id="1026" r:id="rId167"/>
    <p:sldId id="1027" r:id="rId168"/>
    <p:sldId id="1028" r:id="rId169"/>
    <p:sldId id="1119" r:id="rId170"/>
    <p:sldId id="1029" r:id="rId171"/>
    <p:sldId id="1030" r:id="rId172"/>
    <p:sldId id="1031" r:id="rId173"/>
    <p:sldId id="1036" r:id="rId174"/>
    <p:sldId id="1032" r:id="rId175"/>
    <p:sldId id="1033" r:id="rId176"/>
    <p:sldId id="1034" r:id="rId177"/>
    <p:sldId id="1037" r:id="rId178"/>
    <p:sldId id="1035" r:id="rId179"/>
    <p:sldId id="1038" r:id="rId180"/>
    <p:sldId id="1041" r:id="rId181"/>
    <p:sldId id="1039" r:id="rId182"/>
    <p:sldId id="1040" r:id="rId183"/>
    <p:sldId id="1042" r:id="rId184"/>
    <p:sldId id="1043" r:id="rId185"/>
    <p:sldId id="1044" r:id="rId186"/>
    <p:sldId id="1045" r:id="rId187"/>
    <p:sldId id="1046" r:id="rId188"/>
    <p:sldId id="1047" r:id="rId189"/>
    <p:sldId id="1049" r:id="rId190"/>
    <p:sldId id="1048" r:id="rId191"/>
    <p:sldId id="1051" r:id="rId192"/>
    <p:sldId id="1052" r:id="rId193"/>
    <p:sldId id="573" r:id="rId194"/>
    <p:sldId id="574" r:id="rId195"/>
    <p:sldId id="1074" r:id="rId196"/>
    <p:sldId id="576" r:id="rId197"/>
    <p:sldId id="1126" r:id="rId198"/>
    <p:sldId id="1075" r:id="rId199"/>
    <p:sldId id="1050" r:id="rId200"/>
    <p:sldId id="1120" r:id="rId201"/>
    <p:sldId id="577" r:id="rId202"/>
    <p:sldId id="1121" r:id="rId203"/>
    <p:sldId id="1085" r:id="rId204"/>
    <p:sldId id="1076" r:id="rId205"/>
    <p:sldId id="1060" r:id="rId206"/>
    <p:sldId id="1067" r:id="rId207"/>
    <p:sldId id="1127" r:id="rId208"/>
    <p:sldId id="1062" r:id="rId209"/>
    <p:sldId id="1065" r:id="rId210"/>
    <p:sldId id="1056" r:id="rId211"/>
    <p:sldId id="1058" r:id="rId212"/>
    <p:sldId id="1090" r:id="rId213"/>
    <p:sldId id="1091" r:id="rId214"/>
    <p:sldId id="1086" r:id="rId215"/>
    <p:sldId id="1077" r:id="rId216"/>
    <p:sldId id="1068" r:id="rId217"/>
    <p:sldId id="1071" r:id="rId218"/>
    <p:sldId id="1070" r:id="rId219"/>
    <p:sldId id="1069" r:id="rId220"/>
    <p:sldId id="1072" r:id="rId221"/>
    <p:sldId id="1087" r:id="rId222"/>
    <p:sldId id="1078" r:id="rId223"/>
    <p:sldId id="1079" r:id="rId224"/>
    <p:sldId id="1073" r:id="rId225"/>
    <p:sldId id="1080" r:id="rId226"/>
    <p:sldId id="1081" r:id="rId227"/>
    <p:sldId id="1082" r:id="rId228"/>
    <p:sldId id="1083" r:id="rId229"/>
    <p:sldId id="1084" r:id="rId230"/>
    <p:sldId id="581" r:id="rId231"/>
    <p:sldId id="1088" r:id="rId232"/>
    <p:sldId id="1112" r:id="rId233"/>
    <p:sldId id="1089" r:id="rId234"/>
    <p:sldId id="845" r:id="rId235"/>
    <p:sldId id="1122" r:id="rId236"/>
    <p:sldId id="1123" r:id="rId237"/>
    <p:sldId id="1124" r:id="rId238"/>
    <p:sldId id="640" r:id="rId239"/>
    <p:sldId id="590" r:id="rId240"/>
    <p:sldId id="857" r:id="rId241"/>
    <p:sldId id="858" r:id="rId242"/>
    <p:sldId id="652" r:id="rId243"/>
    <p:sldId id="692" r:id="rId244"/>
    <p:sldId id="674" r:id="rId245"/>
    <p:sldId id="680" r:id="rId246"/>
    <p:sldId id="676" r:id="rId247"/>
    <p:sldId id="1092" r:id="rId248"/>
    <p:sldId id="693" r:id="rId249"/>
    <p:sldId id="678" r:id="rId250"/>
    <p:sldId id="694" r:id="rId251"/>
    <p:sldId id="855" r:id="rId252"/>
    <p:sldId id="856" r:id="rId253"/>
    <p:sldId id="654" r:id="rId254"/>
    <p:sldId id="660" r:id="rId255"/>
    <p:sldId id="657" r:id="rId256"/>
    <p:sldId id="860" r:id="rId257"/>
    <p:sldId id="659" r:id="rId258"/>
    <p:sldId id="658" r:id="rId259"/>
    <p:sldId id="1093" r:id="rId260"/>
    <p:sldId id="662" r:id="rId261"/>
    <p:sldId id="661" r:id="rId262"/>
    <p:sldId id="663" r:id="rId263"/>
    <p:sldId id="1098" r:id="rId264"/>
    <p:sldId id="1094" r:id="rId265"/>
    <p:sldId id="1095" r:id="rId266"/>
    <p:sldId id="1096" r:id="rId267"/>
    <p:sldId id="670" r:id="rId268"/>
    <p:sldId id="666" r:id="rId269"/>
    <p:sldId id="671" r:id="rId270"/>
    <p:sldId id="697" r:id="rId271"/>
    <p:sldId id="1105" r:id="rId272"/>
    <p:sldId id="698" r:id="rId273"/>
    <p:sldId id="1103" r:id="rId274"/>
    <p:sldId id="1100" r:id="rId275"/>
    <p:sldId id="1104" r:id="rId276"/>
    <p:sldId id="899" r:id="rId277"/>
    <p:sldId id="900" r:id="rId27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024">
          <p15:clr>
            <a:srgbClr val="A4A3A4"/>
          </p15:clr>
        </p15:guide>
        <p15:guide id="4"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7202F"/>
    <a:srgbClr val="0000FF"/>
    <a:srgbClr val="2DA2BF"/>
    <a:srgbClr val="F9D1D3"/>
    <a:srgbClr val="FFDE8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14" autoAdjust="0"/>
    <p:restoredTop sz="92701" autoAdjust="0"/>
  </p:normalViewPr>
  <p:slideViewPr>
    <p:cSldViewPr>
      <p:cViewPr varScale="1">
        <p:scale>
          <a:sx n="68" d="100"/>
          <a:sy n="68" d="100"/>
        </p:scale>
        <p:origin x="96" y="54"/>
      </p:cViewPr>
      <p:guideLst>
        <p:guide orient="horz" pos="1296"/>
        <p:guide pos="3840"/>
      </p:guideLst>
    </p:cSldViewPr>
  </p:slideViewPr>
  <p:notesTextViewPr>
    <p:cViewPr>
      <p:scale>
        <a:sx n="3" d="2"/>
        <a:sy n="3" d="2"/>
      </p:scale>
      <p:origin x="0" y="0"/>
    </p:cViewPr>
  </p:notesTextViewPr>
  <p:sorterViewPr>
    <p:cViewPr>
      <p:scale>
        <a:sx n="75" d="100"/>
        <a:sy n="75" d="100"/>
      </p:scale>
      <p:origin x="0" y="-11238"/>
    </p:cViewPr>
  </p:sorterViewPr>
  <p:notesViewPr>
    <p:cSldViewPr>
      <p:cViewPr varScale="1">
        <p:scale>
          <a:sx n="62" d="100"/>
          <a:sy n="62" d="100"/>
        </p:scale>
        <p:origin x="3139" y="62"/>
      </p:cViewPr>
      <p:guideLst>
        <p:guide orient="horz" pos="2880"/>
        <p:guide pos="2160"/>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notesMaster" Target="notesMasters/notesMaster1.xml"/><Relationship Id="rId43" Type="http://schemas.openxmlformats.org/officeDocument/2006/relationships/slide" Target="slides/slide42.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handoutMaster" Target="handoutMasters/handoutMaster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commentAuthors" Target="commentAuthor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presProps" Target="pres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cs typeface="Calibri" panose="020F0502020204030204" pitchFamily="34" charset="0"/>
            </a:endParaRPr>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endParaRPr lang="en-US" dirty="0">
              <a:cs typeface="Calibri" panose="020F0502020204030204" pitchFamily="34" charset="0"/>
            </a:endParaRPr>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cs typeface="Calibri" panose="020F050202020403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EFC9FE0-5D06-4E5C-99F1-EB03F9C5E7AD}" type="slidenum">
              <a:rPr lang="en-US" smtClean="0">
                <a:cs typeface="Calibri" panose="020F0502020204030204" pitchFamily="34" charset="0"/>
              </a:rPr>
              <a:t>‹#›</a:t>
            </a:fld>
            <a:endParaRPr lang="en-US" dirty="0">
              <a:cs typeface="Calibri" panose="020F0502020204030204" pitchFamily="34" charset="0"/>
            </a:endParaRPr>
          </a:p>
        </p:txBody>
      </p:sp>
    </p:spTree>
    <p:extLst>
      <p:ext uri="{BB962C8B-B14F-4D97-AF65-F5344CB8AC3E}">
        <p14:creationId xmlns:p14="http://schemas.microsoft.com/office/powerpoint/2010/main" val="36511046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eaLnBrk="1" hangingPunct="1">
              <a:defRPr sz="1300">
                <a:cs typeface="Calibri" panose="020F0502020204030204" pitchFamily="34" charset="0"/>
              </a:defRPr>
            </a:lvl1pPr>
          </a:lstStyle>
          <a:p>
            <a:pPr>
              <a:defRPr/>
            </a:pPr>
            <a:endParaRPr lang="en-US" altLang="en-US" dirty="0"/>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cs typeface="Calibri" panose="020F0502020204030204" pitchFamily="34" charset="0"/>
              </a:defRPr>
            </a:lvl1pPr>
          </a:lstStyle>
          <a:p>
            <a:pPr>
              <a:defRPr/>
            </a:pPr>
            <a:endParaRPr lang="en-US" alt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eaLnBrk="1" hangingPunct="1">
              <a:defRPr sz="1300">
                <a:cs typeface="Calibri" panose="020F0502020204030204" pitchFamily="34" charset="0"/>
              </a:defRPr>
            </a:lvl1pPr>
          </a:lstStyle>
          <a:p>
            <a:pPr>
              <a:defRPr/>
            </a:pPr>
            <a:endParaRPr lang="en-US" alt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cs typeface="Calibri" panose="020F0502020204030204" pitchFamily="34" charset="0"/>
              </a:defRPr>
            </a:lvl1pPr>
          </a:lstStyle>
          <a:p>
            <a:pPr>
              <a:defRPr/>
            </a:pPr>
            <a:fld id="{C5CEE3AE-188C-4664-BDD2-03CAB46821EF}" type="slidenum">
              <a:rPr lang="en-US" altLang="en-US" smtClean="0"/>
              <a:pPr>
                <a:defRPr/>
              </a:pPr>
              <a:t>‹#›</a:t>
            </a:fld>
            <a:endParaRPr lang="en-US" altLang="en-US" dirty="0"/>
          </a:p>
        </p:txBody>
      </p:sp>
    </p:spTree>
    <p:extLst>
      <p:ext uri="{BB962C8B-B14F-4D97-AF65-F5344CB8AC3E}">
        <p14:creationId xmlns:p14="http://schemas.microsoft.com/office/powerpoint/2010/main" val="615931631"/>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Clr>
        <a:srgbClr val="C00000"/>
      </a:buClr>
      <a:buFont typeface="Calibri" panose="020F0502020204030204" pitchFamily="34" charset="0"/>
      <a:buChar char="●"/>
      <a:defRPr sz="1200" kern="1200">
        <a:solidFill>
          <a:schemeClr val="tx1"/>
        </a:solidFill>
        <a:latin typeface="+mn-lt"/>
        <a:ea typeface="+mn-ea"/>
        <a:cs typeface="+mn-cs"/>
      </a:defRPr>
    </a:lvl1pPr>
    <a:lvl2pPr marL="395288" indent="-171450" algn="l" rtl="0" eaLnBrk="0" fontAlgn="base" hangingPunct="0">
      <a:spcBef>
        <a:spcPct val="30000"/>
      </a:spcBef>
      <a:spcAft>
        <a:spcPct val="0"/>
      </a:spcAft>
      <a:buClr>
        <a:srgbClr val="008000"/>
      </a:buClr>
      <a:buSzPct val="70000"/>
      <a:buFont typeface="Wingdings" panose="05000000000000000000" pitchFamily="2" charset="2"/>
      <a:buChar char="n"/>
      <a:defRPr sz="1200" kern="1200">
        <a:solidFill>
          <a:schemeClr val="tx1"/>
        </a:solidFill>
        <a:latin typeface="+mn-lt"/>
        <a:ea typeface="+mn-ea"/>
        <a:cs typeface="+mn-cs"/>
      </a:defRPr>
    </a:lvl2pPr>
    <a:lvl3pPr marL="628650" indent="-171450" algn="l" rtl="0" eaLnBrk="0" fontAlgn="base" hangingPunct="0">
      <a:spcBef>
        <a:spcPct val="30000"/>
      </a:spcBef>
      <a:spcAft>
        <a:spcPct val="0"/>
      </a:spcAft>
      <a:buClr>
        <a:schemeClr val="tx2"/>
      </a:buClr>
      <a:buSzPct val="70000"/>
      <a:buFont typeface="Wingdings" panose="05000000000000000000" pitchFamily="2" charset="2"/>
      <a:buChar char="®"/>
      <a:defRPr sz="1200" kern="1200">
        <a:solidFill>
          <a:schemeClr val="tx1"/>
        </a:solidFill>
        <a:latin typeface="+mn-lt"/>
        <a:ea typeface="+mn-ea"/>
        <a:cs typeface="+mn-cs"/>
      </a:defRPr>
    </a:lvl3pPr>
    <a:lvl4pPr marL="854075" indent="-173038"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609600" y="4788637"/>
            <a:ext cx="5852160" cy="4320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altLang="en-US" b="1" i="1"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C00000"/>
              </a:buClr>
              <a:buFont typeface="Calibri" panose="020F0502020204030204" pitchFamily="34" charset="0"/>
              <a:buChar char="●"/>
              <a:defRPr sz="1300">
                <a:solidFill>
                  <a:schemeClr val="tx1"/>
                </a:solidFill>
                <a:latin typeface="Calibri" panose="020F0502020204030204" pitchFamily="34" charset="0"/>
              </a:defRPr>
            </a:lvl1pPr>
            <a:lvl2pPr marL="785372" indent="-302066">
              <a:spcBef>
                <a:spcPct val="30000"/>
              </a:spcBef>
              <a:buClr>
                <a:srgbClr val="008000"/>
              </a:buClr>
              <a:buSzPct val="70000"/>
              <a:buFont typeface="Wingdings" panose="05000000000000000000" pitchFamily="2" charset="2"/>
              <a:buChar char="n"/>
              <a:defRPr sz="1300">
                <a:solidFill>
                  <a:schemeClr val="tx1"/>
                </a:solidFill>
                <a:latin typeface="Calibri" panose="020F0502020204030204" pitchFamily="34" charset="0"/>
              </a:defRPr>
            </a:lvl2pPr>
            <a:lvl3pPr marL="1208265" indent="-241653">
              <a:spcBef>
                <a:spcPct val="30000"/>
              </a:spcBef>
              <a:buClr>
                <a:schemeClr val="tx2"/>
              </a:buClr>
              <a:buSzPct val="70000"/>
              <a:buFont typeface="Wingdings" panose="05000000000000000000" pitchFamily="2" charset="2"/>
              <a:buChar char="®"/>
              <a:defRPr sz="1300">
                <a:solidFill>
                  <a:schemeClr val="tx1"/>
                </a:solidFill>
                <a:latin typeface="Calibri" panose="020F0502020204030204" pitchFamily="34" charset="0"/>
              </a:defRPr>
            </a:lvl3pPr>
            <a:lvl4pPr marL="1691571" indent="-241653">
              <a:spcBef>
                <a:spcPct val="30000"/>
              </a:spcBef>
              <a:buFont typeface="Arial" panose="020B0604020202020204" pitchFamily="34" charset="0"/>
              <a:buChar char="•"/>
              <a:defRPr sz="1300">
                <a:solidFill>
                  <a:schemeClr val="tx1"/>
                </a:solidFill>
                <a:latin typeface="Calibri" panose="020F0502020204030204" pitchFamily="34" charset="0"/>
              </a:defRPr>
            </a:lvl4pPr>
            <a:lvl5pPr marL="2174878" indent="-241653">
              <a:spcBef>
                <a:spcPct val="30000"/>
              </a:spcBef>
              <a:buFont typeface="Arial" panose="020B0604020202020204" pitchFamily="34" charset="0"/>
              <a:buChar char="•"/>
              <a:defRPr sz="1300">
                <a:solidFill>
                  <a:schemeClr val="tx1"/>
                </a:solidFill>
                <a:latin typeface="Calibri" panose="020F0502020204030204" pitchFamily="34" charset="0"/>
              </a:defRPr>
            </a:lvl5pPr>
            <a:lvl6pPr marL="2658184"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3141490"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624796"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4108102"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ClrTx/>
              <a:buFontTx/>
              <a:buNone/>
            </a:pPr>
            <a:fld id="{4CC9D9A7-6A52-4E98-B917-621243E450E8}" type="slidenum">
              <a:rPr lang="en-US" altLang="en-US" smtClean="0"/>
              <a:pPr>
                <a:spcBef>
                  <a:spcPct val="0"/>
                </a:spcBef>
                <a:buClrTx/>
                <a:buFontTx/>
                <a:buNone/>
              </a:pPr>
              <a:t>1</a:t>
            </a:fld>
            <a:endParaRPr lang="en-US" altLang="en-US"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3961644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Date Placeholder 4"/>
          <p:cNvSpPr>
            <a:spLocks noGrp="1"/>
          </p:cNvSpPr>
          <p:nvPr>
            <p:ph type="dt" idx="11"/>
          </p:nvPr>
        </p:nvSpPr>
        <p:spPr/>
        <p:txBody>
          <a:bodyPr/>
          <a:lstStyle/>
          <a:p>
            <a:pPr>
              <a:defRPr/>
            </a:pPr>
            <a:fld id="{243C0B5E-1DC8-44A6-AF31-93089241357D}" type="datetime1">
              <a:rPr lang="en-US" smtClean="0"/>
              <a:t>12/13/2020</a:t>
            </a:fld>
            <a:endParaRPr lang="en-US" dirty="0"/>
          </a:p>
        </p:txBody>
      </p:sp>
    </p:spTree>
    <p:extLst>
      <p:ext uri="{BB962C8B-B14F-4D97-AF65-F5344CB8AC3E}">
        <p14:creationId xmlns:p14="http://schemas.microsoft.com/office/powerpoint/2010/main" val="36812841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101</a:t>
            </a:fld>
            <a:endParaRPr lang="en-US" altLang="en-US" dirty="0"/>
          </a:p>
        </p:txBody>
      </p:sp>
    </p:spTree>
    <p:extLst>
      <p:ext uri="{BB962C8B-B14F-4D97-AF65-F5344CB8AC3E}">
        <p14:creationId xmlns:p14="http://schemas.microsoft.com/office/powerpoint/2010/main" val="33210213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102</a:t>
            </a:fld>
            <a:endParaRPr lang="en-US" altLang="en-US" dirty="0"/>
          </a:p>
        </p:txBody>
      </p:sp>
    </p:spTree>
    <p:extLst>
      <p:ext uri="{BB962C8B-B14F-4D97-AF65-F5344CB8AC3E}">
        <p14:creationId xmlns:p14="http://schemas.microsoft.com/office/powerpoint/2010/main" val="38477775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404484"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76FC72CB-9286-416D-8BC9-BBA5DE647CF9}" type="slidenum">
              <a:rPr lang="en-US" altLang="en-US">
                <a:latin typeface="Verdana" panose="020B0604030504040204" pitchFamily="34" charset="0"/>
              </a:rPr>
              <a:pPr algn="r" eaLnBrk="1" hangingPunct="1">
                <a:spcBef>
                  <a:spcPct val="0"/>
                </a:spcBef>
              </a:pPr>
              <a:t>103</a:t>
            </a:fld>
            <a:endParaRPr lang="en-US" altLang="en-US" dirty="0">
              <a:latin typeface="Verdana" panose="020B0604030504040204" pitchFamily="34" charset="0"/>
            </a:endParaRPr>
          </a:p>
        </p:txBody>
      </p:sp>
    </p:spTree>
    <p:extLst>
      <p:ext uri="{BB962C8B-B14F-4D97-AF65-F5344CB8AC3E}">
        <p14:creationId xmlns:p14="http://schemas.microsoft.com/office/powerpoint/2010/main" val="32887007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Date Placeholder 4"/>
          <p:cNvSpPr>
            <a:spLocks noGrp="1"/>
          </p:cNvSpPr>
          <p:nvPr>
            <p:ph type="dt" idx="11"/>
          </p:nvPr>
        </p:nvSpPr>
        <p:spPr/>
        <p:txBody>
          <a:bodyPr/>
          <a:lstStyle/>
          <a:p>
            <a:pPr>
              <a:defRPr/>
            </a:pPr>
            <a:fld id="{08476206-5801-489A-8BD1-A8766027D77F}" type="datetime1">
              <a:rPr lang="en-US" smtClean="0"/>
              <a:pPr>
                <a:defRPr/>
              </a:pPr>
              <a:t>12/13/2020</a:t>
            </a:fld>
            <a:endParaRPr lang="en-US" dirty="0"/>
          </a:p>
        </p:txBody>
      </p:sp>
    </p:spTree>
    <p:extLst>
      <p:ext uri="{BB962C8B-B14F-4D97-AF65-F5344CB8AC3E}">
        <p14:creationId xmlns:p14="http://schemas.microsoft.com/office/powerpoint/2010/main" val="2639882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105</a:t>
            </a:fld>
            <a:endParaRPr lang="en-US" altLang="en-US" dirty="0"/>
          </a:p>
        </p:txBody>
      </p:sp>
    </p:spTree>
    <p:extLst>
      <p:ext uri="{BB962C8B-B14F-4D97-AF65-F5344CB8AC3E}">
        <p14:creationId xmlns:p14="http://schemas.microsoft.com/office/powerpoint/2010/main" val="3425748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106</a:t>
            </a:fld>
            <a:endParaRPr lang="en-US" altLang="en-US" dirty="0"/>
          </a:p>
        </p:txBody>
      </p:sp>
    </p:spTree>
    <p:extLst>
      <p:ext uri="{BB962C8B-B14F-4D97-AF65-F5344CB8AC3E}">
        <p14:creationId xmlns:p14="http://schemas.microsoft.com/office/powerpoint/2010/main" val="1697148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107</a:t>
            </a:fld>
            <a:endParaRPr lang="en-US" altLang="en-US" dirty="0"/>
          </a:p>
        </p:txBody>
      </p:sp>
    </p:spTree>
    <p:extLst>
      <p:ext uri="{BB962C8B-B14F-4D97-AF65-F5344CB8AC3E}">
        <p14:creationId xmlns:p14="http://schemas.microsoft.com/office/powerpoint/2010/main" val="28923949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108</a:t>
            </a:fld>
            <a:endParaRPr lang="en-US" altLang="en-US" dirty="0"/>
          </a:p>
        </p:txBody>
      </p:sp>
    </p:spTree>
    <p:extLst>
      <p:ext uri="{BB962C8B-B14F-4D97-AF65-F5344CB8AC3E}">
        <p14:creationId xmlns:p14="http://schemas.microsoft.com/office/powerpoint/2010/main" val="9220843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dirty="0">
              <a:cs typeface="Arial" panose="020B0604020202020204" pitchFamily="34" charset="0"/>
            </a:endParaRPr>
          </a:p>
        </p:txBody>
      </p:sp>
      <p:sp>
        <p:nvSpPr>
          <p:cNvPr id="42291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dirty="0"/>
          </a:p>
        </p:txBody>
      </p:sp>
      <p:sp>
        <p:nvSpPr>
          <p:cNvPr id="5" name="Date Placeholder 4"/>
          <p:cNvSpPr>
            <a:spLocks noGrp="1"/>
          </p:cNvSpPr>
          <p:nvPr>
            <p:ph type="dt" sz="quarter" idx="1"/>
          </p:nvPr>
        </p:nvSpPr>
        <p:spPr/>
        <p:txBody>
          <a:bodyPr/>
          <a:lstStyle/>
          <a:p>
            <a:pPr>
              <a:defRPr/>
            </a:pPr>
            <a:fld id="{766D67EA-6722-4049-850A-5BF386DD0B98}" type="datetime1">
              <a:rPr lang="en-US" smtClean="0"/>
              <a:pPr>
                <a:defRPr/>
              </a:pPr>
              <a:t>12/13/2020</a:t>
            </a:fld>
            <a:endParaRPr lang="en-US" dirty="0"/>
          </a:p>
        </p:txBody>
      </p:sp>
      <p:sp>
        <p:nvSpPr>
          <p:cNvPr id="422918"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F50949E7-B358-4F0D-86A1-AFB1BA787280}" type="slidenum">
              <a:rPr lang="en-US" altLang="en-US">
                <a:latin typeface="Verdana" panose="020B0604030504040204" pitchFamily="34" charset="0"/>
              </a:rPr>
              <a:pPr algn="r" eaLnBrk="1" hangingPunct="1">
                <a:spcBef>
                  <a:spcPct val="0"/>
                </a:spcBef>
              </a:pPr>
              <a:t>109</a:t>
            </a:fld>
            <a:endParaRPr lang="en-US" altLang="en-US" dirty="0">
              <a:latin typeface="Verdana" panose="020B0604030504040204" pitchFamily="34" charset="0"/>
            </a:endParaRPr>
          </a:p>
        </p:txBody>
      </p:sp>
    </p:spTree>
    <p:extLst>
      <p:ext uri="{BB962C8B-B14F-4D97-AF65-F5344CB8AC3E}">
        <p14:creationId xmlns:p14="http://schemas.microsoft.com/office/powerpoint/2010/main" val="28181424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110</a:t>
            </a:fld>
            <a:endParaRPr lang="en-US" altLang="en-US" dirty="0"/>
          </a:p>
        </p:txBody>
      </p:sp>
    </p:spTree>
    <p:extLst>
      <p:ext uri="{BB962C8B-B14F-4D97-AF65-F5344CB8AC3E}">
        <p14:creationId xmlns:p14="http://schemas.microsoft.com/office/powerpoint/2010/main" val="1857979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11</a:t>
            </a:fld>
            <a:endParaRPr lang="en-US" altLang="en-US" dirty="0"/>
          </a:p>
        </p:txBody>
      </p:sp>
    </p:spTree>
    <p:extLst>
      <p:ext uri="{BB962C8B-B14F-4D97-AF65-F5344CB8AC3E}">
        <p14:creationId xmlns:p14="http://schemas.microsoft.com/office/powerpoint/2010/main" val="26821289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429060"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dirty="0"/>
          </a:p>
        </p:txBody>
      </p:sp>
      <p:sp>
        <p:nvSpPr>
          <p:cNvPr id="5" name="Date Placeholder 4"/>
          <p:cNvSpPr>
            <a:spLocks noGrp="1"/>
          </p:cNvSpPr>
          <p:nvPr>
            <p:ph type="dt" sz="quarter" idx="1"/>
          </p:nvPr>
        </p:nvSpPr>
        <p:spPr/>
        <p:txBody>
          <a:bodyPr/>
          <a:lstStyle/>
          <a:p>
            <a:pPr>
              <a:defRPr/>
            </a:pPr>
            <a:fld id="{BFF85521-5CD9-4910-8770-4C942BC92F45}" type="datetime1">
              <a:rPr lang="en-US" smtClean="0"/>
              <a:pPr>
                <a:defRPr/>
              </a:pPr>
              <a:t>12/13/2020</a:t>
            </a:fld>
            <a:endParaRPr lang="en-US" dirty="0"/>
          </a:p>
        </p:txBody>
      </p:sp>
      <p:sp>
        <p:nvSpPr>
          <p:cNvPr id="429062"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22985AFA-50D0-4103-A374-7F98FE577691}" type="slidenum">
              <a:rPr lang="en-US" altLang="en-US">
                <a:latin typeface="Verdana" panose="020B0604030504040204" pitchFamily="34" charset="0"/>
              </a:rPr>
              <a:pPr algn="r" eaLnBrk="1" hangingPunct="1">
                <a:spcBef>
                  <a:spcPct val="0"/>
                </a:spcBef>
              </a:pPr>
              <a:t>111</a:t>
            </a:fld>
            <a:endParaRPr lang="en-US" altLang="en-US" dirty="0">
              <a:latin typeface="Verdana" panose="020B0604030504040204" pitchFamily="34" charset="0"/>
            </a:endParaRPr>
          </a:p>
        </p:txBody>
      </p:sp>
    </p:spTree>
    <p:extLst>
      <p:ext uri="{BB962C8B-B14F-4D97-AF65-F5344CB8AC3E}">
        <p14:creationId xmlns:p14="http://schemas.microsoft.com/office/powerpoint/2010/main" val="10894382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112</a:t>
            </a:fld>
            <a:endParaRPr lang="en-US" altLang="en-US" dirty="0"/>
          </a:p>
        </p:txBody>
      </p:sp>
    </p:spTree>
    <p:extLst>
      <p:ext uri="{BB962C8B-B14F-4D97-AF65-F5344CB8AC3E}">
        <p14:creationId xmlns:p14="http://schemas.microsoft.com/office/powerpoint/2010/main" val="20561076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113</a:t>
            </a:fld>
            <a:endParaRPr lang="en-US" altLang="en-US" dirty="0"/>
          </a:p>
        </p:txBody>
      </p:sp>
    </p:spTree>
    <p:extLst>
      <p:ext uri="{BB962C8B-B14F-4D97-AF65-F5344CB8AC3E}">
        <p14:creationId xmlns:p14="http://schemas.microsoft.com/office/powerpoint/2010/main" val="6042314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114</a:t>
            </a:fld>
            <a:endParaRPr lang="en-US" altLang="en-US" dirty="0"/>
          </a:p>
        </p:txBody>
      </p:sp>
    </p:spTree>
    <p:extLst>
      <p:ext uri="{BB962C8B-B14F-4D97-AF65-F5344CB8AC3E}">
        <p14:creationId xmlns:p14="http://schemas.microsoft.com/office/powerpoint/2010/main" val="565273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115</a:t>
            </a:fld>
            <a:endParaRPr lang="en-US" altLang="en-US" dirty="0"/>
          </a:p>
        </p:txBody>
      </p:sp>
    </p:spTree>
    <p:extLst>
      <p:ext uri="{BB962C8B-B14F-4D97-AF65-F5344CB8AC3E}">
        <p14:creationId xmlns:p14="http://schemas.microsoft.com/office/powerpoint/2010/main" val="41534715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386052"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B2461DDB-0C93-4ED0-BD77-D2C1813E57D3}" type="slidenum">
              <a:rPr lang="en-US" altLang="en-US">
                <a:latin typeface="Verdana" panose="020B0604030504040204" pitchFamily="34" charset="0"/>
              </a:rPr>
              <a:pPr algn="r" eaLnBrk="1" hangingPunct="1">
                <a:spcBef>
                  <a:spcPct val="0"/>
                </a:spcBef>
              </a:pPr>
              <a:t>116</a:t>
            </a:fld>
            <a:endParaRPr lang="en-US" altLang="en-US" dirty="0">
              <a:latin typeface="Verdana" panose="020B0604030504040204" pitchFamily="34" charset="0"/>
            </a:endParaRPr>
          </a:p>
        </p:txBody>
      </p:sp>
    </p:spTree>
    <p:extLst>
      <p:ext uri="{BB962C8B-B14F-4D97-AF65-F5344CB8AC3E}">
        <p14:creationId xmlns:p14="http://schemas.microsoft.com/office/powerpoint/2010/main" val="7312802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117</a:t>
            </a:fld>
            <a:endParaRPr lang="en-US" altLang="en-US" dirty="0"/>
          </a:p>
        </p:txBody>
      </p:sp>
    </p:spTree>
    <p:extLst>
      <p:ext uri="{BB962C8B-B14F-4D97-AF65-F5344CB8AC3E}">
        <p14:creationId xmlns:p14="http://schemas.microsoft.com/office/powerpoint/2010/main" val="38385873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118</a:t>
            </a:fld>
            <a:endParaRPr lang="en-US" altLang="en-US" dirty="0"/>
          </a:p>
        </p:txBody>
      </p:sp>
    </p:spTree>
    <p:extLst>
      <p:ext uri="{BB962C8B-B14F-4D97-AF65-F5344CB8AC3E}">
        <p14:creationId xmlns:p14="http://schemas.microsoft.com/office/powerpoint/2010/main" val="27503586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386052"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B2461DDB-0C93-4ED0-BD77-D2C1813E57D3}" type="slidenum">
              <a:rPr lang="en-US" altLang="en-US">
                <a:latin typeface="Verdana" panose="020B0604030504040204" pitchFamily="34" charset="0"/>
              </a:rPr>
              <a:pPr algn="r" eaLnBrk="1" hangingPunct="1">
                <a:spcBef>
                  <a:spcPct val="0"/>
                </a:spcBef>
              </a:pPr>
              <a:t>119</a:t>
            </a:fld>
            <a:endParaRPr lang="en-US" altLang="en-US" dirty="0">
              <a:latin typeface="Verdana" panose="020B0604030504040204" pitchFamily="34" charset="0"/>
            </a:endParaRPr>
          </a:p>
        </p:txBody>
      </p:sp>
    </p:spTree>
    <p:extLst>
      <p:ext uri="{BB962C8B-B14F-4D97-AF65-F5344CB8AC3E}">
        <p14:creationId xmlns:p14="http://schemas.microsoft.com/office/powerpoint/2010/main" val="4658909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120</a:t>
            </a:fld>
            <a:endParaRPr lang="en-US" altLang="en-US" dirty="0"/>
          </a:p>
        </p:txBody>
      </p:sp>
    </p:spTree>
    <p:extLst>
      <p:ext uri="{BB962C8B-B14F-4D97-AF65-F5344CB8AC3E}">
        <p14:creationId xmlns:p14="http://schemas.microsoft.com/office/powerpoint/2010/main" val="1185353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12</a:t>
            </a:fld>
            <a:endParaRPr lang="en-US" altLang="en-US" dirty="0"/>
          </a:p>
        </p:txBody>
      </p:sp>
    </p:spTree>
    <p:extLst>
      <p:ext uri="{BB962C8B-B14F-4D97-AF65-F5344CB8AC3E}">
        <p14:creationId xmlns:p14="http://schemas.microsoft.com/office/powerpoint/2010/main" val="32795429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388100"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10458E80-F270-49B4-B889-CAC2A1A50681}" type="slidenum">
              <a:rPr lang="en-US" altLang="en-US">
                <a:latin typeface="Verdana" panose="020B0604030504040204" pitchFamily="34" charset="0"/>
              </a:rPr>
              <a:pPr algn="r" eaLnBrk="1" hangingPunct="1">
                <a:spcBef>
                  <a:spcPct val="0"/>
                </a:spcBef>
              </a:pPr>
              <a:t>121</a:t>
            </a:fld>
            <a:endParaRPr lang="en-US" altLang="en-US" dirty="0">
              <a:latin typeface="Verdana" panose="020B0604030504040204" pitchFamily="34" charset="0"/>
            </a:endParaRPr>
          </a:p>
        </p:txBody>
      </p:sp>
    </p:spTree>
    <p:extLst>
      <p:ext uri="{BB962C8B-B14F-4D97-AF65-F5344CB8AC3E}">
        <p14:creationId xmlns:p14="http://schemas.microsoft.com/office/powerpoint/2010/main" val="5359077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388100"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10458E80-F270-49B4-B889-CAC2A1A50681}" type="slidenum">
              <a:rPr lang="en-US" altLang="en-US">
                <a:latin typeface="Verdana" panose="020B0604030504040204" pitchFamily="34" charset="0"/>
              </a:rPr>
              <a:pPr algn="r" eaLnBrk="1" hangingPunct="1">
                <a:spcBef>
                  <a:spcPct val="0"/>
                </a:spcBef>
              </a:pPr>
              <a:t>122</a:t>
            </a:fld>
            <a:endParaRPr lang="en-US" altLang="en-US" dirty="0">
              <a:latin typeface="Verdana" panose="020B0604030504040204" pitchFamily="34" charset="0"/>
            </a:endParaRPr>
          </a:p>
        </p:txBody>
      </p:sp>
    </p:spTree>
    <p:extLst>
      <p:ext uri="{BB962C8B-B14F-4D97-AF65-F5344CB8AC3E}">
        <p14:creationId xmlns:p14="http://schemas.microsoft.com/office/powerpoint/2010/main" val="37618968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123</a:t>
            </a:fld>
            <a:endParaRPr lang="en-US" altLang="en-US" dirty="0"/>
          </a:p>
        </p:txBody>
      </p:sp>
    </p:spTree>
    <p:extLst>
      <p:ext uri="{BB962C8B-B14F-4D97-AF65-F5344CB8AC3E}">
        <p14:creationId xmlns:p14="http://schemas.microsoft.com/office/powerpoint/2010/main" val="17169301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124</a:t>
            </a:fld>
            <a:endParaRPr lang="en-US" altLang="en-US" dirty="0"/>
          </a:p>
        </p:txBody>
      </p:sp>
    </p:spTree>
    <p:extLst>
      <p:ext uri="{BB962C8B-B14F-4D97-AF65-F5344CB8AC3E}">
        <p14:creationId xmlns:p14="http://schemas.microsoft.com/office/powerpoint/2010/main" val="24072125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125</a:t>
            </a:fld>
            <a:endParaRPr lang="en-US" altLang="en-US" dirty="0"/>
          </a:p>
        </p:txBody>
      </p:sp>
    </p:spTree>
    <p:extLst>
      <p:ext uri="{BB962C8B-B14F-4D97-AF65-F5344CB8AC3E}">
        <p14:creationId xmlns:p14="http://schemas.microsoft.com/office/powerpoint/2010/main" val="39469695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126</a:t>
            </a:fld>
            <a:endParaRPr lang="en-US" altLang="en-US" dirty="0"/>
          </a:p>
        </p:txBody>
      </p:sp>
    </p:spTree>
    <p:extLst>
      <p:ext uri="{BB962C8B-B14F-4D97-AF65-F5344CB8AC3E}">
        <p14:creationId xmlns:p14="http://schemas.microsoft.com/office/powerpoint/2010/main" val="31492469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127</a:t>
            </a:fld>
            <a:endParaRPr lang="en-US" altLang="en-US" dirty="0"/>
          </a:p>
        </p:txBody>
      </p:sp>
    </p:spTree>
    <p:extLst>
      <p:ext uri="{BB962C8B-B14F-4D97-AF65-F5344CB8AC3E}">
        <p14:creationId xmlns:p14="http://schemas.microsoft.com/office/powerpoint/2010/main" val="8673616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128</a:t>
            </a:fld>
            <a:endParaRPr lang="en-US" altLang="en-US" dirty="0"/>
          </a:p>
        </p:txBody>
      </p:sp>
    </p:spTree>
    <p:extLst>
      <p:ext uri="{BB962C8B-B14F-4D97-AF65-F5344CB8AC3E}">
        <p14:creationId xmlns:p14="http://schemas.microsoft.com/office/powerpoint/2010/main" val="9254946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129</a:t>
            </a:fld>
            <a:endParaRPr lang="en-US" altLang="en-US" dirty="0"/>
          </a:p>
        </p:txBody>
      </p:sp>
    </p:spTree>
    <p:extLst>
      <p:ext uri="{BB962C8B-B14F-4D97-AF65-F5344CB8AC3E}">
        <p14:creationId xmlns:p14="http://schemas.microsoft.com/office/powerpoint/2010/main" val="226733994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130</a:t>
            </a:fld>
            <a:endParaRPr lang="en-US" altLang="en-US" dirty="0"/>
          </a:p>
        </p:txBody>
      </p:sp>
    </p:spTree>
    <p:extLst>
      <p:ext uri="{BB962C8B-B14F-4D97-AF65-F5344CB8AC3E}">
        <p14:creationId xmlns:p14="http://schemas.microsoft.com/office/powerpoint/2010/main" val="2214111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13</a:t>
            </a:fld>
            <a:endParaRPr lang="en-US" altLang="en-US" dirty="0"/>
          </a:p>
        </p:txBody>
      </p:sp>
    </p:spTree>
    <p:extLst>
      <p:ext uri="{BB962C8B-B14F-4D97-AF65-F5344CB8AC3E}">
        <p14:creationId xmlns:p14="http://schemas.microsoft.com/office/powerpoint/2010/main" val="397633911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131</a:t>
            </a:fld>
            <a:endParaRPr lang="en-US" altLang="en-US" dirty="0"/>
          </a:p>
        </p:txBody>
      </p:sp>
    </p:spTree>
    <p:extLst>
      <p:ext uri="{BB962C8B-B14F-4D97-AF65-F5344CB8AC3E}">
        <p14:creationId xmlns:p14="http://schemas.microsoft.com/office/powerpoint/2010/main" val="35027971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132</a:t>
            </a:fld>
            <a:endParaRPr lang="en-US" altLang="en-US" dirty="0"/>
          </a:p>
        </p:txBody>
      </p:sp>
    </p:spTree>
    <p:extLst>
      <p:ext uri="{BB962C8B-B14F-4D97-AF65-F5344CB8AC3E}">
        <p14:creationId xmlns:p14="http://schemas.microsoft.com/office/powerpoint/2010/main" val="317978190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133</a:t>
            </a:fld>
            <a:endParaRPr lang="en-US" altLang="en-US" dirty="0"/>
          </a:p>
        </p:txBody>
      </p:sp>
    </p:spTree>
    <p:extLst>
      <p:ext uri="{BB962C8B-B14F-4D97-AF65-F5344CB8AC3E}">
        <p14:creationId xmlns:p14="http://schemas.microsoft.com/office/powerpoint/2010/main" val="208061334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134</a:t>
            </a:fld>
            <a:endParaRPr lang="en-US" altLang="en-US" dirty="0"/>
          </a:p>
        </p:txBody>
      </p:sp>
    </p:spTree>
    <p:extLst>
      <p:ext uri="{BB962C8B-B14F-4D97-AF65-F5344CB8AC3E}">
        <p14:creationId xmlns:p14="http://schemas.microsoft.com/office/powerpoint/2010/main" val="36842533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135</a:t>
            </a:fld>
            <a:endParaRPr lang="en-US" altLang="en-US" dirty="0"/>
          </a:p>
        </p:txBody>
      </p:sp>
    </p:spTree>
    <p:extLst>
      <p:ext uri="{BB962C8B-B14F-4D97-AF65-F5344CB8AC3E}">
        <p14:creationId xmlns:p14="http://schemas.microsoft.com/office/powerpoint/2010/main" val="11309017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136</a:t>
            </a:fld>
            <a:endParaRPr lang="en-US" altLang="en-US" dirty="0"/>
          </a:p>
        </p:txBody>
      </p:sp>
    </p:spTree>
    <p:extLst>
      <p:ext uri="{BB962C8B-B14F-4D97-AF65-F5344CB8AC3E}">
        <p14:creationId xmlns:p14="http://schemas.microsoft.com/office/powerpoint/2010/main" val="247287115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137</a:t>
            </a:fld>
            <a:endParaRPr lang="en-US" altLang="en-US" dirty="0"/>
          </a:p>
        </p:txBody>
      </p:sp>
    </p:spTree>
    <p:extLst>
      <p:ext uri="{BB962C8B-B14F-4D97-AF65-F5344CB8AC3E}">
        <p14:creationId xmlns:p14="http://schemas.microsoft.com/office/powerpoint/2010/main" val="19481472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138</a:t>
            </a:fld>
            <a:endParaRPr lang="en-US" altLang="en-US" dirty="0"/>
          </a:p>
        </p:txBody>
      </p:sp>
    </p:spTree>
    <p:extLst>
      <p:ext uri="{BB962C8B-B14F-4D97-AF65-F5344CB8AC3E}">
        <p14:creationId xmlns:p14="http://schemas.microsoft.com/office/powerpoint/2010/main" val="345694532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139</a:t>
            </a:fld>
            <a:endParaRPr lang="en-US" altLang="en-US" dirty="0"/>
          </a:p>
        </p:txBody>
      </p:sp>
    </p:spTree>
    <p:extLst>
      <p:ext uri="{BB962C8B-B14F-4D97-AF65-F5344CB8AC3E}">
        <p14:creationId xmlns:p14="http://schemas.microsoft.com/office/powerpoint/2010/main" val="33849325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140</a:t>
            </a:fld>
            <a:endParaRPr lang="en-US" altLang="en-US" dirty="0"/>
          </a:p>
        </p:txBody>
      </p:sp>
    </p:spTree>
    <p:extLst>
      <p:ext uri="{BB962C8B-B14F-4D97-AF65-F5344CB8AC3E}">
        <p14:creationId xmlns:p14="http://schemas.microsoft.com/office/powerpoint/2010/main" val="771335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altLang="en-US" b="1"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C00000"/>
              </a:buClr>
              <a:buFont typeface="Calibri" panose="020F0502020204030204" pitchFamily="34" charset="0"/>
              <a:buChar char="●"/>
              <a:defRPr sz="1300">
                <a:solidFill>
                  <a:schemeClr val="tx1"/>
                </a:solidFill>
                <a:latin typeface="Calibri" panose="020F0502020204030204" pitchFamily="34" charset="0"/>
              </a:defRPr>
            </a:lvl1pPr>
            <a:lvl2pPr marL="785372" indent="-302066">
              <a:spcBef>
                <a:spcPct val="30000"/>
              </a:spcBef>
              <a:buClr>
                <a:srgbClr val="008000"/>
              </a:buClr>
              <a:buSzPct val="70000"/>
              <a:buFont typeface="Wingdings" panose="05000000000000000000" pitchFamily="2" charset="2"/>
              <a:buChar char="n"/>
              <a:defRPr sz="1300">
                <a:solidFill>
                  <a:schemeClr val="tx1"/>
                </a:solidFill>
                <a:latin typeface="Calibri" panose="020F0502020204030204" pitchFamily="34" charset="0"/>
              </a:defRPr>
            </a:lvl2pPr>
            <a:lvl3pPr marL="1208265" indent="-241653">
              <a:spcBef>
                <a:spcPct val="30000"/>
              </a:spcBef>
              <a:buClr>
                <a:schemeClr val="tx2"/>
              </a:buClr>
              <a:buSzPct val="70000"/>
              <a:buFont typeface="Wingdings" panose="05000000000000000000" pitchFamily="2" charset="2"/>
              <a:buChar char="®"/>
              <a:defRPr sz="1300">
                <a:solidFill>
                  <a:schemeClr val="tx1"/>
                </a:solidFill>
                <a:latin typeface="Calibri" panose="020F0502020204030204" pitchFamily="34" charset="0"/>
              </a:defRPr>
            </a:lvl3pPr>
            <a:lvl4pPr marL="1691571" indent="-241653">
              <a:spcBef>
                <a:spcPct val="30000"/>
              </a:spcBef>
              <a:buFont typeface="Arial" panose="020B0604020202020204" pitchFamily="34" charset="0"/>
              <a:buChar char="•"/>
              <a:defRPr sz="1300">
                <a:solidFill>
                  <a:schemeClr val="tx1"/>
                </a:solidFill>
                <a:latin typeface="Calibri" panose="020F0502020204030204" pitchFamily="34" charset="0"/>
              </a:defRPr>
            </a:lvl4pPr>
            <a:lvl5pPr marL="2174878" indent="-241653">
              <a:spcBef>
                <a:spcPct val="30000"/>
              </a:spcBef>
              <a:buFont typeface="Arial" panose="020B0604020202020204" pitchFamily="34" charset="0"/>
              <a:buChar char="•"/>
              <a:defRPr sz="1300">
                <a:solidFill>
                  <a:schemeClr val="tx1"/>
                </a:solidFill>
                <a:latin typeface="Calibri" panose="020F0502020204030204" pitchFamily="34" charset="0"/>
              </a:defRPr>
            </a:lvl5pPr>
            <a:lvl6pPr marL="2658184"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3141490"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624796"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4108102"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ClrTx/>
              <a:buFontTx/>
              <a:buNone/>
            </a:pPr>
            <a:fld id="{4CC9D9A7-6A52-4E98-B917-621243E450E8}" type="slidenum">
              <a:rPr lang="en-US" altLang="en-US" smtClean="0"/>
              <a:pPr>
                <a:spcBef>
                  <a:spcPct val="0"/>
                </a:spcBef>
                <a:buClrTx/>
                <a:buFontTx/>
                <a:buNone/>
              </a:pPr>
              <a:t>14</a:t>
            </a:fld>
            <a:endParaRPr lang="en-US" altLang="en-US"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42057572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141</a:t>
            </a:fld>
            <a:endParaRPr lang="en-US" altLang="en-US" dirty="0"/>
          </a:p>
        </p:txBody>
      </p:sp>
    </p:spTree>
    <p:extLst>
      <p:ext uri="{BB962C8B-B14F-4D97-AF65-F5344CB8AC3E}">
        <p14:creationId xmlns:p14="http://schemas.microsoft.com/office/powerpoint/2010/main" val="28196556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142</a:t>
            </a:fld>
            <a:endParaRPr lang="en-US" altLang="en-US" dirty="0"/>
          </a:p>
        </p:txBody>
      </p:sp>
    </p:spTree>
    <p:extLst>
      <p:ext uri="{BB962C8B-B14F-4D97-AF65-F5344CB8AC3E}">
        <p14:creationId xmlns:p14="http://schemas.microsoft.com/office/powerpoint/2010/main" val="196071649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143</a:t>
            </a:fld>
            <a:endParaRPr lang="en-US" altLang="en-US" dirty="0"/>
          </a:p>
        </p:txBody>
      </p:sp>
    </p:spTree>
    <p:extLst>
      <p:ext uri="{BB962C8B-B14F-4D97-AF65-F5344CB8AC3E}">
        <p14:creationId xmlns:p14="http://schemas.microsoft.com/office/powerpoint/2010/main" val="30774488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145</a:t>
            </a:fld>
            <a:endParaRPr lang="en-US" altLang="en-US" dirty="0"/>
          </a:p>
        </p:txBody>
      </p:sp>
    </p:spTree>
    <p:extLst>
      <p:ext uri="{BB962C8B-B14F-4D97-AF65-F5344CB8AC3E}">
        <p14:creationId xmlns:p14="http://schemas.microsoft.com/office/powerpoint/2010/main" val="23240598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146</a:t>
            </a:fld>
            <a:endParaRPr lang="en-US" altLang="en-US" dirty="0"/>
          </a:p>
        </p:txBody>
      </p:sp>
    </p:spTree>
    <p:extLst>
      <p:ext uri="{BB962C8B-B14F-4D97-AF65-F5344CB8AC3E}">
        <p14:creationId xmlns:p14="http://schemas.microsoft.com/office/powerpoint/2010/main" val="2338697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147</a:t>
            </a:fld>
            <a:endParaRPr lang="en-US" altLang="en-US" dirty="0"/>
          </a:p>
        </p:txBody>
      </p:sp>
    </p:spTree>
    <p:extLst>
      <p:ext uri="{BB962C8B-B14F-4D97-AF65-F5344CB8AC3E}">
        <p14:creationId xmlns:p14="http://schemas.microsoft.com/office/powerpoint/2010/main" val="415629302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Date Placeholder 4"/>
          <p:cNvSpPr>
            <a:spLocks noGrp="1"/>
          </p:cNvSpPr>
          <p:nvPr>
            <p:ph type="dt" idx="11"/>
          </p:nvPr>
        </p:nvSpPr>
        <p:spPr/>
        <p:txBody>
          <a:bodyPr/>
          <a:lstStyle/>
          <a:p>
            <a:pPr>
              <a:defRPr/>
            </a:pPr>
            <a:fld id="{7AAE0EA1-0CEB-446A-8574-77634CB3EE6D}" type="datetime1">
              <a:rPr lang="en-US" smtClean="0"/>
              <a:pPr>
                <a:defRPr/>
              </a:pPr>
              <a:t>12/13/2020</a:t>
            </a:fld>
            <a:endParaRPr lang="en-US" dirty="0"/>
          </a:p>
        </p:txBody>
      </p:sp>
    </p:spTree>
    <p:extLst>
      <p:ext uri="{BB962C8B-B14F-4D97-AF65-F5344CB8AC3E}">
        <p14:creationId xmlns:p14="http://schemas.microsoft.com/office/powerpoint/2010/main" val="139331565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Date Placeholder 4"/>
          <p:cNvSpPr>
            <a:spLocks noGrp="1"/>
          </p:cNvSpPr>
          <p:nvPr>
            <p:ph type="dt" idx="11"/>
          </p:nvPr>
        </p:nvSpPr>
        <p:spPr/>
        <p:txBody>
          <a:bodyPr/>
          <a:lstStyle/>
          <a:p>
            <a:pPr>
              <a:defRPr/>
            </a:pPr>
            <a:fld id="{7AAE0EA1-0CEB-446A-8574-77634CB3EE6D}" type="datetime1">
              <a:rPr lang="en-US" smtClean="0"/>
              <a:pPr>
                <a:defRPr/>
              </a:pPr>
              <a:t>12/13/2020</a:t>
            </a:fld>
            <a:endParaRPr lang="en-US" dirty="0"/>
          </a:p>
        </p:txBody>
      </p:sp>
    </p:spTree>
    <p:extLst>
      <p:ext uri="{BB962C8B-B14F-4D97-AF65-F5344CB8AC3E}">
        <p14:creationId xmlns:p14="http://schemas.microsoft.com/office/powerpoint/2010/main" val="188349109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151</a:t>
            </a:fld>
            <a:endParaRPr lang="en-US" altLang="en-US" dirty="0"/>
          </a:p>
        </p:txBody>
      </p:sp>
    </p:spTree>
    <p:extLst>
      <p:ext uri="{BB962C8B-B14F-4D97-AF65-F5344CB8AC3E}">
        <p14:creationId xmlns:p14="http://schemas.microsoft.com/office/powerpoint/2010/main" val="12112055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152</a:t>
            </a:fld>
            <a:endParaRPr lang="en-US" altLang="en-US" dirty="0"/>
          </a:p>
        </p:txBody>
      </p:sp>
    </p:spTree>
    <p:extLst>
      <p:ext uri="{BB962C8B-B14F-4D97-AF65-F5344CB8AC3E}">
        <p14:creationId xmlns:p14="http://schemas.microsoft.com/office/powerpoint/2010/main" val="824805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a:t>
            </a:fld>
            <a:endParaRPr lang="en-US" altLang="en-US" dirty="0"/>
          </a:p>
        </p:txBody>
      </p:sp>
    </p:spTree>
    <p:extLst>
      <p:ext uri="{BB962C8B-B14F-4D97-AF65-F5344CB8AC3E}">
        <p14:creationId xmlns:p14="http://schemas.microsoft.com/office/powerpoint/2010/main" val="236642491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153</a:t>
            </a:fld>
            <a:endParaRPr lang="en-US" altLang="en-US" dirty="0"/>
          </a:p>
        </p:txBody>
      </p:sp>
    </p:spTree>
    <p:extLst>
      <p:ext uri="{BB962C8B-B14F-4D97-AF65-F5344CB8AC3E}">
        <p14:creationId xmlns:p14="http://schemas.microsoft.com/office/powerpoint/2010/main" val="312417014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154</a:t>
            </a:fld>
            <a:endParaRPr lang="en-US" altLang="en-US" dirty="0"/>
          </a:p>
        </p:txBody>
      </p:sp>
    </p:spTree>
    <p:extLst>
      <p:ext uri="{BB962C8B-B14F-4D97-AF65-F5344CB8AC3E}">
        <p14:creationId xmlns:p14="http://schemas.microsoft.com/office/powerpoint/2010/main" val="259219889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155</a:t>
            </a:fld>
            <a:endParaRPr lang="en-US" altLang="en-US" dirty="0"/>
          </a:p>
        </p:txBody>
      </p:sp>
    </p:spTree>
    <p:extLst>
      <p:ext uri="{BB962C8B-B14F-4D97-AF65-F5344CB8AC3E}">
        <p14:creationId xmlns:p14="http://schemas.microsoft.com/office/powerpoint/2010/main" val="341406744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156</a:t>
            </a:fld>
            <a:endParaRPr lang="en-US" altLang="en-US" dirty="0"/>
          </a:p>
        </p:txBody>
      </p:sp>
    </p:spTree>
    <p:extLst>
      <p:ext uri="{BB962C8B-B14F-4D97-AF65-F5344CB8AC3E}">
        <p14:creationId xmlns:p14="http://schemas.microsoft.com/office/powerpoint/2010/main" val="404976412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157</a:t>
            </a:fld>
            <a:endParaRPr lang="en-US" altLang="en-US" dirty="0"/>
          </a:p>
        </p:txBody>
      </p:sp>
    </p:spTree>
    <p:extLst>
      <p:ext uri="{BB962C8B-B14F-4D97-AF65-F5344CB8AC3E}">
        <p14:creationId xmlns:p14="http://schemas.microsoft.com/office/powerpoint/2010/main" val="113541618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158</a:t>
            </a:fld>
            <a:endParaRPr lang="en-US" altLang="en-US" dirty="0"/>
          </a:p>
        </p:txBody>
      </p:sp>
    </p:spTree>
    <p:extLst>
      <p:ext uri="{BB962C8B-B14F-4D97-AF65-F5344CB8AC3E}">
        <p14:creationId xmlns:p14="http://schemas.microsoft.com/office/powerpoint/2010/main" val="23269852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159</a:t>
            </a:fld>
            <a:endParaRPr lang="en-US" altLang="en-US" dirty="0"/>
          </a:p>
        </p:txBody>
      </p:sp>
    </p:spTree>
    <p:extLst>
      <p:ext uri="{BB962C8B-B14F-4D97-AF65-F5344CB8AC3E}">
        <p14:creationId xmlns:p14="http://schemas.microsoft.com/office/powerpoint/2010/main" val="385807277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160</a:t>
            </a:fld>
            <a:endParaRPr lang="en-US" altLang="en-US" dirty="0"/>
          </a:p>
        </p:txBody>
      </p:sp>
    </p:spTree>
    <p:extLst>
      <p:ext uri="{BB962C8B-B14F-4D97-AF65-F5344CB8AC3E}">
        <p14:creationId xmlns:p14="http://schemas.microsoft.com/office/powerpoint/2010/main" val="26681727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161</a:t>
            </a:fld>
            <a:endParaRPr lang="en-US" altLang="en-US" dirty="0"/>
          </a:p>
        </p:txBody>
      </p:sp>
    </p:spTree>
    <p:extLst>
      <p:ext uri="{BB962C8B-B14F-4D97-AF65-F5344CB8AC3E}">
        <p14:creationId xmlns:p14="http://schemas.microsoft.com/office/powerpoint/2010/main" val="363934364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162</a:t>
            </a:fld>
            <a:endParaRPr lang="en-US" altLang="en-US" dirty="0"/>
          </a:p>
        </p:txBody>
      </p:sp>
    </p:spTree>
    <p:extLst>
      <p:ext uri="{BB962C8B-B14F-4D97-AF65-F5344CB8AC3E}">
        <p14:creationId xmlns:p14="http://schemas.microsoft.com/office/powerpoint/2010/main" val="420076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16</a:t>
            </a:fld>
            <a:endParaRPr lang="en-US" altLang="en-US" dirty="0"/>
          </a:p>
        </p:txBody>
      </p:sp>
    </p:spTree>
    <p:extLst>
      <p:ext uri="{BB962C8B-B14F-4D97-AF65-F5344CB8AC3E}">
        <p14:creationId xmlns:p14="http://schemas.microsoft.com/office/powerpoint/2010/main" val="38634119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163</a:t>
            </a:fld>
            <a:endParaRPr lang="en-US" altLang="en-US" dirty="0"/>
          </a:p>
        </p:txBody>
      </p:sp>
    </p:spTree>
    <p:extLst>
      <p:ext uri="{BB962C8B-B14F-4D97-AF65-F5344CB8AC3E}">
        <p14:creationId xmlns:p14="http://schemas.microsoft.com/office/powerpoint/2010/main" val="313854497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164</a:t>
            </a:fld>
            <a:endParaRPr lang="en-US" altLang="en-US" dirty="0"/>
          </a:p>
        </p:txBody>
      </p:sp>
    </p:spTree>
    <p:extLst>
      <p:ext uri="{BB962C8B-B14F-4D97-AF65-F5344CB8AC3E}">
        <p14:creationId xmlns:p14="http://schemas.microsoft.com/office/powerpoint/2010/main" val="32811340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165</a:t>
            </a:fld>
            <a:endParaRPr lang="en-US" altLang="en-US" dirty="0"/>
          </a:p>
        </p:txBody>
      </p:sp>
    </p:spTree>
    <p:extLst>
      <p:ext uri="{BB962C8B-B14F-4D97-AF65-F5344CB8AC3E}">
        <p14:creationId xmlns:p14="http://schemas.microsoft.com/office/powerpoint/2010/main" val="298967972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166</a:t>
            </a:fld>
            <a:endParaRPr lang="en-US" altLang="en-US" dirty="0"/>
          </a:p>
        </p:txBody>
      </p:sp>
    </p:spTree>
    <p:extLst>
      <p:ext uri="{BB962C8B-B14F-4D97-AF65-F5344CB8AC3E}">
        <p14:creationId xmlns:p14="http://schemas.microsoft.com/office/powerpoint/2010/main" val="240076933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167</a:t>
            </a:fld>
            <a:endParaRPr lang="en-US" altLang="en-US" dirty="0"/>
          </a:p>
        </p:txBody>
      </p:sp>
    </p:spTree>
    <p:extLst>
      <p:ext uri="{BB962C8B-B14F-4D97-AF65-F5344CB8AC3E}">
        <p14:creationId xmlns:p14="http://schemas.microsoft.com/office/powerpoint/2010/main" val="27913671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168</a:t>
            </a:fld>
            <a:endParaRPr lang="en-US" altLang="en-US" dirty="0"/>
          </a:p>
        </p:txBody>
      </p:sp>
    </p:spTree>
    <p:extLst>
      <p:ext uri="{BB962C8B-B14F-4D97-AF65-F5344CB8AC3E}">
        <p14:creationId xmlns:p14="http://schemas.microsoft.com/office/powerpoint/2010/main" val="36588408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170</a:t>
            </a:fld>
            <a:endParaRPr lang="en-US" altLang="en-US" dirty="0"/>
          </a:p>
        </p:txBody>
      </p:sp>
    </p:spTree>
    <p:extLst>
      <p:ext uri="{BB962C8B-B14F-4D97-AF65-F5344CB8AC3E}">
        <p14:creationId xmlns:p14="http://schemas.microsoft.com/office/powerpoint/2010/main" val="20707537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171</a:t>
            </a:fld>
            <a:endParaRPr lang="en-US" altLang="en-US" dirty="0"/>
          </a:p>
        </p:txBody>
      </p:sp>
    </p:spTree>
    <p:extLst>
      <p:ext uri="{BB962C8B-B14F-4D97-AF65-F5344CB8AC3E}">
        <p14:creationId xmlns:p14="http://schemas.microsoft.com/office/powerpoint/2010/main" val="305871683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172</a:t>
            </a:fld>
            <a:endParaRPr lang="en-US" altLang="en-US" dirty="0"/>
          </a:p>
        </p:txBody>
      </p:sp>
    </p:spTree>
    <p:extLst>
      <p:ext uri="{BB962C8B-B14F-4D97-AF65-F5344CB8AC3E}">
        <p14:creationId xmlns:p14="http://schemas.microsoft.com/office/powerpoint/2010/main" val="341043855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173</a:t>
            </a:fld>
            <a:endParaRPr lang="en-US" altLang="en-US" dirty="0"/>
          </a:p>
        </p:txBody>
      </p:sp>
    </p:spTree>
    <p:extLst>
      <p:ext uri="{BB962C8B-B14F-4D97-AF65-F5344CB8AC3E}">
        <p14:creationId xmlns:p14="http://schemas.microsoft.com/office/powerpoint/2010/main" val="785595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US" altLang="en-US" dirty="0">
              <a:cs typeface="Arial" panose="020B0604020202020204" pitchFamily="34" charset="0"/>
            </a:endParaRPr>
          </a:p>
        </p:txBody>
      </p:sp>
      <p:sp>
        <p:nvSpPr>
          <p:cNvPr id="61747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a:p>
        </p:txBody>
      </p:sp>
      <p:sp>
        <p:nvSpPr>
          <p:cNvPr id="5" name="Date Placeholder 4"/>
          <p:cNvSpPr>
            <a:spLocks noGrp="1"/>
          </p:cNvSpPr>
          <p:nvPr>
            <p:ph type="dt" sz="quarter" idx="1"/>
          </p:nvPr>
        </p:nvSpPr>
        <p:spPr/>
        <p:txBody>
          <a:bodyPr/>
          <a:lstStyle/>
          <a:p>
            <a:pPr>
              <a:defRPr/>
            </a:pPr>
            <a:fld id="{0778B960-A84F-4EE5-91E2-9D82F851F5C5}" type="datetime1">
              <a:rPr lang="en-US" smtClean="0"/>
              <a:pPr>
                <a:defRPr/>
              </a:pPr>
              <a:t>12/13/2020</a:t>
            </a:fld>
            <a:endParaRPr lang="en-US" dirty="0"/>
          </a:p>
        </p:txBody>
      </p:sp>
      <p:sp>
        <p:nvSpPr>
          <p:cNvPr id="617478"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D2B0D341-E105-4244-96F8-C0C783F7C8AB}" type="slidenum">
              <a:rPr lang="en-US" altLang="en-US">
                <a:latin typeface="Verdana" panose="020B0604030504040204" pitchFamily="34" charset="0"/>
              </a:rPr>
              <a:pPr algn="r" eaLnBrk="1" hangingPunct="1">
                <a:spcBef>
                  <a:spcPct val="0"/>
                </a:spcBef>
              </a:pPr>
              <a:t>17</a:t>
            </a:fld>
            <a:endParaRPr lang="en-US" altLang="en-US">
              <a:latin typeface="Verdana" panose="020B0604030504040204" pitchFamily="34" charset="0"/>
            </a:endParaRPr>
          </a:p>
        </p:txBody>
      </p:sp>
    </p:spTree>
    <p:extLst>
      <p:ext uri="{BB962C8B-B14F-4D97-AF65-F5344CB8AC3E}">
        <p14:creationId xmlns:p14="http://schemas.microsoft.com/office/powerpoint/2010/main" val="283664974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174</a:t>
            </a:fld>
            <a:endParaRPr lang="en-US" altLang="en-US" dirty="0"/>
          </a:p>
        </p:txBody>
      </p:sp>
    </p:spTree>
    <p:extLst>
      <p:ext uri="{BB962C8B-B14F-4D97-AF65-F5344CB8AC3E}">
        <p14:creationId xmlns:p14="http://schemas.microsoft.com/office/powerpoint/2010/main" val="261928206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175</a:t>
            </a:fld>
            <a:endParaRPr lang="en-US" altLang="en-US" dirty="0"/>
          </a:p>
        </p:txBody>
      </p:sp>
    </p:spTree>
    <p:extLst>
      <p:ext uri="{BB962C8B-B14F-4D97-AF65-F5344CB8AC3E}">
        <p14:creationId xmlns:p14="http://schemas.microsoft.com/office/powerpoint/2010/main" val="36683849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176</a:t>
            </a:fld>
            <a:endParaRPr lang="en-US" altLang="en-US" dirty="0"/>
          </a:p>
        </p:txBody>
      </p:sp>
    </p:spTree>
    <p:extLst>
      <p:ext uri="{BB962C8B-B14F-4D97-AF65-F5344CB8AC3E}">
        <p14:creationId xmlns:p14="http://schemas.microsoft.com/office/powerpoint/2010/main" val="234262123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177</a:t>
            </a:fld>
            <a:endParaRPr lang="en-US" altLang="en-US" dirty="0"/>
          </a:p>
        </p:txBody>
      </p:sp>
    </p:spTree>
    <p:extLst>
      <p:ext uri="{BB962C8B-B14F-4D97-AF65-F5344CB8AC3E}">
        <p14:creationId xmlns:p14="http://schemas.microsoft.com/office/powerpoint/2010/main" val="63933843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178</a:t>
            </a:fld>
            <a:endParaRPr lang="en-US" altLang="en-US" dirty="0"/>
          </a:p>
        </p:txBody>
      </p:sp>
    </p:spTree>
    <p:extLst>
      <p:ext uri="{BB962C8B-B14F-4D97-AF65-F5344CB8AC3E}">
        <p14:creationId xmlns:p14="http://schemas.microsoft.com/office/powerpoint/2010/main" val="6649907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179</a:t>
            </a:fld>
            <a:endParaRPr lang="en-US" altLang="en-US" dirty="0"/>
          </a:p>
        </p:txBody>
      </p:sp>
    </p:spTree>
    <p:extLst>
      <p:ext uri="{BB962C8B-B14F-4D97-AF65-F5344CB8AC3E}">
        <p14:creationId xmlns:p14="http://schemas.microsoft.com/office/powerpoint/2010/main" val="262610313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180</a:t>
            </a:fld>
            <a:endParaRPr lang="en-US" altLang="en-US" dirty="0"/>
          </a:p>
        </p:txBody>
      </p:sp>
    </p:spTree>
    <p:extLst>
      <p:ext uri="{BB962C8B-B14F-4D97-AF65-F5344CB8AC3E}">
        <p14:creationId xmlns:p14="http://schemas.microsoft.com/office/powerpoint/2010/main" val="259736331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181</a:t>
            </a:fld>
            <a:endParaRPr lang="en-US" altLang="en-US" dirty="0"/>
          </a:p>
        </p:txBody>
      </p:sp>
    </p:spTree>
    <p:extLst>
      <p:ext uri="{BB962C8B-B14F-4D97-AF65-F5344CB8AC3E}">
        <p14:creationId xmlns:p14="http://schemas.microsoft.com/office/powerpoint/2010/main" val="345754615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182</a:t>
            </a:fld>
            <a:endParaRPr lang="en-US" altLang="en-US" dirty="0"/>
          </a:p>
        </p:txBody>
      </p:sp>
    </p:spTree>
    <p:extLst>
      <p:ext uri="{BB962C8B-B14F-4D97-AF65-F5344CB8AC3E}">
        <p14:creationId xmlns:p14="http://schemas.microsoft.com/office/powerpoint/2010/main" val="816093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183</a:t>
            </a:fld>
            <a:endParaRPr lang="en-US" altLang="en-US" dirty="0"/>
          </a:p>
        </p:txBody>
      </p:sp>
    </p:spTree>
    <p:extLst>
      <p:ext uri="{BB962C8B-B14F-4D97-AF65-F5344CB8AC3E}">
        <p14:creationId xmlns:p14="http://schemas.microsoft.com/office/powerpoint/2010/main" val="328610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18</a:t>
            </a:fld>
            <a:endParaRPr lang="en-US" altLang="en-US" dirty="0"/>
          </a:p>
        </p:txBody>
      </p:sp>
    </p:spTree>
    <p:extLst>
      <p:ext uri="{BB962C8B-B14F-4D97-AF65-F5344CB8AC3E}">
        <p14:creationId xmlns:p14="http://schemas.microsoft.com/office/powerpoint/2010/main" val="254978281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184</a:t>
            </a:fld>
            <a:endParaRPr lang="en-US" altLang="en-US" dirty="0"/>
          </a:p>
        </p:txBody>
      </p:sp>
    </p:spTree>
    <p:extLst>
      <p:ext uri="{BB962C8B-B14F-4D97-AF65-F5344CB8AC3E}">
        <p14:creationId xmlns:p14="http://schemas.microsoft.com/office/powerpoint/2010/main" val="309794010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altLang="en-US" b="1"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57020" indent="-291161">
              <a:spcBef>
                <a:spcPct val="30000"/>
              </a:spcBef>
              <a:defRPr sz="1300">
                <a:solidFill>
                  <a:schemeClr val="tx1"/>
                </a:solidFill>
                <a:latin typeface="Calibri" panose="020F0502020204030204" pitchFamily="34" charset="0"/>
              </a:defRPr>
            </a:lvl2pPr>
            <a:lvl3pPr marL="1164647" indent="-232929">
              <a:spcBef>
                <a:spcPct val="30000"/>
              </a:spcBef>
              <a:defRPr sz="1300">
                <a:solidFill>
                  <a:schemeClr val="tx1"/>
                </a:solidFill>
                <a:latin typeface="Calibri" panose="020F0502020204030204" pitchFamily="34" charset="0"/>
              </a:defRPr>
            </a:lvl3pPr>
            <a:lvl4pPr marL="1630505" indent="-232929">
              <a:spcBef>
                <a:spcPct val="30000"/>
              </a:spcBef>
              <a:defRPr sz="1300">
                <a:solidFill>
                  <a:schemeClr val="tx1"/>
                </a:solidFill>
                <a:latin typeface="Calibri" panose="020F0502020204030204" pitchFamily="34" charset="0"/>
              </a:defRPr>
            </a:lvl4pPr>
            <a:lvl5pPr marL="2096365" indent="-232929">
              <a:spcBef>
                <a:spcPct val="30000"/>
              </a:spcBef>
              <a:defRPr sz="1300">
                <a:solidFill>
                  <a:schemeClr val="tx1"/>
                </a:solidFill>
                <a:latin typeface="Calibri" panose="020F0502020204030204" pitchFamily="34" charset="0"/>
              </a:defRPr>
            </a:lvl5pPr>
            <a:lvl6pPr marL="2562224" indent="-232929" eaLnBrk="0" fontAlgn="base" hangingPunct="0">
              <a:spcBef>
                <a:spcPct val="30000"/>
              </a:spcBef>
              <a:spcAft>
                <a:spcPct val="0"/>
              </a:spcAft>
              <a:defRPr sz="1300">
                <a:solidFill>
                  <a:schemeClr val="tx1"/>
                </a:solidFill>
                <a:latin typeface="Calibri" panose="020F0502020204030204" pitchFamily="34" charset="0"/>
              </a:defRPr>
            </a:lvl6pPr>
            <a:lvl7pPr marL="3028082" indent="-232929" eaLnBrk="0" fontAlgn="base" hangingPunct="0">
              <a:spcBef>
                <a:spcPct val="30000"/>
              </a:spcBef>
              <a:spcAft>
                <a:spcPct val="0"/>
              </a:spcAft>
              <a:defRPr sz="1300">
                <a:solidFill>
                  <a:schemeClr val="tx1"/>
                </a:solidFill>
                <a:latin typeface="Calibri" panose="020F0502020204030204" pitchFamily="34" charset="0"/>
              </a:defRPr>
            </a:lvl7pPr>
            <a:lvl8pPr marL="3493941" indent="-232929" eaLnBrk="0" fontAlgn="base" hangingPunct="0">
              <a:spcBef>
                <a:spcPct val="30000"/>
              </a:spcBef>
              <a:spcAft>
                <a:spcPct val="0"/>
              </a:spcAft>
              <a:defRPr sz="1300">
                <a:solidFill>
                  <a:schemeClr val="tx1"/>
                </a:solidFill>
                <a:latin typeface="Calibri" panose="020F0502020204030204" pitchFamily="34" charset="0"/>
              </a:defRPr>
            </a:lvl8pPr>
            <a:lvl9pPr marL="3959800" indent="-23292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B55006-4EAB-4465-90EF-D6B368DD7BC0}" type="slidenum">
              <a:rPr lang="en-US" altLang="en-US"/>
              <a:pPr>
                <a:spcBef>
                  <a:spcPct val="0"/>
                </a:spcBef>
              </a:pPr>
              <a:t>185</a:t>
            </a:fld>
            <a:endParaRPr lang="en-US" altLang="en-US"/>
          </a:p>
        </p:txBody>
      </p:sp>
      <p:sp>
        <p:nvSpPr>
          <p:cNvPr id="2" name="Date Placeholder 1"/>
          <p:cNvSpPr>
            <a:spLocks noGrp="1"/>
          </p:cNvSpPr>
          <p:nvPr>
            <p:ph type="dt" idx="10"/>
          </p:nvPr>
        </p:nvSpPr>
        <p:spPr/>
        <p:txBody>
          <a:bodyPr/>
          <a:lstStyle/>
          <a:p>
            <a:pPr>
              <a:defRPr/>
            </a:pPr>
            <a:endParaRPr lang="en-US" dirty="0"/>
          </a:p>
        </p:txBody>
      </p:sp>
      <p:sp>
        <p:nvSpPr>
          <p:cNvPr id="3" name="Header Placeholder 2"/>
          <p:cNvSpPr>
            <a:spLocks noGrp="1"/>
          </p:cNvSpPr>
          <p:nvPr>
            <p:ph type="hdr" sz="quarter" idx="11"/>
          </p:nvPr>
        </p:nvSpPr>
        <p:spPr/>
        <p:txBody>
          <a:bodyPr/>
          <a:lstStyle/>
          <a:p>
            <a:pPr>
              <a:defRPr/>
            </a:pPr>
            <a:r>
              <a:rPr lang="en-US"/>
              <a:t>Identity Theft</a:t>
            </a:r>
          </a:p>
        </p:txBody>
      </p:sp>
    </p:spTree>
    <p:extLst>
      <p:ext uri="{BB962C8B-B14F-4D97-AF65-F5344CB8AC3E}">
        <p14:creationId xmlns:p14="http://schemas.microsoft.com/office/powerpoint/2010/main" val="55656944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buNone/>
              <a:defRPr/>
            </a:pPr>
            <a:endParaRPr lang="en-US" b="1"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57020" indent="-291161">
              <a:spcBef>
                <a:spcPct val="30000"/>
              </a:spcBef>
              <a:defRPr sz="1300">
                <a:solidFill>
                  <a:schemeClr val="tx1"/>
                </a:solidFill>
                <a:latin typeface="Calibri" panose="020F0502020204030204" pitchFamily="34" charset="0"/>
              </a:defRPr>
            </a:lvl2pPr>
            <a:lvl3pPr marL="1164647" indent="-232929">
              <a:spcBef>
                <a:spcPct val="30000"/>
              </a:spcBef>
              <a:defRPr sz="1300">
                <a:solidFill>
                  <a:schemeClr val="tx1"/>
                </a:solidFill>
                <a:latin typeface="Calibri" panose="020F0502020204030204" pitchFamily="34" charset="0"/>
              </a:defRPr>
            </a:lvl3pPr>
            <a:lvl4pPr marL="1630505" indent="-232929">
              <a:spcBef>
                <a:spcPct val="30000"/>
              </a:spcBef>
              <a:defRPr sz="1300">
                <a:solidFill>
                  <a:schemeClr val="tx1"/>
                </a:solidFill>
                <a:latin typeface="Calibri" panose="020F0502020204030204" pitchFamily="34" charset="0"/>
              </a:defRPr>
            </a:lvl4pPr>
            <a:lvl5pPr marL="2096365" indent="-232929">
              <a:spcBef>
                <a:spcPct val="30000"/>
              </a:spcBef>
              <a:defRPr sz="1300">
                <a:solidFill>
                  <a:schemeClr val="tx1"/>
                </a:solidFill>
                <a:latin typeface="Calibri" panose="020F0502020204030204" pitchFamily="34" charset="0"/>
              </a:defRPr>
            </a:lvl5pPr>
            <a:lvl6pPr marL="2562224" indent="-232929" eaLnBrk="0" fontAlgn="base" hangingPunct="0">
              <a:spcBef>
                <a:spcPct val="30000"/>
              </a:spcBef>
              <a:spcAft>
                <a:spcPct val="0"/>
              </a:spcAft>
              <a:defRPr sz="1300">
                <a:solidFill>
                  <a:schemeClr val="tx1"/>
                </a:solidFill>
                <a:latin typeface="Calibri" panose="020F0502020204030204" pitchFamily="34" charset="0"/>
              </a:defRPr>
            </a:lvl6pPr>
            <a:lvl7pPr marL="3028082" indent="-232929" eaLnBrk="0" fontAlgn="base" hangingPunct="0">
              <a:spcBef>
                <a:spcPct val="30000"/>
              </a:spcBef>
              <a:spcAft>
                <a:spcPct val="0"/>
              </a:spcAft>
              <a:defRPr sz="1300">
                <a:solidFill>
                  <a:schemeClr val="tx1"/>
                </a:solidFill>
                <a:latin typeface="Calibri" panose="020F0502020204030204" pitchFamily="34" charset="0"/>
              </a:defRPr>
            </a:lvl7pPr>
            <a:lvl8pPr marL="3493941" indent="-232929" eaLnBrk="0" fontAlgn="base" hangingPunct="0">
              <a:spcBef>
                <a:spcPct val="30000"/>
              </a:spcBef>
              <a:spcAft>
                <a:spcPct val="0"/>
              </a:spcAft>
              <a:defRPr sz="1300">
                <a:solidFill>
                  <a:schemeClr val="tx1"/>
                </a:solidFill>
                <a:latin typeface="Calibri" panose="020F0502020204030204" pitchFamily="34" charset="0"/>
              </a:defRPr>
            </a:lvl8pPr>
            <a:lvl9pPr marL="3959800" indent="-23292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A1E56ADA-C074-4B03-81EE-1D4652901FEA}" type="slidenum">
              <a:rPr lang="en-US" altLang="en-US"/>
              <a:pPr>
                <a:spcBef>
                  <a:spcPct val="0"/>
                </a:spcBef>
              </a:pPr>
              <a:t>186</a:t>
            </a:fld>
            <a:endParaRPr lang="en-US" altLang="en-US"/>
          </a:p>
        </p:txBody>
      </p:sp>
      <p:sp>
        <p:nvSpPr>
          <p:cNvPr id="2" name="Date Placeholder 1"/>
          <p:cNvSpPr>
            <a:spLocks noGrp="1"/>
          </p:cNvSpPr>
          <p:nvPr>
            <p:ph type="dt" idx="10"/>
          </p:nvPr>
        </p:nvSpPr>
        <p:spPr/>
        <p:txBody>
          <a:bodyPr/>
          <a:lstStyle/>
          <a:p>
            <a:pPr>
              <a:defRPr/>
            </a:pPr>
            <a:endParaRPr lang="en-US" dirty="0"/>
          </a:p>
        </p:txBody>
      </p:sp>
      <p:sp>
        <p:nvSpPr>
          <p:cNvPr id="4" name="Header Placeholder 3"/>
          <p:cNvSpPr>
            <a:spLocks noGrp="1"/>
          </p:cNvSpPr>
          <p:nvPr>
            <p:ph type="hdr" sz="quarter" idx="11"/>
          </p:nvPr>
        </p:nvSpPr>
        <p:spPr/>
        <p:txBody>
          <a:bodyPr/>
          <a:lstStyle/>
          <a:p>
            <a:pPr>
              <a:defRPr/>
            </a:pPr>
            <a:r>
              <a:rPr lang="en-US"/>
              <a:t>Identity Theft</a:t>
            </a:r>
          </a:p>
        </p:txBody>
      </p:sp>
    </p:spTree>
    <p:extLst>
      <p:ext uri="{BB962C8B-B14F-4D97-AF65-F5344CB8AC3E}">
        <p14:creationId xmlns:p14="http://schemas.microsoft.com/office/powerpoint/2010/main" val="392177922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187</a:t>
            </a:fld>
            <a:endParaRPr lang="en-US" altLang="en-US" dirty="0"/>
          </a:p>
        </p:txBody>
      </p:sp>
    </p:spTree>
    <p:extLst>
      <p:ext uri="{BB962C8B-B14F-4D97-AF65-F5344CB8AC3E}">
        <p14:creationId xmlns:p14="http://schemas.microsoft.com/office/powerpoint/2010/main" val="205404953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a:buNone/>
            </a:pPr>
            <a:endParaRPr lang="en-US" b="1" baseline="0" dirty="0"/>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188</a:t>
            </a:fld>
            <a:endParaRPr lang="en-US" altLang="en-US" dirty="0"/>
          </a:p>
        </p:txBody>
      </p:sp>
    </p:spTree>
    <p:extLst>
      <p:ext uri="{BB962C8B-B14F-4D97-AF65-F5344CB8AC3E}">
        <p14:creationId xmlns:p14="http://schemas.microsoft.com/office/powerpoint/2010/main" val="116867591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indent="0">
              <a:buNone/>
            </a:pPr>
            <a:endParaRPr lang="en-US" b="1" dirty="0"/>
          </a:p>
        </p:txBody>
      </p:sp>
      <p:sp>
        <p:nvSpPr>
          <p:cNvPr id="4" name="Header Placeholder 3"/>
          <p:cNvSpPr>
            <a:spLocks noGrp="1"/>
          </p:cNvSpPr>
          <p:nvPr>
            <p:ph type="hdr" sz="quarter" idx="10"/>
          </p:nvPr>
        </p:nvSpPr>
        <p:spPr/>
        <p:txBody>
          <a:bodyPr/>
          <a:lstStyle/>
          <a:p>
            <a:pPr>
              <a:defRPr/>
            </a:pPr>
            <a:r>
              <a:rPr lang="en-US"/>
              <a:t>Identity Theft</a:t>
            </a:r>
          </a:p>
        </p:txBody>
      </p:sp>
      <p:sp>
        <p:nvSpPr>
          <p:cNvPr id="5" name="Date Placeholder 4"/>
          <p:cNvSpPr>
            <a:spLocks noGrp="1"/>
          </p:cNvSpPr>
          <p:nvPr>
            <p:ph type="dt"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879C76E7-03C5-4BD8-9C97-078A97985954}" type="slidenum">
              <a:rPr lang="en-US" altLang="en-US" smtClean="0"/>
              <a:pPr/>
              <a:t>189</a:t>
            </a:fld>
            <a:endParaRPr lang="en-US" altLang="en-US"/>
          </a:p>
        </p:txBody>
      </p:sp>
    </p:spTree>
    <p:extLst>
      <p:ext uri="{BB962C8B-B14F-4D97-AF65-F5344CB8AC3E}">
        <p14:creationId xmlns:p14="http://schemas.microsoft.com/office/powerpoint/2010/main" val="4180039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190</a:t>
            </a:fld>
            <a:endParaRPr lang="en-US" altLang="en-US" dirty="0"/>
          </a:p>
        </p:txBody>
      </p:sp>
    </p:spTree>
    <p:extLst>
      <p:ext uri="{BB962C8B-B14F-4D97-AF65-F5344CB8AC3E}">
        <p14:creationId xmlns:p14="http://schemas.microsoft.com/office/powerpoint/2010/main" val="149041991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191</a:t>
            </a:fld>
            <a:endParaRPr lang="en-US" altLang="en-US" dirty="0"/>
          </a:p>
        </p:txBody>
      </p:sp>
    </p:spTree>
    <p:extLst>
      <p:ext uri="{BB962C8B-B14F-4D97-AF65-F5344CB8AC3E}">
        <p14:creationId xmlns:p14="http://schemas.microsoft.com/office/powerpoint/2010/main" val="95188849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192</a:t>
            </a:fld>
            <a:endParaRPr lang="en-US" altLang="en-US" dirty="0"/>
          </a:p>
        </p:txBody>
      </p:sp>
    </p:spTree>
    <p:extLst>
      <p:ext uri="{BB962C8B-B14F-4D97-AF65-F5344CB8AC3E}">
        <p14:creationId xmlns:p14="http://schemas.microsoft.com/office/powerpoint/2010/main" val="75475528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altLang="en-US" b="1"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C00000"/>
              </a:buClr>
              <a:buFont typeface="Calibri" panose="020F0502020204030204" pitchFamily="34" charset="0"/>
              <a:buChar char="●"/>
              <a:defRPr sz="1300">
                <a:solidFill>
                  <a:schemeClr val="tx1"/>
                </a:solidFill>
                <a:latin typeface="Calibri" panose="020F0502020204030204" pitchFamily="34" charset="0"/>
              </a:defRPr>
            </a:lvl1pPr>
            <a:lvl2pPr marL="785372" indent="-302066">
              <a:spcBef>
                <a:spcPct val="30000"/>
              </a:spcBef>
              <a:buClr>
                <a:srgbClr val="008000"/>
              </a:buClr>
              <a:buSzPct val="70000"/>
              <a:buFont typeface="Wingdings" panose="05000000000000000000" pitchFamily="2" charset="2"/>
              <a:buChar char="n"/>
              <a:defRPr sz="1300">
                <a:solidFill>
                  <a:schemeClr val="tx1"/>
                </a:solidFill>
                <a:latin typeface="Calibri" panose="020F0502020204030204" pitchFamily="34" charset="0"/>
              </a:defRPr>
            </a:lvl2pPr>
            <a:lvl3pPr marL="1208265" indent="-241653">
              <a:spcBef>
                <a:spcPct val="30000"/>
              </a:spcBef>
              <a:buClr>
                <a:schemeClr val="tx2"/>
              </a:buClr>
              <a:buSzPct val="70000"/>
              <a:buFont typeface="Wingdings" panose="05000000000000000000" pitchFamily="2" charset="2"/>
              <a:buChar char="®"/>
              <a:defRPr sz="1300">
                <a:solidFill>
                  <a:schemeClr val="tx1"/>
                </a:solidFill>
                <a:latin typeface="Calibri" panose="020F0502020204030204" pitchFamily="34" charset="0"/>
              </a:defRPr>
            </a:lvl3pPr>
            <a:lvl4pPr marL="1691571" indent="-241653">
              <a:spcBef>
                <a:spcPct val="30000"/>
              </a:spcBef>
              <a:buFont typeface="Arial" panose="020B0604020202020204" pitchFamily="34" charset="0"/>
              <a:buChar char="•"/>
              <a:defRPr sz="1300">
                <a:solidFill>
                  <a:schemeClr val="tx1"/>
                </a:solidFill>
                <a:latin typeface="Calibri" panose="020F0502020204030204" pitchFamily="34" charset="0"/>
              </a:defRPr>
            </a:lvl4pPr>
            <a:lvl5pPr marL="2174878" indent="-241653">
              <a:spcBef>
                <a:spcPct val="30000"/>
              </a:spcBef>
              <a:buFont typeface="Arial" panose="020B0604020202020204" pitchFamily="34" charset="0"/>
              <a:buChar char="•"/>
              <a:defRPr sz="1300">
                <a:solidFill>
                  <a:schemeClr val="tx1"/>
                </a:solidFill>
                <a:latin typeface="Calibri" panose="020F0502020204030204" pitchFamily="34" charset="0"/>
              </a:defRPr>
            </a:lvl5pPr>
            <a:lvl6pPr marL="2658184"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3141490"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624796"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4108102"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ClrTx/>
              <a:buFontTx/>
              <a:buNone/>
            </a:pPr>
            <a:fld id="{4CC9D9A7-6A52-4E98-B917-621243E450E8}" type="slidenum">
              <a:rPr lang="en-US" altLang="en-US" smtClean="0"/>
              <a:pPr>
                <a:spcBef>
                  <a:spcPct val="0"/>
                </a:spcBef>
                <a:buClrTx/>
                <a:buFontTx/>
                <a:buNone/>
              </a:pPr>
              <a:t>193</a:t>
            </a:fld>
            <a:endParaRPr lang="en-US" altLang="en-US"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2508483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19</a:t>
            </a:fld>
            <a:endParaRPr lang="en-US" altLang="en-US" dirty="0"/>
          </a:p>
        </p:txBody>
      </p:sp>
    </p:spTree>
    <p:extLst>
      <p:ext uri="{BB962C8B-B14F-4D97-AF65-F5344CB8AC3E}">
        <p14:creationId xmlns:p14="http://schemas.microsoft.com/office/powerpoint/2010/main" val="274050375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Cambria" pitchFamily="18" charset="0"/>
              </a:defRPr>
            </a:lvl1pPr>
            <a:lvl2pPr>
              <a:spcBef>
                <a:spcPct val="30000"/>
              </a:spcBef>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Times New Roman" pitchFamily="18" charset="0"/>
              </a:defRPr>
            </a:lvl5pPr>
            <a:lvl6pPr marL="2658184" indent="-241653" defTabSz="483306" eaLnBrk="0" fontAlgn="base" hangingPunct="0">
              <a:spcBef>
                <a:spcPct val="30000"/>
              </a:spcBef>
              <a:spcAft>
                <a:spcPct val="0"/>
              </a:spcAft>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Times New Roman" pitchFamily="18" charset="0"/>
              </a:defRPr>
            </a:lvl6pPr>
            <a:lvl7pPr marL="3141490" indent="-241653" defTabSz="483306" eaLnBrk="0" fontAlgn="base" hangingPunct="0">
              <a:spcBef>
                <a:spcPct val="30000"/>
              </a:spcBef>
              <a:spcAft>
                <a:spcPct val="0"/>
              </a:spcAft>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Times New Roman" pitchFamily="18" charset="0"/>
              </a:defRPr>
            </a:lvl7pPr>
            <a:lvl8pPr marL="3624796" indent="-241653" defTabSz="483306" eaLnBrk="0" fontAlgn="base" hangingPunct="0">
              <a:spcBef>
                <a:spcPct val="30000"/>
              </a:spcBef>
              <a:spcAft>
                <a:spcPct val="0"/>
              </a:spcAft>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Times New Roman" pitchFamily="18" charset="0"/>
              </a:defRPr>
            </a:lvl8pPr>
            <a:lvl9pPr marL="4108102" indent="-241653" defTabSz="483306" eaLnBrk="0" fontAlgn="base" hangingPunct="0">
              <a:spcBef>
                <a:spcPct val="30000"/>
              </a:spcBef>
              <a:spcAft>
                <a:spcPct val="0"/>
              </a:spcAft>
              <a:buClr>
                <a:srgbClr val="000000"/>
              </a:buClr>
              <a:buSzPct val="100000"/>
              <a:buFont typeface="Times New Roman" pitchFamily="18" charset="0"/>
              <a:tabLst>
                <a:tab pos="765235" algn="l"/>
                <a:tab pos="1530469" algn="l"/>
                <a:tab pos="2295704" algn="l"/>
                <a:tab pos="3060939" algn="l"/>
              </a:tabLst>
              <a:defRPr sz="1300">
                <a:solidFill>
                  <a:srgbClr val="000000"/>
                </a:solidFill>
                <a:latin typeface="Times New Roman" pitchFamily="18" charset="0"/>
              </a:defRPr>
            </a:lvl9pPr>
          </a:lstStyle>
          <a:p>
            <a:pPr>
              <a:spcBef>
                <a:spcPct val="0"/>
              </a:spcBef>
              <a:buClrTx/>
              <a:buFontTx/>
              <a:buNone/>
            </a:pPr>
            <a:fld id="{748A2374-5375-4C73-8613-2778F9CCD561}" type="slidenum">
              <a:rPr lang="en-US" altLang="en-US" smtClean="0">
                <a:cs typeface="Arial" charset="0"/>
              </a:rPr>
              <a:pPr>
                <a:spcBef>
                  <a:spcPct val="0"/>
                </a:spcBef>
                <a:buClrTx/>
                <a:buFontTx/>
                <a:buNone/>
              </a:pPr>
              <a:t>194</a:t>
            </a:fld>
            <a:endParaRPr lang="en-US" altLang="en-US" dirty="0">
              <a:cs typeface="Arial" charset="0"/>
            </a:endParaRPr>
          </a:p>
        </p:txBody>
      </p:sp>
      <p:sp>
        <p:nvSpPr>
          <p:cNvPr id="15363" name="Rectangle 1"/>
          <p:cNvSpPr>
            <a:spLocks noGrp="1" noRot="1" noChangeAspect="1" noChangeArrowheads="1" noTextEdit="1"/>
          </p:cNvSpPr>
          <p:nvPr>
            <p:ph type="sldImg"/>
          </p:nvPr>
        </p:nvSpPr>
        <p:spPr>
          <a:xfrm>
            <a:off x="457200" y="720725"/>
            <a:ext cx="6400800" cy="3600450"/>
          </a:xfrm>
          <a:solidFill>
            <a:srgbClr val="FFFFFF"/>
          </a:solidFill>
          <a:ln/>
        </p:spPr>
      </p:sp>
      <p:sp>
        <p:nvSpPr>
          <p:cNvPr id="15364" name="Rectangle 2"/>
          <p:cNvSpPr>
            <a:spLocks noGrp="1" noChangeArrowheads="1"/>
          </p:cNvSpPr>
          <p:nvPr>
            <p:ph type="body" idx="1"/>
          </p:nvPr>
        </p:nvSpPr>
        <p:spPr>
          <a:xfrm>
            <a:off x="731520" y="4560570"/>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p>
        </p:txBody>
      </p:sp>
    </p:spTree>
    <p:extLst>
      <p:ext uri="{BB962C8B-B14F-4D97-AF65-F5344CB8AC3E}">
        <p14:creationId xmlns:p14="http://schemas.microsoft.com/office/powerpoint/2010/main" val="36882157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195</a:t>
            </a:fld>
            <a:endParaRPr lang="en-US" altLang="en-US" dirty="0"/>
          </a:p>
        </p:txBody>
      </p:sp>
    </p:spTree>
    <p:extLst>
      <p:ext uri="{BB962C8B-B14F-4D97-AF65-F5344CB8AC3E}">
        <p14:creationId xmlns:p14="http://schemas.microsoft.com/office/powerpoint/2010/main" val="420772897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196</a:t>
            </a:fld>
            <a:endParaRPr lang="en-US" altLang="en-US" dirty="0"/>
          </a:p>
        </p:txBody>
      </p:sp>
    </p:spTree>
    <p:extLst>
      <p:ext uri="{BB962C8B-B14F-4D97-AF65-F5344CB8AC3E}">
        <p14:creationId xmlns:p14="http://schemas.microsoft.com/office/powerpoint/2010/main" val="293479951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197</a:t>
            </a:fld>
            <a:endParaRPr lang="en-US" altLang="en-US" dirty="0"/>
          </a:p>
        </p:txBody>
      </p:sp>
    </p:spTree>
    <p:extLst>
      <p:ext uri="{BB962C8B-B14F-4D97-AF65-F5344CB8AC3E}">
        <p14:creationId xmlns:p14="http://schemas.microsoft.com/office/powerpoint/2010/main" val="3665990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198</a:t>
            </a:fld>
            <a:endParaRPr lang="en-US" altLang="en-US" dirty="0"/>
          </a:p>
        </p:txBody>
      </p:sp>
    </p:spTree>
    <p:extLst>
      <p:ext uri="{BB962C8B-B14F-4D97-AF65-F5344CB8AC3E}">
        <p14:creationId xmlns:p14="http://schemas.microsoft.com/office/powerpoint/2010/main" val="362675407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199</a:t>
            </a:fld>
            <a:endParaRPr lang="en-US" altLang="en-US" dirty="0"/>
          </a:p>
        </p:txBody>
      </p:sp>
    </p:spTree>
    <p:extLst>
      <p:ext uri="{BB962C8B-B14F-4D97-AF65-F5344CB8AC3E}">
        <p14:creationId xmlns:p14="http://schemas.microsoft.com/office/powerpoint/2010/main" val="174571125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201</a:t>
            </a:fld>
            <a:endParaRPr lang="en-US" altLang="en-US" dirty="0"/>
          </a:p>
        </p:txBody>
      </p:sp>
    </p:spTree>
    <p:extLst>
      <p:ext uri="{BB962C8B-B14F-4D97-AF65-F5344CB8AC3E}">
        <p14:creationId xmlns:p14="http://schemas.microsoft.com/office/powerpoint/2010/main" val="140899880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203</a:t>
            </a:fld>
            <a:endParaRPr lang="en-US" altLang="en-US" dirty="0"/>
          </a:p>
        </p:txBody>
      </p:sp>
    </p:spTree>
    <p:extLst>
      <p:ext uri="{BB962C8B-B14F-4D97-AF65-F5344CB8AC3E}">
        <p14:creationId xmlns:p14="http://schemas.microsoft.com/office/powerpoint/2010/main" val="36370796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204</a:t>
            </a:fld>
            <a:endParaRPr lang="en-US" altLang="en-US" dirty="0"/>
          </a:p>
        </p:txBody>
      </p:sp>
    </p:spTree>
    <p:extLst>
      <p:ext uri="{BB962C8B-B14F-4D97-AF65-F5344CB8AC3E}">
        <p14:creationId xmlns:p14="http://schemas.microsoft.com/office/powerpoint/2010/main" val="329953864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dirty="0"/>
          </a:p>
        </p:txBody>
      </p:sp>
      <p:sp>
        <p:nvSpPr>
          <p:cNvPr id="6" name="Date Placeholder 2"/>
          <p:cNvSpPr>
            <a:spLocks noGrp="1"/>
          </p:cNvSpPr>
          <p:nvPr>
            <p:ph type="dt" sz="quarter" idx="1"/>
          </p:nvPr>
        </p:nvSpPr>
        <p:spPr/>
        <p:txBody>
          <a:bodyPr/>
          <a:lstStyle/>
          <a:p>
            <a:pPr>
              <a:defRPr/>
            </a:pPr>
            <a:fld id="{248BA054-E586-40BE-A5B8-F6A7BA125F6C}" type="datetime1">
              <a:rPr lang="en-US" smtClean="0"/>
              <a:pPr>
                <a:defRPr/>
              </a:pPr>
              <a:t>12/13/2020</a:t>
            </a:fld>
            <a:endParaRPr lang="en-US" dirty="0"/>
          </a:p>
        </p:txBody>
      </p:sp>
      <p:sp>
        <p:nvSpPr>
          <p:cNvPr id="750596" name="Rectangle 7"/>
          <p:cNvSpPr txBox="1">
            <a:spLocks noGrp="1" noChangeArrowheads="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2EDA719F-8672-4400-B19D-B0A37AC90488}" type="slidenum">
              <a:rPr lang="en-US" altLang="en-US"/>
              <a:pPr algn="r" eaLnBrk="1" hangingPunct="1">
                <a:spcBef>
                  <a:spcPct val="0"/>
                </a:spcBef>
              </a:pPr>
              <a:t>205</a:t>
            </a:fld>
            <a:endParaRPr lang="en-US" altLang="en-US" dirty="0"/>
          </a:p>
        </p:txBody>
      </p:sp>
      <p:sp>
        <p:nvSpPr>
          <p:cNvPr id="750597" name="Rectangle 2"/>
          <p:cNvSpPr>
            <a:spLocks noGrp="1" noRot="1" noChangeAspect="1" noChangeArrowheads="1" noTextEdit="1"/>
          </p:cNvSpPr>
          <p:nvPr>
            <p:ph type="sldImg"/>
          </p:nvPr>
        </p:nvSpPr>
        <p:spPr bwMode="auto">
          <a:xfrm>
            <a:off x="374650" y="696913"/>
            <a:ext cx="62071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059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15801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a:t>
            </a:fld>
            <a:endParaRPr lang="en-US" altLang="en-US" dirty="0"/>
          </a:p>
        </p:txBody>
      </p:sp>
    </p:spTree>
    <p:extLst>
      <p:ext uri="{BB962C8B-B14F-4D97-AF65-F5344CB8AC3E}">
        <p14:creationId xmlns:p14="http://schemas.microsoft.com/office/powerpoint/2010/main" val="3637970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20</a:t>
            </a:fld>
            <a:endParaRPr lang="en-US" altLang="en-US" dirty="0"/>
          </a:p>
        </p:txBody>
      </p:sp>
    </p:spTree>
    <p:extLst>
      <p:ext uri="{BB962C8B-B14F-4D97-AF65-F5344CB8AC3E}">
        <p14:creationId xmlns:p14="http://schemas.microsoft.com/office/powerpoint/2010/main" val="93807049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76902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dirty="0"/>
          </a:p>
        </p:txBody>
      </p:sp>
      <p:sp>
        <p:nvSpPr>
          <p:cNvPr id="5" name="Date Placeholder 4"/>
          <p:cNvSpPr>
            <a:spLocks noGrp="1"/>
          </p:cNvSpPr>
          <p:nvPr>
            <p:ph type="dt" sz="quarter" idx="1"/>
          </p:nvPr>
        </p:nvSpPr>
        <p:spPr/>
        <p:txBody>
          <a:bodyPr/>
          <a:lstStyle/>
          <a:p>
            <a:pPr>
              <a:defRPr/>
            </a:pPr>
            <a:fld id="{BD0F94BD-A249-45F7-A2B1-4554E904BAA1}" type="datetime1">
              <a:rPr lang="en-US" smtClean="0"/>
              <a:pPr>
                <a:defRPr/>
              </a:pPr>
              <a:t>12/13/2020</a:t>
            </a:fld>
            <a:endParaRPr lang="en-US" dirty="0"/>
          </a:p>
        </p:txBody>
      </p:sp>
      <p:sp>
        <p:nvSpPr>
          <p:cNvPr id="769030"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FE0CDEE2-4D3B-41D8-9300-D38A251BA5A8}" type="slidenum">
              <a:rPr lang="en-US" altLang="en-US">
                <a:latin typeface="Verdana" panose="020B0604030504040204" pitchFamily="34" charset="0"/>
              </a:rPr>
              <a:pPr algn="r" eaLnBrk="1" hangingPunct="1">
                <a:spcBef>
                  <a:spcPct val="0"/>
                </a:spcBef>
              </a:pPr>
              <a:t>206</a:t>
            </a:fld>
            <a:endParaRPr lang="en-US" altLang="en-US" dirty="0">
              <a:latin typeface="Verdana" panose="020B0604030504040204" pitchFamily="34" charset="0"/>
            </a:endParaRPr>
          </a:p>
        </p:txBody>
      </p:sp>
    </p:spTree>
    <p:extLst>
      <p:ext uri="{BB962C8B-B14F-4D97-AF65-F5344CB8AC3E}">
        <p14:creationId xmlns:p14="http://schemas.microsoft.com/office/powerpoint/2010/main" val="17739324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208</a:t>
            </a:fld>
            <a:endParaRPr lang="en-US" altLang="en-US" dirty="0"/>
          </a:p>
        </p:txBody>
      </p:sp>
    </p:spTree>
    <p:extLst>
      <p:ext uri="{BB962C8B-B14F-4D97-AF65-F5344CB8AC3E}">
        <p14:creationId xmlns:p14="http://schemas.microsoft.com/office/powerpoint/2010/main" val="341067153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209</a:t>
            </a:fld>
            <a:endParaRPr lang="en-US" altLang="en-US" dirty="0"/>
          </a:p>
        </p:txBody>
      </p:sp>
    </p:spTree>
    <p:extLst>
      <p:ext uri="{BB962C8B-B14F-4D97-AF65-F5344CB8AC3E}">
        <p14:creationId xmlns:p14="http://schemas.microsoft.com/office/powerpoint/2010/main" val="255736833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210</a:t>
            </a:fld>
            <a:endParaRPr lang="en-US" altLang="en-US" dirty="0"/>
          </a:p>
        </p:txBody>
      </p:sp>
    </p:spTree>
    <p:extLst>
      <p:ext uri="{BB962C8B-B14F-4D97-AF65-F5344CB8AC3E}">
        <p14:creationId xmlns:p14="http://schemas.microsoft.com/office/powerpoint/2010/main" val="62716203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211</a:t>
            </a:fld>
            <a:endParaRPr lang="en-US" altLang="en-US" dirty="0"/>
          </a:p>
        </p:txBody>
      </p:sp>
    </p:spTree>
    <p:extLst>
      <p:ext uri="{BB962C8B-B14F-4D97-AF65-F5344CB8AC3E}">
        <p14:creationId xmlns:p14="http://schemas.microsoft.com/office/powerpoint/2010/main" val="68603370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212</a:t>
            </a:fld>
            <a:endParaRPr lang="en-US" altLang="en-US" dirty="0"/>
          </a:p>
        </p:txBody>
      </p:sp>
    </p:spTree>
    <p:extLst>
      <p:ext uri="{BB962C8B-B14F-4D97-AF65-F5344CB8AC3E}">
        <p14:creationId xmlns:p14="http://schemas.microsoft.com/office/powerpoint/2010/main" val="39037864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213</a:t>
            </a:fld>
            <a:endParaRPr lang="en-US" altLang="en-US" dirty="0"/>
          </a:p>
        </p:txBody>
      </p:sp>
    </p:spTree>
    <p:extLst>
      <p:ext uri="{BB962C8B-B14F-4D97-AF65-F5344CB8AC3E}">
        <p14:creationId xmlns:p14="http://schemas.microsoft.com/office/powerpoint/2010/main" val="107570203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214</a:t>
            </a:fld>
            <a:endParaRPr lang="en-US" altLang="en-US" dirty="0"/>
          </a:p>
        </p:txBody>
      </p:sp>
    </p:spTree>
    <p:extLst>
      <p:ext uri="{BB962C8B-B14F-4D97-AF65-F5344CB8AC3E}">
        <p14:creationId xmlns:p14="http://schemas.microsoft.com/office/powerpoint/2010/main" val="427943208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215</a:t>
            </a:fld>
            <a:endParaRPr lang="en-US" altLang="en-US" dirty="0"/>
          </a:p>
        </p:txBody>
      </p:sp>
    </p:spTree>
    <p:extLst>
      <p:ext uri="{BB962C8B-B14F-4D97-AF65-F5344CB8AC3E}">
        <p14:creationId xmlns:p14="http://schemas.microsoft.com/office/powerpoint/2010/main" val="410317183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dirty="0"/>
          </a:p>
        </p:txBody>
      </p:sp>
      <p:sp>
        <p:nvSpPr>
          <p:cNvPr id="5" name="Date Placeholder 2"/>
          <p:cNvSpPr>
            <a:spLocks noGrp="1"/>
          </p:cNvSpPr>
          <p:nvPr>
            <p:ph type="dt" sz="quarter" idx="1"/>
          </p:nvPr>
        </p:nvSpPr>
        <p:spPr/>
        <p:txBody>
          <a:bodyPr/>
          <a:lstStyle/>
          <a:p>
            <a:pPr>
              <a:defRPr/>
            </a:pPr>
            <a:fld id="{6C03560B-0E68-4F1D-8032-298132BBDDB4}" type="datetime1">
              <a:rPr lang="en-US" smtClean="0"/>
              <a:pPr>
                <a:defRPr/>
              </a:pPr>
              <a:t>12/13/2020</a:t>
            </a:fld>
            <a:endParaRPr lang="en-US" dirty="0"/>
          </a:p>
        </p:txBody>
      </p:sp>
      <p:sp>
        <p:nvSpPr>
          <p:cNvPr id="777220" name="Rectangle 2"/>
          <p:cNvSpPr>
            <a:spLocks noGrp="1" noRot="1" noChangeAspect="1" noChangeArrowheads="1" noTextEdit="1"/>
          </p:cNvSpPr>
          <p:nvPr>
            <p:ph type="sldImg"/>
          </p:nvPr>
        </p:nvSpPr>
        <p:spPr bwMode="auto">
          <a:xfrm>
            <a:off x="374650" y="696913"/>
            <a:ext cx="62071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72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None/>
            </a:pPr>
            <a:endParaRPr lang="en-US" altLang="en-US" dirty="0">
              <a:cs typeface="Arial" panose="020B0604020202020204" pitchFamily="34" charset="0"/>
            </a:endParaRPr>
          </a:p>
        </p:txBody>
      </p:sp>
      <p:sp>
        <p:nvSpPr>
          <p:cNvPr id="777222"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B030D7DF-D112-4B4C-9898-E7F8160E0AEF}" type="slidenum">
              <a:rPr lang="en-US" altLang="en-US">
                <a:latin typeface="Verdana" panose="020B0604030504040204" pitchFamily="34" charset="0"/>
              </a:rPr>
              <a:pPr algn="r" eaLnBrk="1" hangingPunct="1">
                <a:spcBef>
                  <a:spcPct val="0"/>
                </a:spcBef>
              </a:pPr>
              <a:t>216</a:t>
            </a:fld>
            <a:endParaRPr lang="en-US" altLang="en-US" dirty="0">
              <a:latin typeface="Verdana" panose="020B0604030504040204" pitchFamily="34" charset="0"/>
            </a:endParaRPr>
          </a:p>
        </p:txBody>
      </p:sp>
    </p:spTree>
    <p:extLst>
      <p:ext uri="{BB962C8B-B14F-4D97-AF65-F5344CB8AC3E}">
        <p14:creationId xmlns:p14="http://schemas.microsoft.com/office/powerpoint/2010/main" val="1773327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300541624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217</a:t>
            </a:fld>
            <a:endParaRPr lang="en-US" altLang="en-US" dirty="0"/>
          </a:p>
        </p:txBody>
      </p:sp>
    </p:spTree>
    <p:extLst>
      <p:ext uri="{BB962C8B-B14F-4D97-AF65-F5344CB8AC3E}">
        <p14:creationId xmlns:p14="http://schemas.microsoft.com/office/powerpoint/2010/main" val="21398054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218</a:t>
            </a:fld>
            <a:endParaRPr lang="en-US" altLang="en-US" dirty="0"/>
          </a:p>
        </p:txBody>
      </p:sp>
    </p:spTree>
    <p:extLst>
      <p:ext uri="{BB962C8B-B14F-4D97-AF65-F5344CB8AC3E}">
        <p14:creationId xmlns:p14="http://schemas.microsoft.com/office/powerpoint/2010/main" val="150645836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dirty="0"/>
          </a:p>
        </p:txBody>
      </p:sp>
      <p:sp>
        <p:nvSpPr>
          <p:cNvPr id="5" name="Date Placeholder 2"/>
          <p:cNvSpPr>
            <a:spLocks noGrp="1"/>
          </p:cNvSpPr>
          <p:nvPr>
            <p:ph type="dt" sz="quarter" idx="1"/>
          </p:nvPr>
        </p:nvSpPr>
        <p:spPr/>
        <p:txBody>
          <a:bodyPr/>
          <a:lstStyle/>
          <a:p>
            <a:pPr>
              <a:defRPr/>
            </a:pPr>
            <a:fld id="{969EB599-5459-471F-A23D-71CA137151A7}" type="datetime1">
              <a:rPr lang="en-US" smtClean="0"/>
              <a:pPr>
                <a:defRPr/>
              </a:pPr>
              <a:t>12/13/2020</a:t>
            </a:fld>
            <a:endParaRPr lang="en-US" dirty="0"/>
          </a:p>
        </p:txBody>
      </p:sp>
      <p:sp>
        <p:nvSpPr>
          <p:cNvPr id="779268" name="Rectangle 2"/>
          <p:cNvSpPr>
            <a:spLocks noGrp="1" noRot="1" noChangeAspect="1" noChangeArrowheads="1" noTextEdit="1"/>
          </p:cNvSpPr>
          <p:nvPr>
            <p:ph type="sldImg"/>
          </p:nvPr>
        </p:nvSpPr>
        <p:spPr bwMode="auto">
          <a:xfrm>
            <a:off x="374650" y="696913"/>
            <a:ext cx="6207125"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92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itchFamily="34" charset="0"/>
              <a:buChar char="•"/>
            </a:pPr>
            <a:endParaRPr lang="en-US" altLang="en-US" dirty="0">
              <a:cs typeface="Arial" panose="020B0604020202020204" pitchFamily="34" charset="0"/>
            </a:endParaRPr>
          </a:p>
        </p:txBody>
      </p:sp>
      <p:sp>
        <p:nvSpPr>
          <p:cNvPr id="779270"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CB720616-6CC9-49E1-8D19-9FB122EC8B9D}" type="slidenum">
              <a:rPr lang="en-US" altLang="en-US">
                <a:latin typeface="Verdana" panose="020B0604030504040204" pitchFamily="34" charset="0"/>
              </a:rPr>
              <a:pPr algn="r" eaLnBrk="1" hangingPunct="1">
                <a:spcBef>
                  <a:spcPct val="0"/>
                </a:spcBef>
              </a:pPr>
              <a:t>219</a:t>
            </a:fld>
            <a:endParaRPr lang="en-US" altLang="en-US" dirty="0">
              <a:latin typeface="Verdana" panose="020B0604030504040204" pitchFamily="34" charset="0"/>
            </a:endParaRPr>
          </a:p>
        </p:txBody>
      </p:sp>
    </p:spTree>
    <p:extLst>
      <p:ext uri="{BB962C8B-B14F-4D97-AF65-F5344CB8AC3E}">
        <p14:creationId xmlns:p14="http://schemas.microsoft.com/office/powerpoint/2010/main" val="22179386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220</a:t>
            </a:fld>
            <a:endParaRPr lang="en-US" altLang="en-US" dirty="0"/>
          </a:p>
        </p:txBody>
      </p:sp>
    </p:spTree>
    <p:extLst>
      <p:ext uri="{BB962C8B-B14F-4D97-AF65-F5344CB8AC3E}">
        <p14:creationId xmlns:p14="http://schemas.microsoft.com/office/powerpoint/2010/main" val="137484750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221</a:t>
            </a:fld>
            <a:endParaRPr lang="en-US" altLang="en-US" dirty="0"/>
          </a:p>
        </p:txBody>
      </p:sp>
    </p:spTree>
    <p:extLst>
      <p:ext uri="{BB962C8B-B14F-4D97-AF65-F5344CB8AC3E}">
        <p14:creationId xmlns:p14="http://schemas.microsoft.com/office/powerpoint/2010/main" val="382316219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222</a:t>
            </a:fld>
            <a:endParaRPr lang="en-US" altLang="en-US" dirty="0"/>
          </a:p>
        </p:txBody>
      </p:sp>
    </p:spTree>
    <p:extLst>
      <p:ext uri="{BB962C8B-B14F-4D97-AF65-F5344CB8AC3E}">
        <p14:creationId xmlns:p14="http://schemas.microsoft.com/office/powerpoint/2010/main" val="220029215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223</a:t>
            </a:fld>
            <a:endParaRPr lang="en-US" altLang="en-US" dirty="0"/>
          </a:p>
        </p:txBody>
      </p:sp>
    </p:spTree>
    <p:extLst>
      <p:ext uri="{BB962C8B-B14F-4D97-AF65-F5344CB8AC3E}">
        <p14:creationId xmlns:p14="http://schemas.microsoft.com/office/powerpoint/2010/main" val="149306969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224</a:t>
            </a:fld>
            <a:endParaRPr lang="en-US" altLang="en-US" dirty="0"/>
          </a:p>
        </p:txBody>
      </p:sp>
    </p:spTree>
    <p:extLst>
      <p:ext uri="{BB962C8B-B14F-4D97-AF65-F5344CB8AC3E}">
        <p14:creationId xmlns:p14="http://schemas.microsoft.com/office/powerpoint/2010/main" val="9671498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225</a:t>
            </a:fld>
            <a:endParaRPr lang="en-US" altLang="en-US" dirty="0"/>
          </a:p>
        </p:txBody>
      </p:sp>
    </p:spTree>
    <p:extLst>
      <p:ext uri="{BB962C8B-B14F-4D97-AF65-F5344CB8AC3E}">
        <p14:creationId xmlns:p14="http://schemas.microsoft.com/office/powerpoint/2010/main" val="331164302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226</a:t>
            </a:fld>
            <a:endParaRPr lang="en-US" altLang="en-US" dirty="0"/>
          </a:p>
        </p:txBody>
      </p:sp>
    </p:spTree>
    <p:extLst>
      <p:ext uri="{BB962C8B-B14F-4D97-AF65-F5344CB8AC3E}">
        <p14:creationId xmlns:p14="http://schemas.microsoft.com/office/powerpoint/2010/main" val="1816102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284074552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227</a:t>
            </a:fld>
            <a:endParaRPr lang="en-US" altLang="en-US" dirty="0"/>
          </a:p>
        </p:txBody>
      </p:sp>
    </p:spTree>
    <p:extLst>
      <p:ext uri="{BB962C8B-B14F-4D97-AF65-F5344CB8AC3E}">
        <p14:creationId xmlns:p14="http://schemas.microsoft.com/office/powerpoint/2010/main" val="90723106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228</a:t>
            </a:fld>
            <a:endParaRPr lang="en-US" altLang="en-US" dirty="0"/>
          </a:p>
        </p:txBody>
      </p:sp>
    </p:spTree>
    <p:extLst>
      <p:ext uri="{BB962C8B-B14F-4D97-AF65-F5344CB8AC3E}">
        <p14:creationId xmlns:p14="http://schemas.microsoft.com/office/powerpoint/2010/main" val="88696045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229</a:t>
            </a:fld>
            <a:endParaRPr lang="en-US" altLang="en-US" dirty="0"/>
          </a:p>
        </p:txBody>
      </p:sp>
    </p:spTree>
    <p:extLst>
      <p:ext uri="{BB962C8B-B14F-4D97-AF65-F5344CB8AC3E}">
        <p14:creationId xmlns:p14="http://schemas.microsoft.com/office/powerpoint/2010/main" val="20572024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230</a:t>
            </a:fld>
            <a:endParaRPr lang="en-US" altLang="en-US" dirty="0"/>
          </a:p>
        </p:txBody>
      </p:sp>
    </p:spTree>
    <p:extLst>
      <p:ext uri="{BB962C8B-B14F-4D97-AF65-F5344CB8AC3E}">
        <p14:creationId xmlns:p14="http://schemas.microsoft.com/office/powerpoint/2010/main" val="60244958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231</a:t>
            </a:fld>
            <a:endParaRPr lang="en-US" altLang="en-US" dirty="0"/>
          </a:p>
        </p:txBody>
      </p:sp>
    </p:spTree>
    <p:extLst>
      <p:ext uri="{BB962C8B-B14F-4D97-AF65-F5344CB8AC3E}">
        <p14:creationId xmlns:p14="http://schemas.microsoft.com/office/powerpoint/2010/main" val="26645807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232</a:t>
            </a:fld>
            <a:endParaRPr lang="en-US" altLang="en-US" dirty="0"/>
          </a:p>
        </p:txBody>
      </p:sp>
    </p:spTree>
    <p:extLst>
      <p:ext uri="{BB962C8B-B14F-4D97-AF65-F5344CB8AC3E}">
        <p14:creationId xmlns:p14="http://schemas.microsoft.com/office/powerpoint/2010/main" val="397617800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233</a:t>
            </a:fld>
            <a:endParaRPr lang="en-US" altLang="en-US" dirty="0"/>
          </a:p>
        </p:txBody>
      </p:sp>
    </p:spTree>
    <p:extLst>
      <p:ext uri="{BB962C8B-B14F-4D97-AF65-F5344CB8AC3E}">
        <p14:creationId xmlns:p14="http://schemas.microsoft.com/office/powerpoint/2010/main" val="133405278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234</a:t>
            </a:fld>
            <a:endParaRPr lang="en-US" altLang="en-US" dirty="0"/>
          </a:p>
        </p:txBody>
      </p:sp>
    </p:spTree>
    <p:extLst>
      <p:ext uri="{BB962C8B-B14F-4D97-AF65-F5344CB8AC3E}">
        <p14:creationId xmlns:p14="http://schemas.microsoft.com/office/powerpoint/2010/main" val="47494627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237</a:t>
            </a:fld>
            <a:endParaRPr lang="en-US" altLang="en-US" dirty="0"/>
          </a:p>
        </p:txBody>
      </p:sp>
    </p:spTree>
    <p:extLst>
      <p:ext uri="{BB962C8B-B14F-4D97-AF65-F5344CB8AC3E}">
        <p14:creationId xmlns:p14="http://schemas.microsoft.com/office/powerpoint/2010/main" val="366949200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altLang="en-US" b="1"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C00000"/>
              </a:buClr>
              <a:buFont typeface="Calibri" panose="020F0502020204030204" pitchFamily="34" charset="0"/>
              <a:buChar char="●"/>
              <a:defRPr sz="1300">
                <a:solidFill>
                  <a:schemeClr val="tx1"/>
                </a:solidFill>
                <a:latin typeface="Calibri" panose="020F0502020204030204" pitchFamily="34" charset="0"/>
              </a:defRPr>
            </a:lvl1pPr>
            <a:lvl2pPr marL="785372" indent="-302066">
              <a:spcBef>
                <a:spcPct val="30000"/>
              </a:spcBef>
              <a:buClr>
                <a:srgbClr val="008000"/>
              </a:buClr>
              <a:buSzPct val="70000"/>
              <a:buFont typeface="Wingdings" panose="05000000000000000000" pitchFamily="2" charset="2"/>
              <a:buChar char="n"/>
              <a:defRPr sz="1300">
                <a:solidFill>
                  <a:schemeClr val="tx1"/>
                </a:solidFill>
                <a:latin typeface="Calibri" panose="020F0502020204030204" pitchFamily="34" charset="0"/>
              </a:defRPr>
            </a:lvl2pPr>
            <a:lvl3pPr marL="1208265" indent="-241653">
              <a:spcBef>
                <a:spcPct val="30000"/>
              </a:spcBef>
              <a:buClr>
                <a:schemeClr val="tx2"/>
              </a:buClr>
              <a:buSzPct val="70000"/>
              <a:buFont typeface="Wingdings" panose="05000000000000000000" pitchFamily="2" charset="2"/>
              <a:buChar char="®"/>
              <a:defRPr sz="1300">
                <a:solidFill>
                  <a:schemeClr val="tx1"/>
                </a:solidFill>
                <a:latin typeface="Calibri" panose="020F0502020204030204" pitchFamily="34" charset="0"/>
              </a:defRPr>
            </a:lvl3pPr>
            <a:lvl4pPr marL="1691571" indent="-241653">
              <a:spcBef>
                <a:spcPct val="30000"/>
              </a:spcBef>
              <a:buFont typeface="Arial" panose="020B0604020202020204" pitchFamily="34" charset="0"/>
              <a:buChar char="•"/>
              <a:defRPr sz="1300">
                <a:solidFill>
                  <a:schemeClr val="tx1"/>
                </a:solidFill>
                <a:latin typeface="Calibri" panose="020F0502020204030204" pitchFamily="34" charset="0"/>
              </a:defRPr>
            </a:lvl4pPr>
            <a:lvl5pPr marL="2174878" indent="-241653">
              <a:spcBef>
                <a:spcPct val="30000"/>
              </a:spcBef>
              <a:buFont typeface="Arial" panose="020B0604020202020204" pitchFamily="34" charset="0"/>
              <a:buChar char="•"/>
              <a:defRPr sz="1300">
                <a:solidFill>
                  <a:schemeClr val="tx1"/>
                </a:solidFill>
                <a:latin typeface="Calibri" panose="020F0502020204030204" pitchFamily="34" charset="0"/>
              </a:defRPr>
            </a:lvl5pPr>
            <a:lvl6pPr marL="2658184"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3141490"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624796"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4108102"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ClrTx/>
              <a:buFontTx/>
              <a:buNone/>
            </a:pPr>
            <a:fld id="{4CC9D9A7-6A52-4E98-B917-621243E450E8}" type="slidenum">
              <a:rPr lang="en-US" altLang="en-US" smtClean="0"/>
              <a:pPr>
                <a:spcBef>
                  <a:spcPct val="0"/>
                </a:spcBef>
                <a:buClrTx/>
                <a:buFontTx/>
                <a:buNone/>
              </a:pPr>
              <a:t>238</a:t>
            </a:fld>
            <a:endParaRPr lang="en-US" altLang="en-US"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4163487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23</a:t>
            </a:fld>
            <a:endParaRPr lang="en-US" altLang="en-US" dirty="0"/>
          </a:p>
        </p:txBody>
      </p:sp>
    </p:spTree>
    <p:extLst>
      <p:ext uri="{BB962C8B-B14F-4D97-AF65-F5344CB8AC3E}">
        <p14:creationId xmlns:p14="http://schemas.microsoft.com/office/powerpoint/2010/main" val="253712357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239</a:t>
            </a:fld>
            <a:endParaRPr lang="en-US" altLang="en-US" dirty="0"/>
          </a:p>
        </p:txBody>
      </p:sp>
    </p:spTree>
    <p:extLst>
      <p:ext uri="{BB962C8B-B14F-4D97-AF65-F5344CB8AC3E}">
        <p14:creationId xmlns:p14="http://schemas.microsoft.com/office/powerpoint/2010/main" val="183993980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240</a:t>
            </a:fld>
            <a:endParaRPr lang="en-US" altLang="en-US" dirty="0"/>
          </a:p>
        </p:txBody>
      </p:sp>
    </p:spTree>
    <p:extLst>
      <p:ext uri="{BB962C8B-B14F-4D97-AF65-F5344CB8AC3E}">
        <p14:creationId xmlns:p14="http://schemas.microsoft.com/office/powerpoint/2010/main" val="237012356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241</a:t>
            </a:fld>
            <a:endParaRPr lang="en-US" altLang="en-US" dirty="0"/>
          </a:p>
        </p:txBody>
      </p:sp>
    </p:spTree>
    <p:extLst>
      <p:ext uri="{BB962C8B-B14F-4D97-AF65-F5344CB8AC3E}">
        <p14:creationId xmlns:p14="http://schemas.microsoft.com/office/powerpoint/2010/main" val="141533777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altLang="en-US" b="1"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C00000"/>
              </a:buClr>
              <a:buFont typeface="Calibri" panose="020F0502020204030204" pitchFamily="34" charset="0"/>
              <a:buChar char="●"/>
              <a:defRPr sz="1300">
                <a:solidFill>
                  <a:schemeClr val="tx1"/>
                </a:solidFill>
                <a:latin typeface="Calibri" panose="020F0502020204030204" pitchFamily="34" charset="0"/>
              </a:defRPr>
            </a:lvl1pPr>
            <a:lvl2pPr marL="785372" indent="-302066">
              <a:spcBef>
                <a:spcPct val="30000"/>
              </a:spcBef>
              <a:buClr>
                <a:srgbClr val="008000"/>
              </a:buClr>
              <a:buSzPct val="70000"/>
              <a:buFont typeface="Wingdings" panose="05000000000000000000" pitchFamily="2" charset="2"/>
              <a:buChar char="n"/>
              <a:defRPr sz="1300">
                <a:solidFill>
                  <a:schemeClr val="tx1"/>
                </a:solidFill>
                <a:latin typeface="Calibri" panose="020F0502020204030204" pitchFamily="34" charset="0"/>
              </a:defRPr>
            </a:lvl2pPr>
            <a:lvl3pPr marL="1208265" indent="-241653">
              <a:spcBef>
                <a:spcPct val="30000"/>
              </a:spcBef>
              <a:buClr>
                <a:schemeClr val="tx2"/>
              </a:buClr>
              <a:buSzPct val="70000"/>
              <a:buFont typeface="Wingdings" panose="05000000000000000000" pitchFamily="2" charset="2"/>
              <a:buChar char="®"/>
              <a:defRPr sz="1300">
                <a:solidFill>
                  <a:schemeClr val="tx1"/>
                </a:solidFill>
                <a:latin typeface="Calibri" panose="020F0502020204030204" pitchFamily="34" charset="0"/>
              </a:defRPr>
            </a:lvl3pPr>
            <a:lvl4pPr marL="1691571" indent="-241653">
              <a:spcBef>
                <a:spcPct val="30000"/>
              </a:spcBef>
              <a:buFont typeface="Arial" panose="020B0604020202020204" pitchFamily="34" charset="0"/>
              <a:buChar char="•"/>
              <a:defRPr sz="1300">
                <a:solidFill>
                  <a:schemeClr val="tx1"/>
                </a:solidFill>
                <a:latin typeface="Calibri" panose="020F0502020204030204" pitchFamily="34" charset="0"/>
              </a:defRPr>
            </a:lvl4pPr>
            <a:lvl5pPr marL="2174878" indent="-241653">
              <a:spcBef>
                <a:spcPct val="30000"/>
              </a:spcBef>
              <a:buFont typeface="Arial" panose="020B0604020202020204" pitchFamily="34" charset="0"/>
              <a:buChar char="•"/>
              <a:defRPr sz="1300">
                <a:solidFill>
                  <a:schemeClr val="tx1"/>
                </a:solidFill>
                <a:latin typeface="Calibri" panose="020F0502020204030204" pitchFamily="34" charset="0"/>
              </a:defRPr>
            </a:lvl5pPr>
            <a:lvl6pPr marL="2658184"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3141490"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624796"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4108102"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ClrTx/>
              <a:buFontTx/>
              <a:buNone/>
            </a:pPr>
            <a:fld id="{4CC9D9A7-6A52-4E98-B917-621243E450E8}" type="slidenum">
              <a:rPr lang="en-US" altLang="en-US" smtClean="0"/>
              <a:pPr>
                <a:spcBef>
                  <a:spcPct val="0"/>
                </a:spcBef>
                <a:buClrTx/>
                <a:buFontTx/>
                <a:buNone/>
              </a:pPr>
              <a:t>242</a:t>
            </a:fld>
            <a:endParaRPr lang="en-US" altLang="en-US"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213017000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243</a:t>
            </a:fld>
            <a:endParaRPr lang="en-US" altLang="en-US" dirty="0"/>
          </a:p>
        </p:txBody>
      </p:sp>
    </p:spTree>
    <p:extLst>
      <p:ext uri="{BB962C8B-B14F-4D97-AF65-F5344CB8AC3E}">
        <p14:creationId xmlns:p14="http://schemas.microsoft.com/office/powerpoint/2010/main" val="5468858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244</a:t>
            </a:fld>
            <a:endParaRPr lang="en-US" altLang="en-US" dirty="0"/>
          </a:p>
        </p:txBody>
      </p:sp>
    </p:spTree>
    <p:extLst>
      <p:ext uri="{BB962C8B-B14F-4D97-AF65-F5344CB8AC3E}">
        <p14:creationId xmlns:p14="http://schemas.microsoft.com/office/powerpoint/2010/main" val="78354630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245</a:t>
            </a:fld>
            <a:endParaRPr lang="en-US" altLang="en-US" dirty="0"/>
          </a:p>
        </p:txBody>
      </p:sp>
    </p:spTree>
    <p:extLst>
      <p:ext uri="{BB962C8B-B14F-4D97-AF65-F5344CB8AC3E}">
        <p14:creationId xmlns:p14="http://schemas.microsoft.com/office/powerpoint/2010/main" val="360018506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en-US" sz="13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257331110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en-US" sz="13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124104468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248</a:t>
            </a:fld>
            <a:endParaRPr lang="en-US" altLang="en-US" dirty="0"/>
          </a:p>
        </p:txBody>
      </p:sp>
    </p:spTree>
    <p:extLst>
      <p:ext uri="{BB962C8B-B14F-4D97-AF65-F5344CB8AC3E}">
        <p14:creationId xmlns:p14="http://schemas.microsoft.com/office/powerpoint/2010/main" val="3459575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68480580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249</a:t>
            </a:fld>
            <a:endParaRPr lang="en-US" altLang="en-US" dirty="0"/>
          </a:p>
        </p:txBody>
      </p:sp>
    </p:spTree>
    <p:extLst>
      <p:ext uri="{BB962C8B-B14F-4D97-AF65-F5344CB8AC3E}">
        <p14:creationId xmlns:p14="http://schemas.microsoft.com/office/powerpoint/2010/main" val="39650406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250</a:t>
            </a:fld>
            <a:endParaRPr lang="en-US" altLang="en-US" dirty="0"/>
          </a:p>
        </p:txBody>
      </p:sp>
    </p:spTree>
    <p:extLst>
      <p:ext uri="{BB962C8B-B14F-4D97-AF65-F5344CB8AC3E}">
        <p14:creationId xmlns:p14="http://schemas.microsoft.com/office/powerpoint/2010/main" val="365779933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251</a:t>
            </a:fld>
            <a:endParaRPr lang="en-US" altLang="en-US" dirty="0"/>
          </a:p>
        </p:txBody>
      </p:sp>
    </p:spTree>
    <p:extLst>
      <p:ext uri="{BB962C8B-B14F-4D97-AF65-F5344CB8AC3E}">
        <p14:creationId xmlns:p14="http://schemas.microsoft.com/office/powerpoint/2010/main" val="261841530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252</a:t>
            </a:fld>
            <a:endParaRPr lang="en-US" altLang="en-US" dirty="0"/>
          </a:p>
        </p:txBody>
      </p:sp>
    </p:spTree>
    <p:extLst>
      <p:ext uri="{BB962C8B-B14F-4D97-AF65-F5344CB8AC3E}">
        <p14:creationId xmlns:p14="http://schemas.microsoft.com/office/powerpoint/2010/main" val="236177022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253</a:t>
            </a:fld>
            <a:endParaRPr lang="en-US" altLang="en-US" dirty="0"/>
          </a:p>
        </p:txBody>
      </p:sp>
    </p:spTree>
    <p:extLst>
      <p:ext uri="{BB962C8B-B14F-4D97-AF65-F5344CB8AC3E}">
        <p14:creationId xmlns:p14="http://schemas.microsoft.com/office/powerpoint/2010/main" val="397016614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254</a:t>
            </a:fld>
            <a:endParaRPr lang="en-US" altLang="en-US" dirty="0"/>
          </a:p>
        </p:txBody>
      </p:sp>
    </p:spTree>
    <p:extLst>
      <p:ext uri="{BB962C8B-B14F-4D97-AF65-F5344CB8AC3E}">
        <p14:creationId xmlns:p14="http://schemas.microsoft.com/office/powerpoint/2010/main" val="179333956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en-US" sz="13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248703433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en-US" sz="13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115837379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257</a:t>
            </a:fld>
            <a:endParaRPr lang="en-US" altLang="en-US" dirty="0"/>
          </a:p>
        </p:txBody>
      </p:sp>
    </p:spTree>
    <p:extLst>
      <p:ext uri="{BB962C8B-B14F-4D97-AF65-F5344CB8AC3E}">
        <p14:creationId xmlns:p14="http://schemas.microsoft.com/office/powerpoint/2010/main" val="417885972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258</a:t>
            </a:fld>
            <a:endParaRPr lang="en-US" altLang="en-US" dirty="0"/>
          </a:p>
        </p:txBody>
      </p:sp>
    </p:spTree>
    <p:extLst>
      <p:ext uri="{BB962C8B-B14F-4D97-AF65-F5344CB8AC3E}">
        <p14:creationId xmlns:p14="http://schemas.microsoft.com/office/powerpoint/2010/main" val="578574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25</a:t>
            </a:fld>
            <a:endParaRPr lang="en-US" altLang="en-US" dirty="0"/>
          </a:p>
        </p:txBody>
      </p:sp>
    </p:spTree>
    <p:extLst>
      <p:ext uri="{BB962C8B-B14F-4D97-AF65-F5344CB8AC3E}">
        <p14:creationId xmlns:p14="http://schemas.microsoft.com/office/powerpoint/2010/main" val="231837758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259</a:t>
            </a:fld>
            <a:endParaRPr lang="en-US" altLang="en-US" dirty="0"/>
          </a:p>
        </p:txBody>
      </p:sp>
    </p:spTree>
    <p:extLst>
      <p:ext uri="{BB962C8B-B14F-4D97-AF65-F5344CB8AC3E}">
        <p14:creationId xmlns:p14="http://schemas.microsoft.com/office/powerpoint/2010/main" val="350223906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260</a:t>
            </a:fld>
            <a:endParaRPr lang="en-US" altLang="en-US" dirty="0"/>
          </a:p>
        </p:txBody>
      </p:sp>
    </p:spTree>
    <p:extLst>
      <p:ext uri="{BB962C8B-B14F-4D97-AF65-F5344CB8AC3E}">
        <p14:creationId xmlns:p14="http://schemas.microsoft.com/office/powerpoint/2010/main" val="34125960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261</a:t>
            </a:fld>
            <a:endParaRPr lang="en-US" altLang="en-US" dirty="0"/>
          </a:p>
        </p:txBody>
      </p:sp>
    </p:spTree>
    <p:extLst>
      <p:ext uri="{BB962C8B-B14F-4D97-AF65-F5344CB8AC3E}">
        <p14:creationId xmlns:p14="http://schemas.microsoft.com/office/powerpoint/2010/main" val="61612413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262</a:t>
            </a:fld>
            <a:endParaRPr lang="en-US" altLang="en-US" dirty="0"/>
          </a:p>
        </p:txBody>
      </p:sp>
    </p:spTree>
    <p:extLst>
      <p:ext uri="{BB962C8B-B14F-4D97-AF65-F5344CB8AC3E}">
        <p14:creationId xmlns:p14="http://schemas.microsoft.com/office/powerpoint/2010/main" val="143400919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263</a:t>
            </a:fld>
            <a:endParaRPr lang="en-US" altLang="en-US" dirty="0"/>
          </a:p>
        </p:txBody>
      </p:sp>
    </p:spTree>
    <p:extLst>
      <p:ext uri="{BB962C8B-B14F-4D97-AF65-F5344CB8AC3E}">
        <p14:creationId xmlns:p14="http://schemas.microsoft.com/office/powerpoint/2010/main" val="378660226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264</a:t>
            </a:fld>
            <a:endParaRPr lang="en-US" altLang="en-US" dirty="0"/>
          </a:p>
        </p:txBody>
      </p:sp>
    </p:spTree>
    <p:extLst>
      <p:ext uri="{BB962C8B-B14F-4D97-AF65-F5344CB8AC3E}">
        <p14:creationId xmlns:p14="http://schemas.microsoft.com/office/powerpoint/2010/main" val="24831311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265</a:t>
            </a:fld>
            <a:endParaRPr lang="en-US" altLang="en-US" dirty="0"/>
          </a:p>
        </p:txBody>
      </p:sp>
    </p:spTree>
    <p:extLst>
      <p:ext uri="{BB962C8B-B14F-4D97-AF65-F5344CB8AC3E}">
        <p14:creationId xmlns:p14="http://schemas.microsoft.com/office/powerpoint/2010/main" val="344208680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266</a:t>
            </a:fld>
            <a:endParaRPr lang="en-US" altLang="en-US" dirty="0"/>
          </a:p>
        </p:txBody>
      </p:sp>
    </p:spTree>
    <p:extLst>
      <p:ext uri="{BB962C8B-B14F-4D97-AF65-F5344CB8AC3E}">
        <p14:creationId xmlns:p14="http://schemas.microsoft.com/office/powerpoint/2010/main" val="290615786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267</a:t>
            </a:fld>
            <a:endParaRPr lang="en-US" altLang="en-US" dirty="0"/>
          </a:p>
        </p:txBody>
      </p:sp>
    </p:spTree>
    <p:extLst>
      <p:ext uri="{BB962C8B-B14F-4D97-AF65-F5344CB8AC3E}">
        <p14:creationId xmlns:p14="http://schemas.microsoft.com/office/powerpoint/2010/main" val="390710175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268</a:t>
            </a:fld>
            <a:endParaRPr lang="en-US" altLang="en-US" dirty="0"/>
          </a:p>
        </p:txBody>
      </p:sp>
    </p:spTree>
    <p:extLst>
      <p:ext uri="{BB962C8B-B14F-4D97-AF65-F5344CB8AC3E}">
        <p14:creationId xmlns:p14="http://schemas.microsoft.com/office/powerpoint/2010/main" val="1552548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26</a:t>
            </a:fld>
            <a:endParaRPr lang="en-US" altLang="en-US" dirty="0"/>
          </a:p>
        </p:txBody>
      </p:sp>
    </p:spTree>
    <p:extLst>
      <p:ext uri="{BB962C8B-B14F-4D97-AF65-F5344CB8AC3E}">
        <p14:creationId xmlns:p14="http://schemas.microsoft.com/office/powerpoint/2010/main" val="327764021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269</a:t>
            </a:fld>
            <a:endParaRPr lang="en-US" altLang="en-US" dirty="0"/>
          </a:p>
        </p:txBody>
      </p:sp>
    </p:spTree>
    <p:extLst>
      <p:ext uri="{BB962C8B-B14F-4D97-AF65-F5344CB8AC3E}">
        <p14:creationId xmlns:p14="http://schemas.microsoft.com/office/powerpoint/2010/main" val="366401012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270</a:t>
            </a:fld>
            <a:endParaRPr lang="en-US" altLang="en-US" dirty="0"/>
          </a:p>
        </p:txBody>
      </p:sp>
    </p:spTree>
    <p:extLst>
      <p:ext uri="{BB962C8B-B14F-4D97-AF65-F5344CB8AC3E}">
        <p14:creationId xmlns:p14="http://schemas.microsoft.com/office/powerpoint/2010/main" val="120985811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271</a:t>
            </a:fld>
            <a:endParaRPr lang="en-US" altLang="en-US" dirty="0"/>
          </a:p>
        </p:txBody>
      </p:sp>
    </p:spTree>
    <p:extLst>
      <p:ext uri="{BB962C8B-B14F-4D97-AF65-F5344CB8AC3E}">
        <p14:creationId xmlns:p14="http://schemas.microsoft.com/office/powerpoint/2010/main" val="659519971"/>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272</a:t>
            </a:fld>
            <a:endParaRPr lang="en-US" altLang="en-US" dirty="0"/>
          </a:p>
        </p:txBody>
      </p:sp>
    </p:spTree>
    <p:extLst>
      <p:ext uri="{BB962C8B-B14F-4D97-AF65-F5344CB8AC3E}">
        <p14:creationId xmlns:p14="http://schemas.microsoft.com/office/powerpoint/2010/main" val="735227890"/>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273</a:t>
            </a:fld>
            <a:endParaRPr lang="en-US" altLang="en-US" dirty="0"/>
          </a:p>
        </p:txBody>
      </p:sp>
    </p:spTree>
    <p:extLst>
      <p:ext uri="{BB962C8B-B14F-4D97-AF65-F5344CB8AC3E}">
        <p14:creationId xmlns:p14="http://schemas.microsoft.com/office/powerpoint/2010/main" val="258646410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274</a:t>
            </a:fld>
            <a:endParaRPr lang="en-US" altLang="en-US" dirty="0"/>
          </a:p>
        </p:txBody>
      </p:sp>
    </p:spTree>
    <p:extLst>
      <p:ext uri="{BB962C8B-B14F-4D97-AF65-F5344CB8AC3E}">
        <p14:creationId xmlns:p14="http://schemas.microsoft.com/office/powerpoint/2010/main" val="33479192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275</a:t>
            </a:fld>
            <a:endParaRPr lang="en-US" altLang="en-US" dirty="0"/>
          </a:p>
        </p:txBody>
      </p:sp>
    </p:spTree>
    <p:extLst>
      <p:ext uri="{BB962C8B-B14F-4D97-AF65-F5344CB8AC3E}">
        <p14:creationId xmlns:p14="http://schemas.microsoft.com/office/powerpoint/2010/main" val="100320463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276</a:t>
            </a:fld>
            <a:endParaRPr lang="en-US" altLang="en-US" dirty="0"/>
          </a:p>
        </p:txBody>
      </p:sp>
    </p:spTree>
    <p:extLst>
      <p:ext uri="{BB962C8B-B14F-4D97-AF65-F5344CB8AC3E}">
        <p14:creationId xmlns:p14="http://schemas.microsoft.com/office/powerpoint/2010/main" val="143504693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277</a:t>
            </a:fld>
            <a:endParaRPr lang="en-US" altLang="en-US" dirty="0"/>
          </a:p>
        </p:txBody>
      </p:sp>
    </p:spTree>
    <p:extLst>
      <p:ext uri="{BB962C8B-B14F-4D97-AF65-F5344CB8AC3E}">
        <p14:creationId xmlns:p14="http://schemas.microsoft.com/office/powerpoint/2010/main" val="3851226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27</a:t>
            </a:fld>
            <a:endParaRPr lang="en-US" altLang="en-US" dirty="0"/>
          </a:p>
        </p:txBody>
      </p:sp>
    </p:spTree>
    <p:extLst>
      <p:ext uri="{BB962C8B-B14F-4D97-AF65-F5344CB8AC3E}">
        <p14:creationId xmlns:p14="http://schemas.microsoft.com/office/powerpoint/2010/main" val="1647955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28</a:t>
            </a:fld>
            <a:endParaRPr lang="en-US" altLang="en-US" dirty="0"/>
          </a:p>
        </p:txBody>
      </p:sp>
    </p:spTree>
    <p:extLst>
      <p:ext uri="{BB962C8B-B14F-4D97-AF65-F5344CB8AC3E}">
        <p14:creationId xmlns:p14="http://schemas.microsoft.com/office/powerpoint/2010/main" val="489670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331874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3</a:t>
            </a:fld>
            <a:endParaRPr lang="en-US" altLang="en-US" dirty="0"/>
          </a:p>
        </p:txBody>
      </p:sp>
    </p:spTree>
    <p:extLst>
      <p:ext uri="{BB962C8B-B14F-4D97-AF65-F5344CB8AC3E}">
        <p14:creationId xmlns:p14="http://schemas.microsoft.com/office/powerpoint/2010/main" val="1561169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30</a:t>
            </a:fld>
            <a:endParaRPr lang="en-US" altLang="en-US" dirty="0"/>
          </a:p>
        </p:txBody>
      </p:sp>
    </p:spTree>
    <p:extLst>
      <p:ext uri="{BB962C8B-B14F-4D97-AF65-F5344CB8AC3E}">
        <p14:creationId xmlns:p14="http://schemas.microsoft.com/office/powerpoint/2010/main" val="4231770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31</a:t>
            </a:fld>
            <a:endParaRPr lang="en-US" altLang="en-US" dirty="0"/>
          </a:p>
        </p:txBody>
      </p:sp>
    </p:spTree>
    <p:extLst>
      <p:ext uri="{BB962C8B-B14F-4D97-AF65-F5344CB8AC3E}">
        <p14:creationId xmlns:p14="http://schemas.microsoft.com/office/powerpoint/2010/main" val="2925399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32</a:t>
            </a:fld>
            <a:endParaRPr lang="en-US" altLang="en-US" dirty="0"/>
          </a:p>
        </p:txBody>
      </p:sp>
    </p:spTree>
    <p:extLst>
      <p:ext uri="{BB962C8B-B14F-4D97-AF65-F5344CB8AC3E}">
        <p14:creationId xmlns:p14="http://schemas.microsoft.com/office/powerpoint/2010/main" val="3218429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33</a:t>
            </a:fld>
            <a:endParaRPr lang="en-US" altLang="en-US" dirty="0"/>
          </a:p>
        </p:txBody>
      </p:sp>
    </p:spTree>
    <p:extLst>
      <p:ext uri="{BB962C8B-B14F-4D97-AF65-F5344CB8AC3E}">
        <p14:creationId xmlns:p14="http://schemas.microsoft.com/office/powerpoint/2010/main" val="3031522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34</a:t>
            </a:fld>
            <a:endParaRPr lang="en-US" altLang="en-US" dirty="0"/>
          </a:p>
        </p:txBody>
      </p:sp>
    </p:spTree>
    <p:extLst>
      <p:ext uri="{BB962C8B-B14F-4D97-AF65-F5344CB8AC3E}">
        <p14:creationId xmlns:p14="http://schemas.microsoft.com/office/powerpoint/2010/main" val="56644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ltLang="en-US" dirty="0"/>
          </a:p>
        </p:txBody>
      </p:sp>
      <p:sp>
        <p:nvSpPr>
          <p:cNvPr id="5" name="Slide Number Placeholder 4"/>
          <p:cNvSpPr>
            <a:spLocks noGrp="1"/>
          </p:cNvSpPr>
          <p:nvPr>
            <p:ph type="sldNum" sz="quarter" idx="11"/>
          </p:nvPr>
        </p:nvSpPr>
        <p:spPr/>
        <p:txBody>
          <a:bodyPr/>
          <a:lstStyle/>
          <a:p>
            <a:pPr>
              <a:defRPr/>
            </a:pPr>
            <a:fld id="{C5CEE3AE-188C-4664-BDD2-03CAB46821EF}" type="slidenum">
              <a:rPr lang="en-US" altLang="en-US" smtClean="0"/>
              <a:pPr>
                <a:defRPr/>
              </a:pPr>
              <a:t>35</a:t>
            </a:fld>
            <a:endParaRPr lang="en-US" altLang="en-US" dirty="0"/>
          </a:p>
        </p:txBody>
      </p:sp>
    </p:spTree>
    <p:extLst>
      <p:ext uri="{BB962C8B-B14F-4D97-AF65-F5344CB8AC3E}">
        <p14:creationId xmlns:p14="http://schemas.microsoft.com/office/powerpoint/2010/main" val="2246082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36</a:t>
            </a:fld>
            <a:endParaRPr lang="en-US" altLang="en-US" dirty="0"/>
          </a:p>
        </p:txBody>
      </p:sp>
    </p:spTree>
    <p:extLst>
      <p:ext uri="{BB962C8B-B14F-4D97-AF65-F5344CB8AC3E}">
        <p14:creationId xmlns:p14="http://schemas.microsoft.com/office/powerpoint/2010/main" val="2084452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37</a:t>
            </a:fld>
            <a:endParaRPr lang="en-US" altLang="en-US" dirty="0"/>
          </a:p>
        </p:txBody>
      </p:sp>
    </p:spTree>
    <p:extLst>
      <p:ext uri="{BB962C8B-B14F-4D97-AF65-F5344CB8AC3E}">
        <p14:creationId xmlns:p14="http://schemas.microsoft.com/office/powerpoint/2010/main" val="1269249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38</a:t>
            </a:fld>
            <a:endParaRPr lang="en-US" altLang="en-US" dirty="0"/>
          </a:p>
        </p:txBody>
      </p:sp>
    </p:spTree>
    <p:extLst>
      <p:ext uri="{BB962C8B-B14F-4D97-AF65-F5344CB8AC3E}">
        <p14:creationId xmlns:p14="http://schemas.microsoft.com/office/powerpoint/2010/main" val="3286067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39</a:t>
            </a:fld>
            <a:endParaRPr lang="en-US" altLang="en-US" dirty="0"/>
          </a:p>
        </p:txBody>
      </p:sp>
    </p:spTree>
    <p:extLst>
      <p:ext uri="{BB962C8B-B14F-4D97-AF65-F5344CB8AC3E}">
        <p14:creationId xmlns:p14="http://schemas.microsoft.com/office/powerpoint/2010/main" val="397766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altLang="en-US" b="1"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C00000"/>
              </a:buClr>
              <a:buFont typeface="Calibri" panose="020F0502020204030204" pitchFamily="34" charset="0"/>
              <a:buChar char="●"/>
              <a:defRPr sz="1300">
                <a:solidFill>
                  <a:schemeClr val="tx1"/>
                </a:solidFill>
                <a:latin typeface="Calibri" panose="020F0502020204030204" pitchFamily="34" charset="0"/>
              </a:defRPr>
            </a:lvl1pPr>
            <a:lvl2pPr marL="785372" indent="-302066">
              <a:spcBef>
                <a:spcPct val="30000"/>
              </a:spcBef>
              <a:buClr>
                <a:srgbClr val="008000"/>
              </a:buClr>
              <a:buSzPct val="70000"/>
              <a:buFont typeface="Wingdings" panose="05000000000000000000" pitchFamily="2" charset="2"/>
              <a:buChar char="n"/>
              <a:defRPr sz="1300">
                <a:solidFill>
                  <a:schemeClr val="tx1"/>
                </a:solidFill>
                <a:latin typeface="Calibri" panose="020F0502020204030204" pitchFamily="34" charset="0"/>
              </a:defRPr>
            </a:lvl2pPr>
            <a:lvl3pPr marL="1208265" indent="-241653">
              <a:spcBef>
                <a:spcPct val="30000"/>
              </a:spcBef>
              <a:buClr>
                <a:schemeClr val="tx2"/>
              </a:buClr>
              <a:buSzPct val="70000"/>
              <a:buFont typeface="Wingdings" panose="05000000000000000000" pitchFamily="2" charset="2"/>
              <a:buChar char="®"/>
              <a:defRPr sz="1300">
                <a:solidFill>
                  <a:schemeClr val="tx1"/>
                </a:solidFill>
                <a:latin typeface="Calibri" panose="020F0502020204030204" pitchFamily="34" charset="0"/>
              </a:defRPr>
            </a:lvl3pPr>
            <a:lvl4pPr marL="1691571" indent="-241653">
              <a:spcBef>
                <a:spcPct val="30000"/>
              </a:spcBef>
              <a:buFont typeface="Arial" panose="020B0604020202020204" pitchFamily="34" charset="0"/>
              <a:buChar char="•"/>
              <a:defRPr sz="1300">
                <a:solidFill>
                  <a:schemeClr val="tx1"/>
                </a:solidFill>
                <a:latin typeface="Calibri" panose="020F0502020204030204" pitchFamily="34" charset="0"/>
              </a:defRPr>
            </a:lvl4pPr>
            <a:lvl5pPr marL="2174878" indent="-241653">
              <a:spcBef>
                <a:spcPct val="30000"/>
              </a:spcBef>
              <a:buFont typeface="Arial" panose="020B0604020202020204" pitchFamily="34" charset="0"/>
              <a:buChar char="•"/>
              <a:defRPr sz="1300">
                <a:solidFill>
                  <a:schemeClr val="tx1"/>
                </a:solidFill>
                <a:latin typeface="Calibri" panose="020F0502020204030204" pitchFamily="34" charset="0"/>
              </a:defRPr>
            </a:lvl5pPr>
            <a:lvl6pPr marL="2658184"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3141490"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624796"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4108102" indent="-241653" eaLnBrk="0" fontAlgn="base" hangingPunct="0">
              <a:spcBef>
                <a:spcPct val="3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ClrTx/>
              <a:buFontTx/>
              <a:buNone/>
            </a:pPr>
            <a:fld id="{4CC9D9A7-6A52-4E98-B917-621243E450E8}" type="slidenum">
              <a:rPr lang="en-US" altLang="en-US" smtClean="0"/>
              <a:pPr>
                <a:spcBef>
                  <a:spcPct val="0"/>
                </a:spcBef>
                <a:buClrTx/>
                <a:buFontTx/>
                <a:buNone/>
              </a:pPr>
              <a:t>4</a:t>
            </a:fld>
            <a:endParaRPr lang="en-US" altLang="en-US"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1931885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40</a:t>
            </a:fld>
            <a:endParaRPr lang="en-US" altLang="en-US" dirty="0"/>
          </a:p>
        </p:txBody>
      </p:sp>
    </p:spTree>
    <p:extLst>
      <p:ext uri="{BB962C8B-B14F-4D97-AF65-F5344CB8AC3E}">
        <p14:creationId xmlns:p14="http://schemas.microsoft.com/office/powerpoint/2010/main" val="1680033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41</a:t>
            </a:fld>
            <a:endParaRPr lang="en-US" altLang="en-US" dirty="0"/>
          </a:p>
        </p:txBody>
      </p:sp>
    </p:spTree>
    <p:extLst>
      <p:ext uri="{BB962C8B-B14F-4D97-AF65-F5344CB8AC3E}">
        <p14:creationId xmlns:p14="http://schemas.microsoft.com/office/powerpoint/2010/main" val="3002465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42</a:t>
            </a:fld>
            <a:endParaRPr lang="en-US" altLang="en-US" dirty="0"/>
          </a:p>
        </p:txBody>
      </p:sp>
    </p:spTree>
    <p:extLst>
      <p:ext uri="{BB962C8B-B14F-4D97-AF65-F5344CB8AC3E}">
        <p14:creationId xmlns:p14="http://schemas.microsoft.com/office/powerpoint/2010/main" val="942144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43</a:t>
            </a:fld>
            <a:endParaRPr lang="en-US" altLang="en-US" dirty="0"/>
          </a:p>
        </p:txBody>
      </p:sp>
    </p:spTree>
    <p:extLst>
      <p:ext uri="{BB962C8B-B14F-4D97-AF65-F5344CB8AC3E}">
        <p14:creationId xmlns:p14="http://schemas.microsoft.com/office/powerpoint/2010/main" val="3403051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44</a:t>
            </a:fld>
            <a:endParaRPr lang="en-US" altLang="en-US" dirty="0"/>
          </a:p>
        </p:txBody>
      </p:sp>
    </p:spTree>
    <p:extLst>
      <p:ext uri="{BB962C8B-B14F-4D97-AF65-F5344CB8AC3E}">
        <p14:creationId xmlns:p14="http://schemas.microsoft.com/office/powerpoint/2010/main" val="2450097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45</a:t>
            </a:fld>
            <a:endParaRPr lang="en-US" altLang="en-US" dirty="0"/>
          </a:p>
        </p:txBody>
      </p:sp>
    </p:spTree>
    <p:extLst>
      <p:ext uri="{BB962C8B-B14F-4D97-AF65-F5344CB8AC3E}">
        <p14:creationId xmlns:p14="http://schemas.microsoft.com/office/powerpoint/2010/main" val="3945077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46</a:t>
            </a:fld>
            <a:endParaRPr lang="en-US" altLang="en-US" dirty="0"/>
          </a:p>
        </p:txBody>
      </p:sp>
    </p:spTree>
    <p:extLst>
      <p:ext uri="{BB962C8B-B14F-4D97-AF65-F5344CB8AC3E}">
        <p14:creationId xmlns:p14="http://schemas.microsoft.com/office/powerpoint/2010/main" val="3817242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47</a:t>
            </a:fld>
            <a:endParaRPr lang="en-US" altLang="en-US" dirty="0"/>
          </a:p>
        </p:txBody>
      </p:sp>
    </p:spTree>
    <p:extLst>
      <p:ext uri="{BB962C8B-B14F-4D97-AF65-F5344CB8AC3E}">
        <p14:creationId xmlns:p14="http://schemas.microsoft.com/office/powerpoint/2010/main" val="2820883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48</a:t>
            </a:fld>
            <a:endParaRPr lang="en-US" altLang="en-US" dirty="0"/>
          </a:p>
        </p:txBody>
      </p:sp>
    </p:spTree>
    <p:extLst>
      <p:ext uri="{BB962C8B-B14F-4D97-AF65-F5344CB8AC3E}">
        <p14:creationId xmlns:p14="http://schemas.microsoft.com/office/powerpoint/2010/main" val="1861702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49</a:t>
            </a:fld>
            <a:endParaRPr lang="en-US" altLang="en-US" dirty="0"/>
          </a:p>
        </p:txBody>
      </p:sp>
    </p:spTree>
    <p:extLst>
      <p:ext uri="{BB962C8B-B14F-4D97-AF65-F5344CB8AC3E}">
        <p14:creationId xmlns:p14="http://schemas.microsoft.com/office/powerpoint/2010/main" val="400467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5</a:t>
            </a:fld>
            <a:endParaRPr lang="en-US" altLang="en-US" dirty="0"/>
          </a:p>
        </p:txBody>
      </p:sp>
    </p:spTree>
    <p:extLst>
      <p:ext uri="{BB962C8B-B14F-4D97-AF65-F5344CB8AC3E}">
        <p14:creationId xmlns:p14="http://schemas.microsoft.com/office/powerpoint/2010/main" val="1278434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50</a:t>
            </a:fld>
            <a:endParaRPr lang="en-US" altLang="en-US" dirty="0"/>
          </a:p>
        </p:txBody>
      </p:sp>
    </p:spTree>
    <p:extLst>
      <p:ext uri="{BB962C8B-B14F-4D97-AF65-F5344CB8AC3E}">
        <p14:creationId xmlns:p14="http://schemas.microsoft.com/office/powerpoint/2010/main" val="200058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51</a:t>
            </a:fld>
            <a:endParaRPr lang="en-US" altLang="en-US" dirty="0"/>
          </a:p>
        </p:txBody>
      </p:sp>
    </p:spTree>
    <p:extLst>
      <p:ext uri="{BB962C8B-B14F-4D97-AF65-F5344CB8AC3E}">
        <p14:creationId xmlns:p14="http://schemas.microsoft.com/office/powerpoint/2010/main" val="2963066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52</a:t>
            </a:fld>
            <a:endParaRPr lang="en-US" altLang="en-US" dirty="0"/>
          </a:p>
        </p:txBody>
      </p:sp>
    </p:spTree>
    <p:extLst>
      <p:ext uri="{BB962C8B-B14F-4D97-AF65-F5344CB8AC3E}">
        <p14:creationId xmlns:p14="http://schemas.microsoft.com/office/powerpoint/2010/main" val="3719714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54</a:t>
            </a:fld>
            <a:endParaRPr lang="en-US" altLang="en-US" dirty="0"/>
          </a:p>
        </p:txBody>
      </p:sp>
    </p:spTree>
    <p:extLst>
      <p:ext uri="{BB962C8B-B14F-4D97-AF65-F5344CB8AC3E}">
        <p14:creationId xmlns:p14="http://schemas.microsoft.com/office/powerpoint/2010/main" val="3518673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3114625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1288380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US" altLang="en-US" dirty="0">
              <a:cs typeface="Arial" panose="020B0604020202020204" pitchFamily="34" charset="0"/>
            </a:endParaRPr>
          </a:p>
        </p:txBody>
      </p:sp>
      <p:sp>
        <p:nvSpPr>
          <p:cNvPr id="523268" name="Slide Number Placeholder 3"/>
          <p:cNvSpPr txBox="1">
            <a:spLocks noGrp="1"/>
          </p:cNvSpPr>
          <p:nvPr/>
        </p:nvSpPr>
        <p:spPr bwMode="auto">
          <a:xfrm>
            <a:off x="3885314" y="8685553"/>
            <a:ext cx="2971121" cy="4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1" tIns="46176" rIns="92351" bIns="46176"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B7CC86AD-C447-47E8-A55D-EC22B34F5092}" type="slidenum">
              <a:rPr lang="en-US" altLang="en-US">
                <a:latin typeface="Verdana" panose="020B0604030504040204" pitchFamily="34" charset="0"/>
              </a:rPr>
              <a:pPr algn="r" eaLnBrk="1" hangingPunct="1">
                <a:spcBef>
                  <a:spcPct val="0"/>
                </a:spcBef>
              </a:pPr>
              <a:t>57</a:t>
            </a:fld>
            <a:endParaRPr lang="en-US" altLang="en-US" dirty="0">
              <a:latin typeface="Verdana" panose="020B0604030504040204" pitchFamily="34" charset="0"/>
            </a:endParaRPr>
          </a:p>
        </p:txBody>
      </p:sp>
    </p:spTree>
    <p:extLst>
      <p:ext uri="{BB962C8B-B14F-4D97-AF65-F5344CB8AC3E}">
        <p14:creationId xmlns:p14="http://schemas.microsoft.com/office/powerpoint/2010/main" val="3858207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dirty="0">
              <a:cs typeface="Arial" panose="020B0604020202020204" pitchFamily="34" charset="0"/>
            </a:endParaRPr>
          </a:p>
        </p:txBody>
      </p:sp>
      <p:sp>
        <p:nvSpPr>
          <p:cNvPr id="525316" name="Slide Number Placeholder 3"/>
          <p:cNvSpPr txBox="1">
            <a:spLocks noGrp="1"/>
          </p:cNvSpPr>
          <p:nvPr/>
        </p:nvSpPr>
        <p:spPr bwMode="auto">
          <a:xfrm>
            <a:off x="3885314" y="8685553"/>
            <a:ext cx="2971121" cy="4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1" tIns="46176" rIns="92351" bIns="46176"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E0AF6E59-B020-49A6-95B7-1549B3BEA966}" type="slidenum">
              <a:rPr lang="en-US" altLang="en-US">
                <a:latin typeface="Verdana" panose="020B0604030504040204" pitchFamily="34" charset="0"/>
              </a:rPr>
              <a:pPr algn="r" eaLnBrk="1" hangingPunct="1">
                <a:spcBef>
                  <a:spcPct val="0"/>
                </a:spcBef>
              </a:pPr>
              <a:t>58</a:t>
            </a:fld>
            <a:endParaRPr lang="en-US" altLang="en-US" dirty="0">
              <a:latin typeface="Verdana" panose="020B0604030504040204" pitchFamily="34" charset="0"/>
            </a:endParaRPr>
          </a:p>
        </p:txBody>
      </p:sp>
    </p:spTree>
    <p:extLst>
      <p:ext uri="{BB962C8B-B14F-4D97-AF65-F5344CB8AC3E}">
        <p14:creationId xmlns:p14="http://schemas.microsoft.com/office/powerpoint/2010/main" val="2264912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3" name="Rectangle 3"/>
          <p:cNvSpPr>
            <a:spLocks noGrp="1"/>
          </p:cNvSpPr>
          <p:nvPr>
            <p:ph type="body" idx="1"/>
          </p:nvPr>
        </p:nvSpPr>
        <p:spPr bwMode="auto">
          <a:xfrm>
            <a:off x="503807" y="4636706"/>
            <a:ext cx="5852160" cy="4320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None/>
            </a:pPr>
            <a:endParaRPr lang="en-US" altLang="en-US" dirty="0">
              <a:cs typeface="Arial" panose="020B0604020202020204" pitchFamily="34" charset="0"/>
            </a:endParaRPr>
          </a:p>
        </p:txBody>
      </p:sp>
      <p:sp>
        <p:nvSpPr>
          <p:cNvPr id="527364" name="Slide Number Placeholder 3"/>
          <p:cNvSpPr txBox="1">
            <a:spLocks noGrp="1"/>
          </p:cNvSpPr>
          <p:nvPr/>
        </p:nvSpPr>
        <p:spPr bwMode="auto">
          <a:xfrm>
            <a:off x="3885314" y="8685553"/>
            <a:ext cx="2971121" cy="4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1" tIns="46176" rIns="92351" bIns="46176"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8C238100-8FA4-475C-B26B-0FA7F6D927A7}" type="slidenum">
              <a:rPr lang="en-US" altLang="en-US">
                <a:latin typeface="Verdana" panose="020B0604030504040204" pitchFamily="34" charset="0"/>
              </a:rPr>
              <a:pPr algn="r" eaLnBrk="1" hangingPunct="1">
                <a:spcBef>
                  <a:spcPct val="0"/>
                </a:spcBef>
              </a:pPr>
              <a:t>59</a:t>
            </a:fld>
            <a:endParaRPr lang="en-US" altLang="en-US" dirty="0">
              <a:latin typeface="Verdana" panose="020B0604030504040204" pitchFamily="34" charset="0"/>
            </a:endParaRPr>
          </a:p>
        </p:txBody>
      </p:sp>
    </p:spTree>
    <p:extLst>
      <p:ext uri="{BB962C8B-B14F-4D97-AF65-F5344CB8AC3E}">
        <p14:creationId xmlns:p14="http://schemas.microsoft.com/office/powerpoint/2010/main" val="2695030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dirty="0">
              <a:cs typeface="Arial" panose="020B0604020202020204" pitchFamily="34" charset="0"/>
            </a:endParaRPr>
          </a:p>
        </p:txBody>
      </p:sp>
      <p:sp>
        <p:nvSpPr>
          <p:cNvPr id="529412" name="Slide Number Placeholder 3"/>
          <p:cNvSpPr txBox="1">
            <a:spLocks noGrp="1"/>
          </p:cNvSpPr>
          <p:nvPr/>
        </p:nvSpPr>
        <p:spPr bwMode="auto">
          <a:xfrm>
            <a:off x="3885314" y="8685553"/>
            <a:ext cx="2971121" cy="4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1" tIns="46176" rIns="92351" bIns="46176"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E089C3CB-33F7-4037-A888-7C74F530CF5A}" type="slidenum">
              <a:rPr lang="en-US" altLang="en-US">
                <a:latin typeface="Verdana" panose="020B0604030504040204" pitchFamily="34" charset="0"/>
              </a:rPr>
              <a:pPr algn="r" eaLnBrk="1" hangingPunct="1">
                <a:spcBef>
                  <a:spcPct val="0"/>
                </a:spcBef>
              </a:pPr>
              <a:t>60</a:t>
            </a:fld>
            <a:endParaRPr lang="en-US" altLang="en-US" dirty="0">
              <a:latin typeface="Verdana" panose="020B0604030504040204" pitchFamily="34" charset="0"/>
            </a:endParaRPr>
          </a:p>
        </p:txBody>
      </p:sp>
    </p:spTree>
    <p:extLst>
      <p:ext uri="{BB962C8B-B14F-4D97-AF65-F5344CB8AC3E}">
        <p14:creationId xmlns:p14="http://schemas.microsoft.com/office/powerpoint/2010/main" val="3917692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bwMode="auto">
          <a:xfrm>
            <a:off x="704850" y="922338"/>
            <a:ext cx="5903913" cy="3321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t" anchorCtr="0" compatLnSpc="1">
            <a:prstTxWarp prst="textNoShape">
              <a:avLst/>
            </a:prstTxWarp>
          </a:bodyPr>
          <a:lstStyle/>
          <a:p>
            <a:pPr marL="0" indent="0">
              <a:buNone/>
            </a:pPr>
            <a:endParaRPr lang="en-US" altLang="en-US" dirty="0"/>
          </a:p>
        </p:txBody>
      </p:sp>
      <p:sp>
        <p:nvSpPr>
          <p:cNvPr id="2" name="Date Placeholder 1"/>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en-US" sz="13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41757895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dirty="0">
              <a:cs typeface="Arial" panose="020B0604020202020204" pitchFamily="34" charset="0"/>
            </a:endParaRPr>
          </a:p>
        </p:txBody>
      </p:sp>
      <p:sp>
        <p:nvSpPr>
          <p:cNvPr id="529412" name="Slide Number Placeholder 3"/>
          <p:cNvSpPr txBox="1">
            <a:spLocks noGrp="1"/>
          </p:cNvSpPr>
          <p:nvPr/>
        </p:nvSpPr>
        <p:spPr bwMode="auto">
          <a:xfrm>
            <a:off x="3885314" y="8685553"/>
            <a:ext cx="2971121" cy="4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51" tIns="46176" rIns="92351" bIns="46176"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E089C3CB-33F7-4037-A888-7C74F530CF5A}" type="slidenum">
              <a:rPr lang="en-US" altLang="en-US">
                <a:latin typeface="Verdana" panose="020B0604030504040204" pitchFamily="34" charset="0"/>
              </a:rPr>
              <a:pPr algn="r" eaLnBrk="1" hangingPunct="1">
                <a:spcBef>
                  <a:spcPct val="0"/>
                </a:spcBef>
              </a:pPr>
              <a:t>61</a:t>
            </a:fld>
            <a:endParaRPr lang="en-US" altLang="en-US" dirty="0">
              <a:latin typeface="Verdana" panose="020B0604030504040204" pitchFamily="34" charset="0"/>
            </a:endParaRPr>
          </a:p>
        </p:txBody>
      </p:sp>
    </p:spTree>
    <p:extLst>
      <p:ext uri="{BB962C8B-B14F-4D97-AF65-F5344CB8AC3E}">
        <p14:creationId xmlns:p14="http://schemas.microsoft.com/office/powerpoint/2010/main" val="23006343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62</a:t>
            </a:fld>
            <a:endParaRPr lang="en-US" altLang="en-US" dirty="0"/>
          </a:p>
        </p:txBody>
      </p:sp>
    </p:spTree>
    <p:extLst>
      <p:ext uri="{BB962C8B-B14F-4D97-AF65-F5344CB8AC3E}">
        <p14:creationId xmlns:p14="http://schemas.microsoft.com/office/powerpoint/2010/main" val="4123964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xfrm>
            <a:off x="685800" y="1143000"/>
            <a:ext cx="5486400" cy="30876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Click 1 – Total Gross Paid</a:t>
            </a:r>
          </a:p>
          <a:p>
            <a:pPr eaLnBrk="1" hangingPunct="1"/>
            <a:r>
              <a:rPr lang="en-US" altLang="en-US" dirty="0"/>
              <a:t>Click 2 – Federal Income Tax withheld</a:t>
            </a:r>
          </a:p>
          <a:p>
            <a:pPr eaLnBrk="1" hangingPunct="1"/>
            <a:r>
              <a:rPr lang="en-US" altLang="en-US" dirty="0"/>
              <a:t>Click 3 – Employee Contribution. Use Bogart</a:t>
            </a:r>
            <a:r>
              <a:rPr lang="en-US" altLang="en-US" baseline="0" dirty="0"/>
              <a:t> calculator to determine taxable portion of Tier 2 benefits.</a:t>
            </a:r>
            <a:endParaRPr lang="en-US" altLang="en-US" dirty="0"/>
          </a:p>
          <a:p>
            <a:pPr eaLnBrk="1" hangingPunct="1"/>
            <a:r>
              <a:rPr lang="en-US" altLang="en-US" dirty="0"/>
              <a:t>Click 4 – Medicare Premium that needs to be added to Schedule A</a:t>
            </a:r>
          </a:p>
          <a:p>
            <a:pPr eaLnBrk="1" hangingPunct="1"/>
            <a:r>
              <a:rPr lang="en-US" altLang="en-US" dirty="0"/>
              <a:t>See Pub 4012 for directions for entering information. Distribution code is generally 7</a:t>
            </a:r>
          </a:p>
          <a:p>
            <a:pPr eaLnBrk="1" hangingPunct="1"/>
            <a:endParaRPr lang="en-US" altLang="en-US" dirty="0"/>
          </a:p>
          <a:p>
            <a:pPr eaLnBrk="1" hangingPunct="1"/>
            <a:r>
              <a:rPr lang="en-US" altLang="en-US" dirty="0"/>
              <a:t>Retirement portion is</a:t>
            </a:r>
            <a:r>
              <a:rPr lang="en-US" altLang="en-US" dirty="0">
                <a:solidFill>
                  <a:srgbClr val="008000"/>
                </a:solidFill>
              </a:rPr>
              <a:t> GREEN</a:t>
            </a:r>
          </a:p>
          <a:p>
            <a:pPr eaLnBrk="1" hangingPunct="1"/>
            <a:r>
              <a:rPr lang="en-US" altLang="en-US" dirty="0">
                <a:solidFill>
                  <a:srgbClr val="008000"/>
                </a:solidFill>
              </a:rPr>
              <a:t>Social</a:t>
            </a:r>
            <a:r>
              <a:rPr lang="en-US" altLang="en-US" baseline="0" dirty="0">
                <a:solidFill>
                  <a:srgbClr val="008000"/>
                </a:solidFill>
              </a:rPr>
              <a:t> Security portion is blue</a:t>
            </a:r>
            <a:endParaRPr lang="en-US" altLang="en-US" dirty="0">
              <a:solidFill>
                <a:srgbClr val="008000"/>
              </a:solidFill>
            </a:endParaRPr>
          </a:p>
          <a:p>
            <a:pPr eaLnBrk="1" hangingPunct="1"/>
            <a:endParaRPr lang="en-US" altLang="en-US" dirty="0"/>
          </a:p>
        </p:txBody>
      </p:sp>
      <p:sp>
        <p:nvSpPr>
          <p:cNvPr id="141316"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Calibri" pitchFamily="34" charset="0"/>
              <a:buChar char="●"/>
              <a:defRPr sz="1200">
                <a:solidFill>
                  <a:schemeClr val="tx1"/>
                </a:solidFill>
                <a:latin typeface="Calibri" pitchFamily="34" charset="0"/>
              </a:defRPr>
            </a:lvl1pPr>
            <a:lvl2pPr marL="737523" indent="-283663">
              <a:spcBef>
                <a:spcPct val="30000"/>
              </a:spcBef>
              <a:buClr>
                <a:srgbClr val="00B050"/>
              </a:buClr>
              <a:buFont typeface="Wingdings" pitchFamily="2" charset="2"/>
              <a:buChar char="n"/>
              <a:defRPr sz="1200">
                <a:solidFill>
                  <a:schemeClr val="tx1"/>
                </a:solidFill>
                <a:latin typeface="Calibri" pitchFamily="34" charset="0"/>
              </a:defRPr>
            </a:lvl2pPr>
            <a:lvl3pPr marL="1134651" indent="-226930">
              <a:spcBef>
                <a:spcPct val="30000"/>
              </a:spcBef>
              <a:buFont typeface="Wingdings" pitchFamily="2" charset="2"/>
              <a:buChar char="v"/>
              <a:defRPr sz="1200">
                <a:solidFill>
                  <a:schemeClr val="tx1"/>
                </a:solidFill>
                <a:latin typeface="Calibri" pitchFamily="34" charset="0"/>
              </a:defRPr>
            </a:lvl3pPr>
            <a:lvl4pPr marL="1588513" indent="-226930">
              <a:spcBef>
                <a:spcPct val="30000"/>
              </a:spcBef>
              <a:defRPr sz="1200">
                <a:solidFill>
                  <a:schemeClr val="tx1"/>
                </a:solidFill>
                <a:latin typeface="Calibri" pitchFamily="34" charset="0"/>
              </a:defRPr>
            </a:lvl4pPr>
            <a:lvl5pPr marL="2042370" indent="-226930">
              <a:spcBef>
                <a:spcPct val="30000"/>
              </a:spcBef>
              <a:defRPr sz="1200">
                <a:solidFill>
                  <a:schemeClr val="tx1"/>
                </a:solidFill>
                <a:latin typeface="Calibri" pitchFamily="34" charset="0"/>
              </a:defRPr>
            </a:lvl5pPr>
            <a:lvl6pPr marL="2496232" indent="-226930" eaLnBrk="0" fontAlgn="base" hangingPunct="0">
              <a:spcBef>
                <a:spcPct val="30000"/>
              </a:spcBef>
              <a:spcAft>
                <a:spcPct val="0"/>
              </a:spcAft>
              <a:defRPr sz="1200">
                <a:solidFill>
                  <a:schemeClr val="tx1"/>
                </a:solidFill>
                <a:latin typeface="Calibri" pitchFamily="34" charset="0"/>
              </a:defRPr>
            </a:lvl6pPr>
            <a:lvl7pPr marL="2950093" indent="-226930" eaLnBrk="0" fontAlgn="base" hangingPunct="0">
              <a:spcBef>
                <a:spcPct val="30000"/>
              </a:spcBef>
              <a:spcAft>
                <a:spcPct val="0"/>
              </a:spcAft>
              <a:defRPr sz="1200">
                <a:solidFill>
                  <a:schemeClr val="tx1"/>
                </a:solidFill>
                <a:latin typeface="Calibri" pitchFamily="34" charset="0"/>
              </a:defRPr>
            </a:lvl7pPr>
            <a:lvl8pPr marL="3403953" indent="-226930" eaLnBrk="0" fontAlgn="base" hangingPunct="0">
              <a:spcBef>
                <a:spcPct val="30000"/>
              </a:spcBef>
              <a:spcAft>
                <a:spcPct val="0"/>
              </a:spcAft>
              <a:defRPr sz="1200">
                <a:solidFill>
                  <a:schemeClr val="tx1"/>
                </a:solidFill>
                <a:latin typeface="Calibri" pitchFamily="34" charset="0"/>
              </a:defRPr>
            </a:lvl8pPr>
            <a:lvl9pPr marL="3857814" indent="-226930" eaLnBrk="0" fontAlgn="base" hangingPunct="0">
              <a:spcBef>
                <a:spcPct val="30000"/>
              </a:spcBef>
              <a:spcAft>
                <a:spcPct val="0"/>
              </a:spcAft>
              <a:defRPr sz="1200">
                <a:solidFill>
                  <a:schemeClr val="tx1"/>
                </a:solidFill>
                <a:latin typeface="Calibri" pitchFamily="34" charset="0"/>
              </a:defRPr>
            </a:lvl9pPr>
          </a:lstStyle>
          <a:p>
            <a:pPr>
              <a:spcBef>
                <a:spcPct val="0"/>
              </a:spcBef>
              <a:buClrTx/>
              <a:buFontTx/>
              <a:buNone/>
            </a:pPr>
            <a:fld id="{2045C459-CBAC-47AB-8981-47DBADB561D1}" type="slidenum">
              <a:rPr lang="en-US" altLang="en-US"/>
              <a:pPr>
                <a:spcBef>
                  <a:spcPct val="0"/>
                </a:spcBef>
                <a:buClrTx/>
                <a:buFontTx/>
                <a:buNone/>
              </a:pPr>
              <a:t>63</a:t>
            </a:fld>
            <a:endParaRPr lang="en-US" altLang="en-US" dirty="0"/>
          </a:p>
        </p:txBody>
      </p:sp>
      <p:sp>
        <p:nvSpPr>
          <p:cNvPr id="5" name="Footer Placeholder 4"/>
          <p:cNvSpPr>
            <a:spLocks noGrp="1"/>
          </p:cNvSpPr>
          <p:nvPr>
            <p:ph type="ftr" sz="quarter" idx="10"/>
          </p:nvPr>
        </p:nvSpPr>
        <p:spPr>
          <a:xfrm>
            <a:off x="0" y="8685213"/>
            <a:ext cx="2971800" cy="458787"/>
          </a:xfrm>
          <a:prstGeom prst="rect">
            <a:avLst/>
          </a:prstGeom>
        </p:spPr>
        <p:txBody>
          <a:bodyPr/>
          <a:lstStyle/>
          <a:p>
            <a:endParaRPr lang="en-US" dirty="0"/>
          </a:p>
        </p:txBody>
      </p:sp>
      <p:sp>
        <p:nvSpPr>
          <p:cNvPr id="6" name="Header Placeholder 5"/>
          <p:cNvSpPr>
            <a:spLocks noGrp="1"/>
          </p:cNvSpPr>
          <p:nvPr>
            <p:ph type="hdr" sz="quarter" idx="11"/>
          </p:nvPr>
        </p:nvSpPr>
        <p:spPr>
          <a:xfrm>
            <a:off x="0" y="0"/>
            <a:ext cx="2971800" cy="458788"/>
          </a:xfrm>
          <a:prstGeom prst="rect">
            <a:avLst/>
          </a:prstGeom>
        </p:spPr>
        <p:txBody>
          <a:bodyPr/>
          <a:lstStyle/>
          <a:p>
            <a:endParaRPr lang="en-US" dirty="0"/>
          </a:p>
        </p:txBody>
      </p:sp>
    </p:spTree>
    <p:extLst>
      <p:ext uri="{BB962C8B-B14F-4D97-AF65-F5344CB8AC3E}">
        <p14:creationId xmlns:p14="http://schemas.microsoft.com/office/powerpoint/2010/main" val="33294620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64</a:t>
            </a:fld>
            <a:endParaRPr lang="en-US" altLang="en-US" dirty="0"/>
          </a:p>
        </p:txBody>
      </p:sp>
    </p:spTree>
    <p:extLst>
      <p:ext uri="{BB962C8B-B14F-4D97-AF65-F5344CB8AC3E}">
        <p14:creationId xmlns:p14="http://schemas.microsoft.com/office/powerpoint/2010/main" val="19541348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65</a:t>
            </a:fld>
            <a:endParaRPr lang="en-US" altLang="en-US" dirty="0"/>
          </a:p>
        </p:txBody>
      </p:sp>
    </p:spTree>
    <p:extLst>
      <p:ext uri="{BB962C8B-B14F-4D97-AF65-F5344CB8AC3E}">
        <p14:creationId xmlns:p14="http://schemas.microsoft.com/office/powerpoint/2010/main" val="40988121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66</a:t>
            </a:fld>
            <a:endParaRPr lang="en-US" altLang="en-US" dirty="0"/>
          </a:p>
        </p:txBody>
      </p:sp>
    </p:spTree>
    <p:extLst>
      <p:ext uri="{BB962C8B-B14F-4D97-AF65-F5344CB8AC3E}">
        <p14:creationId xmlns:p14="http://schemas.microsoft.com/office/powerpoint/2010/main" val="4833941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67</a:t>
            </a:fld>
            <a:endParaRPr lang="en-US" altLang="en-US" dirty="0"/>
          </a:p>
        </p:txBody>
      </p:sp>
    </p:spTree>
    <p:extLst>
      <p:ext uri="{BB962C8B-B14F-4D97-AF65-F5344CB8AC3E}">
        <p14:creationId xmlns:p14="http://schemas.microsoft.com/office/powerpoint/2010/main" val="39050639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68</a:t>
            </a:fld>
            <a:endParaRPr lang="en-US" altLang="en-US" dirty="0"/>
          </a:p>
        </p:txBody>
      </p:sp>
    </p:spTree>
    <p:extLst>
      <p:ext uri="{BB962C8B-B14F-4D97-AF65-F5344CB8AC3E}">
        <p14:creationId xmlns:p14="http://schemas.microsoft.com/office/powerpoint/2010/main" val="29932379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69</a:t>
            </a:fld>
            <a:endParaRPr lang="en-US" altLang="en-US" dirty="0"/>
          </a:p>
        </p:txBody>
      </p:sp>
    </p:spTree>
    <p:extLst>
      <p:ext uri="{BB962C8B-B14F-4D97-AF65-F5344CB8AC3E}">
        <p14:creationId xmlns:p14="http://schemas.microsoft.com/office/powerpoint/2010/main" val="81187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70</a:t>
            </a:fld>
            <a:endParaRPr lang="en-US" altLang="en-US" dirty="0"/>
          </a:p>
        </p:txBody>
      </p:sp>
    </p:spTree>
    <p:extLst>
      <p:ext uri="{BB962C8B-B14F-4D97-AF65-F5344CB8AC3E}">
        <p14:creationId xmlns:p14="http://schemas.microsoft.com/office/powerpoint/2010/main" val="351199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bwMode="auto">
          <a:xfrm>
            <a:off x="704850" y="922338"/>
            <a:ext cx="5905500" cy="3322637"/>
          </a:xfrm>
          <a:solidFill>
            <a:srgbClr val="FFFFFF"/>
          </a:solidFill>
          <a:ln>
            <a:solidFill>
              <a:srgbClr val="000000"/>
            </a:solidFill>
            <a:miter lim="800000"/>
            <a:headEnd/>
            <a:tailEnd/>
          </a:ln>
        </p:spPr>
      </p:sp>
      <p:sp>
        <p:nvSpPr>
          <p:cNvPr id="22531" name="Rectangle 2"/>
          <p:cNvSpPr>
            <a:spLocks noGrp="1" noChangeArrowheads="1"/>
          </p:cNvSpPr>
          <p:nvPr>
            <p:ph type="body" idx="1"/>
          </p:nvPr>
        </p:nvSpPr>
        <p:spPr bwMode="auto">
          <a:xfrm>
            <a:off x="1131147" y="4567237"/>
            <a:ext cx="5057987" cy="3688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pPr marL="0" indent="0">
              <a:buNone/>
            </a:pPr>
            <a:endParaRPr lang="en-US" altLang="en-US" b="1" dirty="0"/>
          </a:p>
        </p:txBody>
      </p:sp>
      <p:sp>
        <p:nvSpPr>
          <p:cNvPr id="2" name="Date Placeholder 1"/>
          <p:cNvSpPr>
            <a:spLocks noGrp="1"/>
          </p:cNvSpPr>
          <p:nvPr>
            <p:ph type="dt" idx="10"/>
          </p:nvPr>
        </p:nvSpPr>
        <p:spPr/>
        <p:txBody>
          <a:bodyPr/>
          <a:lstStyle/>
          <a:p>
            <a:pPr>
              <a:defRPr/>
            </a:pPr>
            <a:endParaRPr lang="en-US" altLang="en-US" dirty="0"/>
          </a:p>
        </p:txBody>
      </p:sp>
    </p:spTree>
    <p:extLst>
      <p:ext uri="{BB962C8B-B14F-4D97-AF65-F5344CB8AC3E}">
        <p14:creationId xmlns:p14="http://schemas.microsoft.com/office/powerpoint/2010/main" val="33628195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71</a:t>
            </a:fld>
            <a:endParaRPr lang="en-US" altLang="en-US" dirty="0"/>
          </a:p>
        </p:txBody>
      </p:sp>
    </p:spTree>
    <p:extLst>
      <p:ext uri="{BB962C8B-B14F-4D97-AF65-F5344CB8AC3E}">
        <p14:creationId xmlns:p14="http://schemas.microsoft.com/office/powerpoint/2010/main" val="1827080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72</a:t>
            </a:fld>
            <a:endParaRPr lang="en-US" altLang="en-US" dirty="0"/>
          </a:p>
        </p:txBody>
      </p:sp>
    </p:spTree>
    <p:extLst>
      <p:ext uri="{BB962C8B-B14F-4D97-AF65-F5344CB8AC3E}">
        <p14:creationId xmlns:p14="http://schemas.microsoft.com/office/powerpoint/2010/main" val="21917092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73</a:t>
            </a:fld>
            <a:endParaRPr lang="en-US" altLang="en-US" dirty="0"/>
          </a:p>
        </p:txBody>
      </p:sp>
    </p:spTree>
    <p:extLst>
      <p:ext uri="{BB962C8B-B14F-4D97-AF65-F5344CB8AC3E}">
        <p14:creationId xmlns:p14="http://schemas.microsoft.com/office/powerpoint/2010/main" val="23681620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74</a:t>
            </a:fld>
            <a:endParaRPr lang="en-US" altLang="en-US" dirty="0"/>
          </a:p>
        </p:txBody>
      </p:sp>
    </p:spTree>
    <p:extLst>
      <p:ext uri="{BB962C8B-B14F-4D97-AF65-F5344CB8AC3E}">
        <p14:creationId xmlns:p14="http://schemas.microsoft.com/office/powerpoint/2010/main" val="20983819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75</a:t>
            </a:fld>
            <a:endParaRPr lang="en-US" altLang="en-US" dirty="0"/>
          </a:p>
        </p:txBody>
      </p:sp>
    </p:spTree>
    <p:extLst>
      <p:ext uri="{BB962C8B-B14F-4D97-AF65-F5344CB8AC3E}">
        <p14:creationId xmlns:p14="http://schemas.microsoft.com/office/powerpoint/2010/main" val="4015283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76</a:t>
            </a:fld>
            <a:endParaRPr lang="en-US" altLang="en-US" dirty="0"/>
          </a:p>
        </p:txBody>
      </p:sp>
    </p:spTree>
    <p:extLst>
      <p:ext uri="{BB962C8B-B14F-4D97-AF65-F5344CB8AC3E}">
        <p14:creationId xmlns:p14="http://schemas.microsoft.com/office/powerpoint/2010/main" val="20812837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77</a:t>
            </a:fld>
            <a:endParaRPr lang="en-US" altLang="en-US" dirty="0"/>
          </a:p>
        </p:txBody>
      </p:sp>
    </p:spTree>
    <p:extLst>
      <p:ext uri="{BB962C8B-B14F-4D97-AF65-F5344CB8AC3E}">
        <p14:creationId xmlns:p14="http://schemas.microsoft.com/office/powerpoint/2010/main" val="42117986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78</a:t>
            </a:fld>
            <a:endParaRPr lang="en-US" altLang="en-US" dirty="0"/>
          </a:p>
        </p:txBody>
      </p:sp>
    </p:spTree>
    <p:extLst>
      <p:ext uri="{BB962C8B-B14F-4D97-AF65-F5344CB8AC3E}">
        <p14:creationId xmlns:p14="http://schemas.microsoft.com/office/powerpoint/2010/main" val="8913257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79</a:t>
            </a:fld>
            <a:endParaRPr lang="en-US" altLang="en-US" dirty="0"/>
          </a:p>
        </p:txBody>
      </p:sp>
    </p:spTree>
    <p:extLst>
      <p:ext uri="{BB962C8B-B14F-4D97-AF65-F5344CB8AC3E}">
        <p14:creationId xmlns:p14="http://schemas.microsoft.com/office/powerpoint/2010/main" val="18834266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80</a:t>
            </a:fld>
            <a:endParaRPr lang="en-US" altLang="en-US" dirty="0"/>
          </a:p>
        </p:txBody>
      </p:sp>
    </p:spTree>
    <p:extLst>
      <p:ext uri="{BB962C8B-B14F-4D97-AF65-F5344CB8AC3E}">
        <p14:creationId xmlns:p14="http://schemas.microsoft.com/office/powerpoint/2010/main" val="2822507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Date Placeholder 4"/>
          <p:cNvSpPr>
            <a:spLocks noGrp="1"/>
          </p:cNvSpPr>
          <p:nvPr>
            <p:ph type="dt" idx="11"/>
          </p:nvPr>
        </p:nvSpPr>
        <p:spPr/>
        <p:txBody>
          <a:bodyPr/>
          <a:lstStyle/>
          <a:p>
            <a:pPr>
              <a:defRPr/>
            </a:pPr>
            <a:fld id="{243C0B5E-1DC8-44A6-AF31-93089241357D}" type="datetime1">
              <a:rPr lang="en-US" smtClean="0"/>
              <a:t>12/13/2020</a:t>
            </a:fld>
            <a:endParaRPr lang="en-US" dirty="0"/>
          </a:p>
        </p:txBody>
      </p:sp>
    </p:spTree>
    <p:extLst>
      <p:ext uri="{BB962C8B-B14F-4D97-AF65-F5344CB8AC3E}">
        <p14:creationId xmlns:p14="http://schemas.microsoft.com/office/powerpoint/2010/main" val="12458078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81</a:t>
            </a:fld>
            <a:endParaRPr lang="en-US" altLang="en-US" dirty="0"/>
          </a:p>
        </p:txBody>
      </p:sp>
    </p:spTree>
    <p:extLst>
      <p:ext uri="{BB962C8B-B14F-4D97-AF65-F5344CB8AC3E}">
        <p14:creationId xmlns:p14="http://schemas.microsoft.com/office/powerpoint/2010/main" val="17992166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82</a:t>
            </a:fld>
            <a:endParaRPr lang="en-US" altLang="en-US" dirty="0"/>
          </a:p>
        </p:txBody>
      </p:sp>
    </p:spTree>
    <p:extLst>
      <p:ext uri="{BB962C8B-B14F-4D97-AF65-F5344CB8AC3E}">
        <p14:creationId xmlns:p14="http://schemas.microsoft.com/office/powerpoint/2010/main" val="12520091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83</a:t>
            </a:fld>
            <a:endParaRPr lang="en-US" altLang="en-US" dirty="0"/>
          </a:p>
        </p:txBody>
      </p:sp>
    </p:spTree>
    <p:extLst>
      <p:ext uri="{BB962C8B-B14F-4D97-AF65-F5344CB8AC3E}">
        <p14:creationId xmlns:p14="http://schemas.microsoft.com/office/powerpoint/2010/main" val="9569083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84</a:t>
            </a:fld>
            <a:endParaRPr lang="en-US" altLang="en-US" dirty="0"/>
          </a:p>
        </p:txBody>
      </p:sp>
    </p:spTree>
    <p:extLst>
      <p:ext uri="{BB962C8B-B14F-4D97-AF65-F5344CB8AC3E}">
        <p14:creationId xmlns:p14="http://schemas.microsoft.com/office/powerpoint/2010/main" val="40734754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85</a:t>
            </a:fld>
            <a:endParaRPr lang="en-US" altLang="en-US" dirty="0"/>
          </a:p>
        </p:txBody>
      </p:sp>
    </p:spTree>
    <p:extLst>
      <p:ext uri="{BB962C8B-B14F-4D97-AF65-F5344CB8AC3E}">
        <p14:creationId xmlns:p14="http://schemas.microsoft.com/office/powerpoint/2010/main" val="7086454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86</a:t>
            </a:fld>
            <a:endParaRPr lang="en-US" altLang="en-US" dirty="0"/>
          </a:p>
        </p:txBody>
      </p:sp>
    </p:spTree>
    <p:extLst>
      <p:ext uri="{BB962C8B-B14F-4D97-AF65-F5344CB8AC3E}">
        <p14:creationId xmlns:p14="http://schemas.microsoft.com/office/powerpoint/2010/main" val="16557256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87</a:t>
            </a:fld>
            <a:endParaRPr lang="en-US" altLang="en-US" dirty="0"/>
          </a:p>
        </p:txBody>
      </p:sp>
    </p:spTree>
    <p:extLst>
      <p:ext uri="{BB962C8B-B14F-4D97-AF65-F5344CB8AC3E}">
        <p14:creationId xmlns:p14="http://schemas.microsoft.com/office/powerpoint/2010/main" val="28616964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88</a:t>
            </a:fld>
            <a:endParaRPr lang="en-US" altLang="en-US" dirty="0"/>
          </a:p>
        </p:txBody>
      </p:sp>
    </p:spTree>
    <p:extLst>
      <p:ext uri="{BB962C8B-B14F-4D97-AF65-F5344CB8AC3E}">
        <p14:creationId xmlns:p14="http://schemas.microsoft.com/office/powerpoint/2010/main" val="18854481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en-US" sz="1600" baseline="0" dirty="0"/>
          </a:p>
        </p:txBody>
      </p:sp>
      <p:sp>
        <p:nvSpPr>
          <p:cNvPr id="4" name="Slide Number Placeholder 3"/>
          <p:cNvSpPr>
            <a:spLocks noGrp="1"/>
          </p:cNvSpPr>
          <p:nvPr>
            <p:ph type="sldNum" sz="quarter" idx="10"/>
          </p:nvPr>
        </p:nvSpPr>
        <p:spPr/>
        <p:txBody>
          <a:bodyPr/>
          <a:lstStyle/>
          <a:p>
            <a:pPr>
              <a:defRPr/>
            </a:pPr>
            <a:fld id="{18AC0631-5CCB-4E03-ABA8-3BD1C9E8C2C2}" type="slidenum">
              <a:rPr lang="en-US" altLang="en-US" smtClean="0"/>
              <a:pPr>
                <a:defRPr/>
              </a:pPr>
              <a:t>89</a:t>
            </a:fld>
            <a:endParaRPr lang="en-US" altLang="en-US" dirty="0"/>
          </a:p>
        </p:txBody>
      </p:sp>
    </p:spTree>
    <p:extLst>
      <p:ext uri="{BB962C8B-B14F-4D97-AF65-F5344CB8AC3E}">
        <p14:creationId xmlns:p14="http://schemas.microsoft.com/office/powerpoint/2010/main" val="1182719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90</a:t>
            </a:fld>
            <a:endParaRPr lang="en-US" altLang="en-US" dirty="0"/>
          </a:p>
        </p:txBody>
      </p:sp>
    </p:spTree>
    <p:extLst>
      <p:ext uri="{BB962C8B-B14F-4D97-AF65-F5344CB8AC3E}">
        <p14:creationId xmlns:p14="http://schemas.microsoft.com/office/powerpoint/2010/main" val="191741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Date Placeholder 4"/>
          <p:cNvSpPr>
            <a:spLocks noGrp="1"/>
          </p:cNvSpPr>
          <p:nvPr>
            <p:ph type="dt" idx="11"/>
          </p:nvPr>
        </p:nvSpPr>
        <p:spPr/>
        <p:txBody>
          <a:bodyPr/>
          <a:lstStyle/>
          <a:p>
            <a:pPr>
              <a:defRPr/>
            </a:pPr>
            <a:fld id="{243C0B5E-1DC8-44A6-AF31-93089241357D}" type="datetime1">
              <a:rPr lang="en-US" smtClean="0"/>
              <a:t>12/13/2020</a:t>
            </a:fld>
            <a:endParaRPr lang="en-US" dirty="0"/>
          </a:p>
        </p:txBody>
      </p:sp>
    </p:spTree>
    <p:extLst>
      <p:ext uri="{BB962C8B-B14F-4D97-AF65-F5344CB8AC3E}">
        <p14:creationId xmlns:p14="http://schemas.microsoft.com/office/powerpoint/2010/main" val="4749985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91</a:t>
            </a:fld>
            <a:endParaRPr lang="en-US" altLang="en-US" dirty="0"/>
          </a:p>
        </p:txBody>
      </p:sp>
    </p:spTree>
    <p:extLst>
      <p:ext uri="{BB962C8B-B14F-4D97-AF65-F5344CB8AC3E}">
        <p14:creationId xmlns:p14="http://schemas.microsoft.com/office/powerpoint/2010/main" val="32238445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92</a:t>
            </a:fld>
            <a:endParaRPr lang="en-US" altLang="en-US" dirty="0"/>
          </a:p>
        </p:txBody>
      </p:sp>
    </p:spTree>
    <p:extLst>
      <p:ext uri="{BB962C8B-B14F-4D97-AF65-F5344CB8AC3E}">
        <p14:creationId xmlns:p14="http://schemas.microsoft.com/office/powerpoint/2010/main" val="16678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93</a:t>
            </a:fld>
            <a:endParaRPr lang="en-US" altLang="en-US" dirty="0"/>
          </a:p>
        </p:txBody>
      </p:sp>
    </p:spTree>
    <p:extLst>
      <p:ext uri="{BB962C8B-B14F-4D97-AF65-F5344CB8AC3E}">
        <p14:creationId xmlns:p14="http://schemas.microsoft.com/office/powerpoint/2010/main" val="36704857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94</a:t>
            </a:fld>
            <a:endParaRPr lang="en-US" altLang="en-US" dirty="0"/>
          </a:p>
        </p:txBody>
      </p:sp>
    </p:spTree>
    <p:extLst>
      <p:ext uri="{BB962C8B-B14F-4D97-AF65-F5344CB8AC3E}">
        <p14:creationId xmlns:p14="http://schemas.microsoft.com/office/powerpoint/2010/main" val="42561327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35533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endParaRPr lang="en-US" altLang="en-US" dirty="0"/>
          </a:p>
        </p:txBody>
      </p:sp>
      <p:sp>
        <p:nvSpPr>
          <p:cNvPr id="5" name="Date Placeholder 4"/>
          <p:cNvSpPr>
            <a:spLocks noGrp="1"/>
          </p:cNvSpPr>
          <p:nvPr>
            <p:ph type="dt" sz="quarter" idx="1"/>
          </p:nvPr>
        </p:nvSpPr>
        <p:spPr/>
        <p:txBody>
          <a:bodyPr/>
          <a:lstStyle/>
          <a:p>
            <a:pPr>
              <a:defRPr/>
            </a:pPr>
            <a:fld id="{0684FFD7-8EC1-48A5-80DE-3AA589E6CEB9}" type="datetime1">
              <a:rPr lang="en-US" smtClean="0"/>
              <a:pPr>
                <a:defRPr/>
              </a:pPr>
              <a:t>12/13/2020</a:t>
            </a:fld>
            <a:endParaRPr lang="en-US" dirty="0"/>
          </a:p>
        </p:txBody>
      </p:sp>
      <p:sp>
        <p:nvSpPr>
          <p:cNvPr id="355334" name="Slide Number Placeholder 3"/>
          <p:cNvSpPr txBox="1">
            <a:spLocks noGrp="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8" tIns="46939" rIns="93878" bIns="46939"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6A6ECF12-4B60-43FA-94BF-BD84A40AE53C}" type="slidenum">
              <a:rPr lang="en-US" altLang="en-US">
                <a:latin typeface="Verdana" panose="020B0604030504040204" pitchFamily="34" charset="0"/>
              </a:rPr>
              <a:pPr algn="r" eaLnBrk="1" hangingPunct="1">
                <a:spcBef>
                  <a:spcPct val="0"/>
                </a:spcBef>
              </a:pPr>
              <a:t>95</a:t>
            </a:fld>
            <a:endParaRPr lang="en-US" altLang="en-US" dirty="0">
              <a:latin typeface="Verdana" panose="020B0604030504040204" pitchFamily="34" charset="0"/>
            </a:endParaRPr>
          </a:p>
        </p:txBody>
      </p:sp>
    </p:spTree>
    <p:extLst>
      <p:ext uri="{BB962C8B-B14F-4D97-AF65-F5344CB8AC3E}">
        <p14:creationId xmlns:p14="http://schemas.microsoft.com/office/powerpoint/2010/main" val="15549079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96</a:t>
            </a:fld>
            <a:endParaRPr lang="en-US" altLang="en-US" dirty="0"/>
          </a:p>
        </p:txBody>
      </p:sp>
    </p:spTree>
    <p:extLst>
      <p:ext uri="{BB962C8B-B14F-4D97-AF65-F5344CB8AC3E}">
        <p14:creationId xmlns:p14="http://schemas.microsoft.com/office/powerpoint/2010/main" val="31579718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97</a:t>
            </a:fld>
            <a:endParaRPr lang="en-US" altLang="en-US" dirty="0"/>
          </a:p>
        </p:txBody>
      </p:sp>
    </p:spTree>
    <p:extLst>
      <p:ext uri="{BB962C8B-B14F-4D97-AF65-F5344CB8AC3E}">
        <p14:creationId xmlns:p14="http://schemas.microsoft.com/office/powerpoint/2010/main" val="29146457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98</a:t>
            </a:fld>
            <a:endParaRPr lang="en-US" altLang="en-US" dirty="0"/>
          </a:p>
        </p:txBody>
      </p:sp>
    </p:spTree>
    <p:extLst>
      <p:ext uri="{BB962C8B-B14F-4D97-AF65-F5344CB8AC3E}">
        <p14:creationId xmlns:p14="http://schemas.microsoft.com/office/powerpoint/2010/main" val="32859465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99</a:t>
            </a:fld>
            <a:endParaRPr lang="en-US" altLang="en-US" dirty="0"/>
          </a:p>
        </p:txBody>
      </p:sp>
    </p:spTree>
    <p:extLst>
      <p:ext uri="{BB962C8B-B14F-4D97-AF65-F5344CB8AC3E}">
        <p14:creationId xmlns:p14="http://schemas.microsoft.com/office/powerpoint/2010/main" val="2264790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endParaRPr lang="en-US" altLang="en-US" dirty="0"/>
          </a:p>
        </p:txBody>
      </p:sp>
      <p:sp>
        <p:nvSpPr>
          <p:cNvPr id="5" name="Slide Number Placeholder 4"/>
          <p:cNvSpPr>
            <a:spLocks noGrp="1"/>
          </p:cNvSpPr>
          <p:nvPr>
            <p:ph type="sldNum" sz="quarter" idx="5"/>
          </p:nvPr>
        </p:nvSpPr>
        <p:spPr/>
        <p:txBody>
          <a:bodyPr/>
          <a:lstStyle/>
          <a:p>
            <a:pPr>
              <a:defRPr/>
            </a:pPr>
            <a:fld id="{C5CEE3AE-188C-4664-BDD2-03CAB46821EF}" type="slidenum">
              <a:rPr lang="en-US" altLang="en-US" smtClean="0"/>
              <a:pPr>
                <a:defRPr/>
              </a:pPr>
              <a:t>100</a:t>
            </a:fld>
            <a:endParaRPr lang="en-US" altLang="en-US" dirty="0"/>
          </a:p>
        </p:txBody>
      </p:sp>
    </p:spTree>
    <p:extLst>
      <p:ext uri="{BB962C8B-B14F-4D97-AF65-F5344CB8AC3E}">
        <p14:creationId xmlns:p14="http://schemas.microsoft.com/office/powerpoint/2010/main" val="262186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 y="1218977"/>
            <a:ext cx="8799444" cy="390144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916503" y="3697339"/>
            <a:ext cx="6966440" cy="1112839"/>
          </a:xfrm>
          <a:prstGeom prst="rect">
            <a:avLst/>
          </a:prstGeom>
        </p:spPr>
        <p:txBody>
          <a:bodyPr anchor="ctr">
            <a:noAutofit/>
          </a:bodyPr>
          <a:lstStyle>
            <a:lvl1pPr marL="0" indent="0" algn="ctr">
              <a:spcBef>
                <a:spcPts val="0"/>
              </a:spcBef>
              <a:buNone/>
              <a:defRPr sz="32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p:nvSpPr>
        <p:spPr>
          <a:xfrm>
            <a:off x="3" y="5056020"/>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p:nvSpPr>
        <p:spPr>
          <a:xfrm>
            <a:off x="2" y="5056019"/>
            <a:ext cx="8799444" cy="86815"/>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5"/>
          <p:cNvSpPr>
            <a:spLocks noGrp="1"/>
          </p:cNvSpPr>
          <p:nvPr>
            <p:ph type="title"/>
          </p:nvPr>
        </p:nvSpPr>
        <p:spPr>
          <a:xfrm>
            <a:off x="914456" y="1875512"/>
            <a:ext cx="6970533" cy="1219200"/>
          </a:xfrm>
        </p:spPr>
        <p:txBody>
          <a:bodyPr>
            <a:noAutofit/>
          </a:bodyPr>
          <a:lstStyle>
            <a:lvl1pPr algn="ctr">
              <a:defRPr sz="4400"/>
            </a:lvl1pPr>
          </a:lstStyle>
          <a:p>
            <a:r>
              <a:rPr lang="en-US"/>
              <a:t>Click to edit Master title style</a:t>
            </a:r>
            <a:endParaRPr lang="en-US" dirty="0"/>
          </a:p>
        </p:txBody>
      </p:sp>
      <p:sp>
        <p:nvSpPr>
          <p:cNvPr id="9" name="Rectangle 8"/>
          <p:cNvSpPr/>
          <p:nvPr/>
        </p:nvSpPr>
        <p:spPr>
          <a:xfrm>
            <a:off x="1" y="5080552"/>
            <a:ext cx="8802624"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Date Placeholder 3">
            <a:extLst>
              <a:ext uri="{FF2B5EF4-FFF2-40B4-BE49-F238E27FC236}">
                <a16:creationId xmlns:a16="http://schemas.microsoft.com/office/drawing/2014/main" id="{7D727A55-3E4C-487C-A073-1A08922FEFED}"/>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12-13-2020 v0.94</a:t>
            </a:r>
            <a:endParaRPr lang="en-US" dirty="0"/>
          </a:p>
        </p:txBody>
      </p:sp>
      <p:sp>
        <p:nvSpPr>
          <p:cNvPr id="15" name="Footer Placeholder 4">
            <a:extLst>
              <a:ext uri="{FF2B5EF4-FFF2-40B4-BE49-F238E27FC236}">
                <a16:creationId xmlns:a16="http://schemas.microsoft.com/office/drawing/2014/main" id="{B8F12B9E-5887-4732-8B3C-48D142B75E9E}"/>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Core Davenport TY2019</a:t>
            </a:r>
            <a:endParaRPr lang="en-US" dirty="0"/>
          </a:p>
        </p:txBody>
      </p:sp>
      <p:sp>
        <p:nvSpPr>
          <p:cNvPr id="16" name="Slide Number Placeholder 5">
            <a:extLst>
              <a:ext uri="{FF2B5EF4-FFF2-40B4-BE49-F238E27FC236}">
                <a16:creationId xmlns:a16="http://schemas.microsoft.com/office/drawing/2014/main" id="{95266366-31DA-4B2C-ACA2-2A67AAE484E0}"/>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45970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p:cNvSpPr/>
          <p:nvPr/>
        </p:nvSpPr>
        <p:spPr>
          <a:xfrm>
            <a:off x="0" y="-17670"/>
            <a:ext cx="12192000" cy="13271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2" y="1752600"/>
            <a:ext cx="12191997" cy="1524000"/>
          </a:xfrm>
          <a:prstGeom prst="rect">
            <a:avLst/>
          </a:prstGeom>
          <a:solidFill>
            <a:srgbClr val="CF2124"/>
          </a:solidFill>
          <a:ln>
            <a:solidFill>
              <a:srgbClr val="CF21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hasCustomPrompt="1"/>
          </p:nvPr>
        </p:nvSpPr>
        <p:spPr>
          <a:xfrm>
            <a:off x="916502" y="3697339"/>
            <a:ext cx="10284897" cy="1112839"/>
          </a:xfrm>
          <a:prstGeom prst="rect">
            <a:avLst/>
          </a:prstGeom>
        </p:spPr>
        <p:txBody>
          <a:bodyPr anchor="ctr">
            <a:noAutofit/>
          </a:bodyPr>
          <a:lstStyle>
            <a:lvl1pPr marL="0" indent="0" algn="ctr">
              <a:spcBef>
                <a:spcPts val="0"/>
              </a:spcBef>
              <a:buNone/>
              <a:defRPr sz="32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Section subtitle</a:t>
            </a:r>
          </a:p>
        </p:txBody>
      </p:sp>
      <p:sp>
        <p:nvSpPr>
          <p:cNvPr id="6" name="Title 5"/>
          <p:cNvSpPr>
            <a:spLocks noGrp="1"/>
          </p:cNvSpPr>
          <p:nvPr>
            <p:ph type="title" hasCustomPrompt="1"/>
          </p:nvPr>
        </p:nvSpPr>
        <p:spPr>
          <a:xfrm>
            <a:off x="914456" y="1875512"/>
            <a:ext cx="10286944" cy="1219200"/>
          </a:xfrm>
        </p:spPr>
        <p:txBody>
          <a:bodyPr>
            <a:noAutofit/>
          </a:bodyPr>
          <a:lstStyle>
            <a:lvl1pPr algn="ctr">
              <a:defRPr sz="4400"/>
            </a:lvl1pPr>
          </a:lstStyle>
          <a:p>
            <a:r>
              <a:rPr lang="en-US" dirty="0"/>
              <a:t>Click to edit Section title</a:t>
            </a:r>
          </a:p>
        </p:txBody>
      </p:sp>
      <p:sp>
        <p:nvSpPr>
          <p:cNvPr id="11" name="Date Placeholder 3">
            <a:extLst>
              <a:ext uri="{FF2B5EF4-FFF2-40B4-BE49-F238E27FC236}">
                <a16:creationId xmlns:a16="http://schemas.microsoft.com/office/drawing/2014/main" id="{00FBC534-17C0-4222-AADE-7C7F790884C2}"/>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12-13-2020 v0.94</a:t>
            </a:r>
            <a:endParaRPr lang="en-US" dirty="0"/>
          </a:p>
        </p:txBody>
      </p:sp>
      <p:sp>
        <p:nvSpPr>
          <p:cNvPr id="12" name="Footer Placeholder 4">
            <a:extLst>
              <a:ext uri="{FF2B5EF4-FFF2-40B4-BE49-F238E27FC236}">
                <a16:creationId xmlns:a16="http://schemas.microsoft.com/office/drawing/2014/main" id="{86D7AF6E-738D-4097-8AA1-592F35F877B8}"/>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Core Davenport TY2019</a:t>
            </a:r>
            <a:endParaRPr lang="en-US" dirty="0"/>
          </a:p>
        </p:txBody>
      </p:sp>
      <p:sp>
        <p:nvSpPr>
          <p:cNvPr id="13" name="Slide Number Placeholder 5">
            <a:extLst>
              <a:ext uri="{FF2B5EF4-FFF2-40B4-BE49-F238E27FC236}">
                <a16:creationId xmlns:a16="http://schemas.microsoft.com/office/drawing/2014/main" id="{C6B0EE7E-6ABF-45F2-862B-59DFDDA071FB}"/>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280800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2"/>
          </p:nvPr>
        </p:nvSpPr>
        <p:spPr/>
        <p:txBody>
          <a:bodyPr/>
          <a:lstStyle>
            <a:lvl4pPr marL="1944688" indent="-227013">
              <a:defRPr/>
            </a:lvl4pPr>
            <a:lvl5pPr marL="2397125" indent="-227013">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Date Placeholder 3">
            <a:extLst>
              <a:ext uri="{FF2B5EF4-FFF2-40B4-BE49-F238E27FC236}">
                <a16:creationId xmlns:a16="http://schemas.microsoft.com/office/drawing/2014/main" id="{F6E1ACBB-A87A-4E5F-977A-53F12894C1E9}"/>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12-13-2020 v0.94</a:t>
            </a:r>
            <a:endParaRPr lang="en-US" dirty="0"/>
          </a:p>
        </p:txBody>
      </p:sp>
      <p:sp>
        <p:nvSpPr>
          <p:cNvPr id="12" name="Footer Placeholder 4">
            <a:extLst>
              <a:ext uri="{FF2B5EF4-FFF2-40B4-BE49-F238E27FC236}">
                <a16:creationId xmlns:a16="http://schemas.microsoft.com/office/drawing/2014/main" id="{A3425617-7157-4C65-B86A-DC04C6053940}"/>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Core Davenport TY2019</a:t>
            </a:r>
            <a:endParaRPr lang="en-US" dirty="0"/>
          </a:p>
        </p:txBody>
      </p:sp>
      <p:sp>
        <p:nvSpPr>
          <p:cNvPr id="13" name="Slide Number Placeholder 5">
            <a:extLst>
              <a:ext uri="{FF2B5EF4-FFF2-40B4-BE49-F238E27FC236}">
                <a16:creationId xmlns:a16="http://schemas.microsoft.com/office/drawing/2014/main" id="{EFD7B7EE-AF9B-4219-A0D0-028D38CEB4DE}"/>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849906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12-13-2020 v0.94</a:t>
            </a:r>
          </a:p>
        </p:txBody>
      </p:sp>
      <p:sp>
        <p:nvSpPr>
          <p:cNvPr id="4" name="Footer Placeholder 3"/>
          <p:cNvSpPr>
            <a:spLocks noGrp="1"/>
          </p:cNvSpPr>
          <p:nvPr>
            <p:ph type="ftr" sz="quarter" idx="11"/>
          </p:nvPr>
        </p:nvSpPr>
        <p:spPr/>
        <p:txBody>
          <a:bodyPr/>
          <a:lstStyle/>
          <a:p>
            <a:pPr>
              <a:defRPr/>
            </a:pPr>
            <a:r>
              <a:rPr lang="en-US"/>
              <a:t>NJ Core Davenport TY2019</a:t>
            </a:r>
            <a:endParaRPr lang="en-US" dirty="0"/>
          </a:p>
        </p:txBody>
      </p:sp>
      <p:sp>
        <p:nvSpPr>
          <p:cNvPr id="5" name="Slide Number Placeholder 4"/>
          <p:cNvSpPr>
            <a:spLocks noGrp="1"/>
          </p:cNvSpPr>
          <p:nvPr>
            <p:ph type="sldNum" sz="quarter" idx="12"/>
          </p:nvPr>
        </p:nvSpPr>
        <p:spPr/>
        <p:txBody>
          <a:bodyPr/>
          <a:lstStyle/>
          <a:p>
            <a:pPr>
              <a:defRPr/>
            </a:pPr>
            <a:fld id="{CE176C80-3929-4771-A23C-9F9CC74EC15F}" type="slidenum">
              <a:rPr lang="en-US" altLang="en-US" smtClean="0"/>
              <a:pPr>
                <a:defRPr/>
              </a:pPr>
              <a:t>‹#›</a:t>
            </a:fld>
            <a:endParaRPr lang="en-US" altLang="en-US" dirty="0"/>
          </a:p>
        </p:txBody>
      </p:sp>
      <p:sp>
        <p:nvSpPr>
          <p:cNvPr id="6" name="Text Placeholder 5"/>
          <p:cNvSpPr>
            <a:spLocks noGrp="1"/>
          </p:cNvSpPr>
          <p:nvPr>
            <p:ph type="body" sz="quarter" idx="15"/>
          </p:nvPr>
        </p:nvSpPr>
        <p:spPr>
          <a:xfrm>
            <a:off x="1282700" y="1754188"/>
            <a:ext cx="4663440" cy="4022725"/>
          </a:xfrm>
        </p:spPr>
        <p:txBody>
          <a:body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6"/>
          </p:nvPr>
        </p:nvSpPr>
        <p:spPr>
          <a:xfrm>
            <a:off x="6396039" y="1754188"/>
            <a:ext cx="4663440" cy="4022725"/>
          </a:xfrm>
        </p:spPr>
        <p:txBody>
          <a:body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6739658"/>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70000" y="1535114"/>
            <a:ext cx="4663440" cy="639763"/>
          </a:xfrm>
          <a:prstGeom prst="rect">
            <a:avLst/>
          </a:prstGeom>
        </p:spPr>
        <p:txBody>
          <a:bodyPr anchor="b"/>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5" name="Text Placeholder 4"/>
          <p:cNvSpPr>
            <a:spLocks noGrp="1"/>
          </p:cNvSpPr>
          <p:nvPr>
            <p:ph type="body" sz="quarter" idx="3"/>
          </p:nvPr>
        </p:nvSpPr>
        <p:spPr>
          <a:xfrm>
            <a:off x="6408616" y="1535114"/>
            <a:ext cx="4663440" cy="639763"/>
          </a:xfrm>
          <a:prstGeom prst="rect">
            <a:avLst/>
          </a:prstGeom>
        </p:spPr>
        <p:txBody>
          <a:bodyPr anchor="b">
            <a:noAutofit/>
          </a:bodyPr>
          <a:lstStyle>
            <a:lvl1pPr marL="0" indent="0">
              <a:buNone/>
              <a:defRPr sz="2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r>
              <a:rPr lang="en-US"/>
              <a:t>12-13-2020 v0.94</a:t>
            </a:r>
          </a:p>
        </p:txBody>
      </p:sp>
      <p:sp>
        <p:nvSpPr>
          <p:cNvPr id="8" name="Footer Placeholder 7"/>
          <p:cNvSpPr>
            <a:spLocks noGrp="1"/>
          </p:cNvSpPr>
          <p:nvPr>
            <p:ph type="ftr" sz="quarter" idx="11"/>
          </p:nvPr>
        </p:nvSpPr>
        <p:spPr/>
        <p:txBody>
          <a:bodyPr/>
          <a:lstStyle/>
          <a:p>
            <a:pPr>
              <a:defRPr/>
            </a:pPr>
            <a:r>
              <a:rPr lang="en-US"/>
              <a:t>NJ Core Davenport TY2019</a:t>
            </a:r>
            <a:endParaRPr lang="en-US" dirty="0"/>
          </a:p>
        </p:txBody>
      </p:sp>
      <p:sp>
        <p:nvSpPr>
          <p:cNvPr id="9" name="Slide Number Placeholder 8"/>
          <p:cNvSpPr>
            <a:spLocks noGrp="1"/>
          </p:cNvSpPr>
          <p:nvPr>
            <p:ph type="sldNum" sz="quarter" idx="12"/>
          </p:nvPr>
        </p:nvSpPr>
        <p:spPr/>
        <p:txBody>
          <a:bodyPr/>
          <a:lstStyle/>
          <a:p>
            <a:pPr>
              <a:defRPr/>
            </a:pPr>
            <a:fld id="{6F3A8DBD-CFCB-446C-B8A6-1CA899896161}" type="slidenum">
              <a:rPr lang="en-US" altLang="en-US" smtClean="0"/>
              <a:pPr>
                <a:defRPr/>
              </a:pPr>
              <a:t>‹#›</a:t>
            </a:fld>
            <a:endParaRPr lang="en-US" altLang="en-US" dirty="0"/>
          </a:p>
        </p:txBody>
      </p:sp>
      <p:sp>
        <p:nvSpPr>
          <p:cNvPr id="10" name="Text Placeholder 9"/>
          <p:cNvSpPr>
            <a:spLocks noGrp="1"/>
          </p:cNvSpPr>
          <p:nvPr>
            <p:ph type="body" sz="quarter" idx="13"/>
          </p:nvPr>
        </p:nvSpPr>
        <p:spPr>
          <a:xfrm>
            <a:off x="1270001" y="2174876"/>
            <a:ext cx="4664075" cy="3779839"/>
          </a:xfrm>
        </p:spPr>
        <p:txBody>
          <a:bodyPr>
            <a:normAutofit/>
          </a:bodyPr>
          <a:lstStyle>
            <a:lvl1pPr>
              <a:defRPr sz="2800"/>
            </a:lvl1pPr>
            <a:lvl2pPr>
              <a:defRPr sz="2400"/>
            </a:lvl2pPr>
            <a:lvl3pPr>
              <a:defRPr sz="2000"/>
            </a:lvl3pPr>
          </a:lstStyle>
          <a:p>
            <a:pPr lvl="0"/>
            <a:r>
              <a:rPr lang="en-US"/>
              <a:t>Edit Master text styles</a:t>
            </a:r>
          </a:p>
          <a:p>
            <a:pPr lvl="1"/>
            <a:r>
              <a:rPr lang="en-US"/>
              <a:t>Second level</a:t>
            </a:r>
          </a:p>
          <a:p>
            <a:pPr lvl="2"/>
            <a:r>
              <a:rPr lang="en-US"/>
              <a:t>Third level</a:t>
            </a:r>
          </a:p>
        </p:txBody>
      </p:sp>
      <p:sp>
        <p:nvSpPr>
          <p:cNvPr id="13" name="Text Placeholder 12"/>
          <p:cNvSpPr>
            <a:spLocks noGrp="1"/>
          </p:cNvSpPr>
          <p:nvPr>
            <p:ph type="body" sz="quarter" idx="14"/>
          </p:nvPr>
        </p:nvSpPr>
        <p:spPr>
          <a:xfrm>
            <a:off x="6408616" y="2174876"/>
            <a:ext cx="4663440" cy="3779839"/>
          </a:xfrm>
        </p:spPr>
        <p:txBody>
          <a:bodyPr>
            <a:normAutofit/>
          </a:bodyPr>
          <a:lstStyle>
            <a:lvl1pPr>
              <a:defRPr sz="2800"/>
            </a:lvl1pPr>
            <a:lvl2pPr>
              <a:defRPr sz="2400"/>
            </a:lvl2pPr>
            <a:lvl3pPr>
              <a:defRPr sz="2000"/>
            </a:lvl3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189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Over">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78833" y="1761434"/>
            <a:ext cx="9753600" cy="2221287"/>
          </a:xfrm>
        </p:spPr>
        <p:txBody>
          <a:body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1278467" y="4108451"/>
            <a:ext cx="9753600" cy="1780116"/>
          </a:xfrm>
        </p:spPr>
        <p:txBody>
          <a:bodyPr/>
          <a:lstStyle/>
          <a:p>
            <a:pPr lvl="0"/>
            <a:r>
              <a:rPr lang="en-US"/>
              <a:t>Edit Master text styles</a:t>
            </a:r>
          </a:p>
          <a:p>
            <a:pPr lvl="1"/>
            <a:r>
              <a:rPr lang="en-US"/>
              <a:t>Second level</a:t>
            </a:r>
          </a:p>
        </p:txBody>
      </p:sp>
      <p:sp>
        <p:nvSpPr>
          <p:cNvPr id="8" name="Date Placeholder 3">
            <a:extLst>
              <a:ext uri="{FF2B5EF4-FFF2-40B4-BE49-F238E27FC236}">
                <a16:creationId xmlns:a16="http://schemas.microsoft.com/office/drawing/2014/main" id="{5314DB2A-CAA8-4C94-9927-DDAA3102A82D}"/>
              </a:ext>
            </a:extLst>
          </p:cNvPr>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12-13-2020 v0.94</a:t>
            </a:r>
            <a:endParaRPr lang="en-US" dirty="0"/>
          </a:p>
        </p:txBody>
      </p:sp>
      <p:sp>
        <p:nvSpPr>
          <p:cNvPr id="11" name="Footer Placeholder 4">
            <a:extLst>
              <a:ext uri="{FF2B5EF4-FFF2-40B4-BE49-F238E27FC236}">
                <a16:creationId xmlns:a16="http://schemas.microsoft.com/office/drawing/2014/main" id="{FF90BB47-3C43-4BDC-82ED-E1A3AC0E5DCF}"/>
              </a:ext>
            </a:extLst>
          </p:cNvPr>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Core Davenport TY2019</a:t>
            </a:r>
            <a:endParaRPr lang="en-US" dirty="0"/>
          </a:p>
        </p:txBody>
      </p:sp>
      <p:sp>
        <p:nvSpPr>
          <p:cNvPr id="12" name="Slide Number Placeholder 5">
            <a:extLst>
              <a:ext uri="{FF2B5EF4-FFF2-40B4-BE49-F238E27FC236}">
                <a16:creationId xmlns:a16="http://schemas.microsoft.com/office/drawing/2014/main" id="{EAC4F25A-5B6A-495D-ADCE-314312EE61EC}"/>
              </a:ext>
            </a:extLst>
          </p:cNvPr>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Tree>
    <p:extLst>
      <p:ext uri="{BB962C8B-B14F-4D97-AF65-F5344CB8AC3E}">
        <p14:creationId xmlns:p14="http://schemas.microsoft.com/office/powerpoint/2010/main" val="123011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12-13-2020 v0.94</a:t>
            </a:r>
            <a:endParaRPr lang="en-US" dirty="0"/>
          </a:p>
        </p:txBody>
      </p:sp>
      <p:sp>
        <p:nvSpPr>
          <p:cNvPr id="4" name="Footer Placeholder 3"/>
          <p:cNvSpPr>
            <a:spLocks noGrp="1"/>
          </p:cNvSpPr>
          <p:nvPr>
            <p:ph type="ftr" sz="quarter" idx="11"/>
          </p:nvPr>
        </p:nvSpPr>
        <p:spPr/>
        <p:txBody>
          <a:bodyPr/>
          <a:lstStyle/>
          <a:p>
            <a:pPr>
              <a:defRPr/>
            </a:pPr>
            <a:r>
              <a:rPr lang="en-US"/>
              <a:t>NJ Core Davenport TY2019</a:t>
            </a:r>
            <a:endParaRPr lang="en-US" dirty="0"/>
          </a:p>
        </p:txBody>
      </p:sp>
      <p:sp>
        <p:nvSpPr>
          <p:cNvPr id="5" name="Slide Number Placeholder 4"/>
          <p:cNvSpPr>
            <a:spLocks noGrp="1"/>
          </p:cNvSpPr>
          <p:nvPr>
            <p:ph type="sldNum" sz="quarter" idx="12"/>
          </p:nvPr>
        </p:nvSpPr>
        <p:spPr/>
        <p:txBody>
          <a:bodyPr/>
          <a:lstStyle/>
          <a:p>
            <a:pPr>
              <a:defRPr/>
            </a:pPr>
            <a:fld id="{9C9E3000-1FE7-4597-BE23-A1AC10F0DE04}" type="slidenum">
              <a:rPr lang="en-US" altLang="en-US" smtClean="0"/>
              <a:pPr>
                <a:defRPr/>
              </a:pPr>
              <a:t>‹#›</a:t>
            </a:fld>
            <a:endParaRPr lang="en-US" alt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656948"/>
      </p:ext>
    </p:extLst>
  </p:cSld>
  <p:clrMapOvr>
    <a:masterClrMapping/>
  </p:clrMapOvr>
  <p:extLst>
    <p:ext uri="{DCECCB84-F9BA-43D5-87BE-67443E8EF086}">
      <p15:sldGuideLst xmlns:p15="http://schemas.microsoft.com/office/powerpoint/2012/main">
        <p15:guide id="7" pos="800" userDrawn="1">
          <p15:clr>
            <a:srgbClr val="FBAE40"/>
          </p15:clr>
        </p15:guide>
        <p15:guide id="8" pos="6944" userDrawn="1">
          <p15:clr>
            <a:srgbClr val="FBAE40"/>
          </p15:clr>
        </p15:guide>
        <p15:guide id="9" orient="horz" pos="828" userDrawn="1">
          <p15:clr>
            <a:srgbClr val="FBAE40"/>
          </p15:clr>
        </p15:guide>
        <p15:guide id="10" pos="1067" userDrawn="1">
          <p15:clr>
            <a:srgbClr val="FBAE40"/>
          </p15:clr>
        </p15:guide>
        <p15:guide id="11" pos="925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12-13-2020 v0.94</a:t>
            </a:r>
          </a:p>
        </p:txBody>
      </p:sp>
      <p:sp>
        <p:nvSpPr>
          <p:cNvPr id="3" name="Footer Placeholder 2"/>
          <p:cNvSpPr>
            <a:spLocks noGrp="1"/>
          </p:cNvSpPr>
          <p:nvPr>
            <p:ph type="ftr" sz="quarter" idx="11"/>
          </p:nvPr>
        </p:nvSpPr>
        <p:spPr/>
        <p:txBody>
          <a:bodyPr/>
          <a:lstStyle/>
          <a:p>
            <a:pPr>
              <a:defRPr/>
            </a:pPr>
            <a:r>
              <a:rPr lang="en-US"/>
              <a:t>NJ Core Davenport TY2019</a:t>
            </a:r>
            <a:endParaRPr lang="en-US" dirty="0"/>
          </a:p>
        </p:txBody>
      </p:sp>
      <p:sp>
        <p:nvSpPr>
          <p:cNvPr id="4" name="Slide Number Placeholder 3"/>
          <p:cNvSpPr>
            <a:spLocks noGrp="1"/>
          </p:cNvSpPr>
          <p:nvPr>
            <p:ph type="sldNum" sz="quarter" idx="12"/>
          </p:nvPr>
        </p:nvSpPr>
        <p:spPr/>
        <p:txBody>
          <a:bodyPr/>
          <a:lstStyle/>
          <a:p>
            <a:pPr>
              <a:defRPr/>
            </a:pPr>
            <a:fld id="{9812D7E6-FB69-44F1-8A56-928FF0B4A47C}" type="slidenum">
              <a:rPr lang="en-US" altLang="en-US" smtClean="0"/>
              <a:pPr>
                <a:defRPr/>
              </a:pPr>
              <a:t>‹#›</a:t>
            </a:fld>
            <a:endParaRPr lang="en-US" altLang="en-US" dirty="0"/>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p:nvSpPr>
        <p:spPr>
          <a:xfrm>
            <a:off x="0" y="-17670"/>
            <a:ext cx="12192000" cy="1525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6386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de Ba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12-13-2020 v0.94</a:t>
            </a:r>
            <a:endParaRPr lang="en-US" dirty="0"/>
          </a:p>
        </p:txBody>
      </p:sp>
      <p:sp>
        <p:nvSpPr>
          <p:cNvPr id="3" name="Footer Placeholder 2"/>
          <p:cNvSpPr>
            <a:spLocks noGrp="1"/>
          </p:cNvSpPr>
          <p:nvPr>
            <p:ph type="ftr" sz="quarter" idx="11"/>
          </p:nvPr>
        </p:nvSpPr>
        <p:spPr/>
        <p:txBody>
          <a:bodyPr/>
          <a:lstStyle/>
          <a:p>
            <a:pPr>
              <a:defRPr/>
            </a:pPr>
            <a:r>
              <a:rPr lang="en-US"/>
              <a:t>NJ Core Davenport TY2019</a:t>
            </a:r>
            <a:endParaRPr lang="en-US" dirty="0"/>
          </a:p>
        </p:txBody>
      </p:sp>
      <p:sp>
        <p:nvSpPr>
          <p:cNvPr id="4" name="Slide Number Placeholder 3"/>
          <p:cNvSpPr>
            <a:spLocks noGrp="1"/>
          </p:cNvSpPr>
          <p:nvPr>
            <p:ph type="sldNum" sz="quarter" idx="12"/>
          </p:nvPr>
        </p:nvSpPr>
        <p:spPr>
          <a:xfrm>
            <a:off x="1298941" y="6265305"/>
            <a:ext cx="518079" cy="365125"/>
          </a:xfrm>
        </p:spPr>
        <p:txBody>
          <a:bodyPr/>
          <a:lstStyle/>
          <a:p>
            <a:pPr>
              <a:defRPr/>
            </a:pPr>
            <a:fld id="{0C71C609-0F0D-4841-9F2F-030B3379F104}" type="slidenum">
              <a:rPr lang="en-US" altLang="en-US" smtClean="0"/>
              <a:pPr>
                <a:defRPr/>
              </a:pPr>
              <a:t>‹#›</a:t>
            </a:fld>
            <a:endParaRPr lang="en-US" altLang="en-US" dirty="0"/>
          </a:p>
        </p:txBody>
      </p:sp>
      <p:sp>
        <p:nvSpPr>
          <p:cNvPr id="5" name="Rectangle 4"/>
          <p:cNvSpPr/>
          <p:nvPr/>
        </p:nvSpPr>
        <p:spPr>
          <a:xfrm>
            <a:off x="0" y="-17670"/>
            <a:ext cx="12192000" cy="1228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0" y="-17670"/>
            <a:ext cx="12192000" cy="1471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rot="16200000">
            <a:off x="-2828541" y="2810564"/>
            <a:ext cx="6876288"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latin typeface="+mj-lt"/>
            </a:endParaRPr>
          </a:p>
        </p:txBody>
      </p:sp>
      <p:sp>
        <p:nvSpPr>
          <p:cNvPr id="8" name="Title Placeholder 1"/>
          <p:cNvSpPr>
            <a:spLocks noGrp="1"/>
          </p:cNvSpPr>
          <p:nvPr>
            <p:ph type="title"/>
          </p:nvPr>
        </p:nvSpPr>
        <p:spPr>
          <a:xfrm rot="16200000">
            <a:off x="-2255517" y="2278380"/>
            <a:ext cx="573024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51815" y="6132291"/>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rot="5400000">
            <a:off x="-2179072" y="3380298"/>
            <a:ext cx="6876288"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8932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908313" y="6265305"/>
            <a:ext cx="13338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12-13-2020 v0.94</a:t>
            </a:r>
            <a:endParaRPr lang="en-US" dirty="0"/>
          </a:p>
        </p:txBody>
      </p:sp>
      <p:sp>
        <p:nvSpPr>
          <p:cNvPr id="5" name="Footer Placeholder 4"/>
          <p:cNvSpPr>
            <a:spLocks noGrp="1"/>
          </p:cNvSpPr>
          <p:nvPr>
            <p:ph type="ftr" sz="quarter" idx="3"/>
          </p:nvPr>
        </p:nvSpPr>
        <p:spPr>
          <a:xfrm>
            <a:off x="3476488" y="626530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NJ Core Davenport TY2019</a:t>
            </a:r>
            <a:endParaRPr lang="en-US" dirty="0"/>
          </a:p>
        </p:txBody>
      </p:sp>
      <p:sp>
        <p:nvSpPr>
          <p:cNvPr id="6" name="Slide Number Placeholder 5"/>
          <p:cNvSpPr>
            <a:spLocks noGrp="1"/>
          </p:cNvSpPr>
          <p:nvPr>
            <p:ph type="sldNum" sz="quarter" idx="4"/>
          </p:nvPr>
        </p:nvSpPr>
        <p:spPr>
          <a:xfrm>
            <a:off x="609603" y="6265305"/>
            <a:ext cx="9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71C609-0F0D-4841-9F2F-030B3379F104}" type="slidenum">
              <a:rPr lang="en-US" altLang="en-US" smtClean="0"/>
              <a:pPr>
                <a:defRPr/>
              </a:pPr>
              <a:t>‹#›</a:t>
            </a:fld>
            <a:endParaRPr lang="en-US" altLang="en-US" dirty="0"/>
          </a:p>
        </p:txBody>
      </p:sp>
      <p:sp>
        <p:nvSpPr>
          <p:cNvPr id="14" name="Text Placeholder 13"/>
          <p:cNvSpPr>
            <a:spLocks noGrp="1"/>
          </p:cNvSpPr>
          <p:nvPr>
            <p:ph type="body" idx="1"/>
          </p:nvPr>
        </p:nvSpPr>
        <p:spPr>
          <a:xfrm>
            <a:off x="1278833" y="1761433"/>
            <a:ext cx="9753600" cy="402336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Rectangle 7"/>
          <p:cNvSpPr/>
          <p:nvPr/>
        </p:nvSpPr>
        <p:spPr>
          <a:xfrm>
            <a:off x="0" y="-9265"/>
            <a:ext cx="12192000" cy="1219200"/>
          </a:xfrm>
          <a:prstGeom prst="rect">
            <a:avLst/>
          </a:prstGeom>
          <a:solidFill>
            <a:srgbClr val="CF21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latin typeface="+mj-lt"/>
            </a:endParaRPr>
          </a:p>
        </p:txBody>
      </p:sp>
      <p:sp>
        <p:nvSpPr>
          <p:cNvPr id="2" name="Title Placeholder 1"/>
          <p:cNvSpPr>
            <a:spLocks noGrp="1"/>
          </p:cNvSpPr>
          <p:nvPr>
            <p:ph type="title"/>
          </p:nvPr>
        </p:nvSpPr>
        <p:spPr>
          <a:xfrm>
            <a:off x="1066803" y="28835"/>
            <a:ext cx="9751391"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Rectangle 8"/>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410164" y="431029"/>
            <a:ext cx="315576" cy="315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0" y="1182571"/>
            <a:ext cx="12192000" cy="79733"/>
          </a:xfrm>
          <a:prstGeom prst="rect">
            <a:avLst/>
          </a:prstGeom>
          <a:solidFill>
            <a:srgbClr val="841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95979430"/>
      </p:ext>
    </p:extLst>
  </p:cSld>
  <p:clrMap bg1="lt1" tx1="dk1" bg2="lt2" tx2="dk2" accent1="accent1" accent2="accent2" accent3="accent3" accent4="accent4" accent5="accent5" accent6="accent6" hlink="hlink" folHlink="folHlink"/>
  <p:sldLayoutIdLst>
    <p:sldLayoutId id="2147484494" r:id="rId1"/>
    <p:sldLayoutId id="2147484516" r:id="rId2"/>
    <p:sldLayoutId id="2147484495" r:id="rId3"/>
    <p:sldLayoutId id="2147484496" r:id="rId4"/>
    <p:sldLayoutId id="2147484497" r:id="rId5"/>
    <p:sldLayoutId id="2147484498" r:id="rId6"/>
    <p:sldLayoutId id="2147484499" r:id="rId7"/>
    <p:sldLayoutId id="2147484500" r:id="rId8"/>
    <p:sldLayoutId id="2147484501" r:id="rId9"/>
  </p:sldLayoutIdLst>
  <p:hf hdr="0"/>
  <p:txStyles>
    <p:titleStyle>
      <a:lvl1pPr algn="l" defTabSz="457189" rtl="0" eaLnBrk="1" latinLnBrk="0" hangingPunct="1">
        <a:spcBef>
          <a:spcPct val="0"/>
        </a:spcBef>
        <a:buNone/>
        <a:defRPr sz="4000" b="1" kern="1200">
          <a:solidFill>
            <a:schemeClr val="bg1"/>
          </a:solidFill>
          <a:latin typeface="+mj-lt"/>
          <a:ea typeface="+mj-ea"/>
          <a:cs typeface="+mj-cs"/>
        </a:defRPr>
      </a:lvl1pPr>
    </p:titleStyle>
    <p:bodyStyle>
      <a:lvl1pPr marL="341313" indent="-341313" algn="l" defTabSz="457189" rtl="0" eaLnBrk="1" latinLnBrk="0" hangingPunct="1">
        <a:spcBef>
          <a:spcPts val="1800"/>
        </a:spcBef>
        <a:buClr>
          <a:srgbClr val="CF2124"/>
        </a:buClr>
        <a:buSzPct val="70000"/>
        <a:buFont typeface="Wingdings" panose="05000000000000000000" pitchFamily="2" charset="2"/>
        <a:buChar char=""/>
        <a:defRPr sz="3200" kern="1200">
          <a:solidFill>
            <a:schemeClr val="tx1"/>
          </a:solidFill>
          <a:latin typeface="+mn-lt"/>
          <a:ea typeface="+mn-ea"/>
          <a:cs typeface="+mn-cs"/>
        </a:defRPr>
      </a:lvl1pPr>
      <a:lvl2pPr marL="914400" indent="-338138" algn="l" defTabSz="457189" rtl="0" eaLnBrk="1" latinLnBrk="0" hangingPunct="1">
        <a:spcBef>
          <a:spcPts val="900"/>
        </a:spcBef>
        <a:buClr>
          <a:srgbClr val="CF2124"/>
        </a:buClr>
        <a:buSzPct val="110000"/>
        <a:buFont typeface="Calibri" panose="020F0502020204030204" pitchFamily="34" charset="0"/>
        <a:buChar char="─"/>
        <a:tabLst/>
        <a:defRPr sz="2800" kern="1200">
          <a:solidFill>
            <a:schemeClr val="tx1"/>
          </a:solidFill>
          <a:latin typeface="+mn-lt"/>
          <a:ea typeface="+mn-ea"/>
          <a:cs typeface="+mn-cs"/>
        </a:defRPr>
      </a:lvl2pPr>
      <a:lvl3pPr marL="1428750" indent="-285750" algn="l" defTabSz="457189" rtl="0" eaLnBrk="1" latinLnBrk="0" hangingPunct="1">
        <a:spcBef>
          <a:spcPts val="600"/>
        </a:spcBef>
        <a:buClr>
          <a:srgbClr val="55493F"/>
        </a:buClr>
        <a:buSzPct val="110000"/>
        <a:buFont typeface="Arial"/>
        <a:buChar char="•"/>
        <a:tabLst/>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1067" userDrawn="1">
          <p15:clr>
            <a:srgbClr val="F26B43"/>
          </p15:clr>
        </p15:guide>
        <p15:guide id="11" orient="horz" pos="1344" userDrawn="1">
          <p15:clr>
            <a:srgbClr val="F26B43"/>
          </p15:clr>
        </p15:guide>
        <p15:guide id="12" pos="683" userDrawn="1">
          <p15:clr>
            <a:srgbClr val="F26B43"/>
          </p15:clr>
        </p15:guide>
        <p15:guide id="13" orient="horz" pos="1056" userDrawn="1">
          <p15:clr>
            <a:srgbClr val="F26B43"/>
          </p15:clr>
        </p15:guide>
        <p15:guide id="14" orient="horz" pos="828" userDrawn="1">
          <p15:clr>
            <a:srgbClr val="F26B43"/>
          </p15:clr>
        </p15:guide>
        <p15:guide id="15" pos="8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1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8.xml"/><Relationship Id="rId1" Type="http://schemas.openxmlformats.org/officeDocument/2006/relationships/slideLayout" Target="../slideLayouts/slideLayout7.xml"/><Relationship Id="rId5" Type="http://schemas.openxmlformats.org/officeDocument/2006/relationships/image" Target="../media/image120.emf"/><Relationship Id="rId4" Type="http://schemas.openxmlformats.org/officeDocument/2006/relationships/image" Target="../media/image73.emf"/></Relationships>
</file>

<file path=ppt/slides/_rels/slide2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9.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0.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1.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2.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4.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6.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6.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2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8.xml"/><Relationship Id="rId1" Type="http://schemas.openxmlformats.org/officeDocument/2006/relationships/slideLayout" Target="../slideLayouts/slideLayout3.xml"/><Relationship Id="rId4" Type="http://schemas.openxmlformats.org/officeDocument/2006/relationships/image" Target="../media/image73.emf"/></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5.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7.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9.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2.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53.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emf"/></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55.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7.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2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58.xml"/><Relationship Id="rId1" Type="http://schemas.openxmlformats.org/officeDocument/2006/relationships/slideLayout" Target="../slideLayouts/slideLayout7.xml"/><Relationship Id="rId4" Type="http://schemas.openxmlformats.org/officeDocument/2006/relationships/image" Target="../media/image142.emf"/></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60.xml"/><Relationship Id="rId1" Type="http://schemas.openxmlformats.org/officeDocument/2006/relationships/slideLayout" Target="../slideLayouts/slideLayout7.xml"/><Relationship Id="rId4" Type="http://schemas.openxmlformats.org/officeDocument/2006/relationships/image" Target="../media/image142.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ubtitle 1"/>
          <p:cNvSpPr>
            <a:spLocks noGrp="1"/>
          </p:cNvSpPr>
          <p:nvPr>
            <p:ph type="subTitle" idx="1"/>
          </p:nvPr>
        </p:nvSpPr>
        <p:spPr/>
        <p:txBody>
          <a:bodyPr/>
          <a:lstStyle/>
          <a:p>
            <a:r>
              <a:rPr lang="en-US" altLang="en-US"/>
              <a:t>Michael Davenport</a:t>
            </a:r>
            <a:endParaRPr lang="en-US" altLang="en-US" dirty="0"/>
          </a:p>
        </p:txBody>
      </p:sp>
      <p:sp>
        <p:nvSpPr>
          <p:cNvPr id="4098" name="Title 1"/>
          <p:cNvSpPr>
            <a:spLocks noGrp="1"/>
          </p:cNvSpPr>
          <p:nvPr>
            <p:ph type="title"/>
          </p:nvPr>
        </p:nvSpPr>
        <p:spPr/>
        <p:txBody>
          <a:bodyPr/>
          <a:lstStyle/>
          <a:p>
            <a:r>
              <a:rPr lang="en-US" altLang="en-US" dirty="0"/>
              <a:t>Senior Married Couple</a:t>
            </a:r>
          </a:p>
        </p:txBody>
      </p:sp>
      <p:sp>
        <p:nvSpPr>
          <p:cNvPr id="3" name="Date Placeholder 2">
            <a:extLst>
              <a:ext uri="{FF2B5EF4-FFF2-40B4-BE49-F238E27FC236}">
                <a16:creationId xmlns:a16="http://schemas.microsoft.com/office/drawing/2014/main" id="{4D5180DB-F83C-480B-8E1A-11B36C433AF9}"/>
              </a:ext>
            </a:extLst>
          </p:cNvPr>
          <p:cNvSpPr>
            <a:spLocks noGrp="1"/>
          </p:cNvSpPr>
          <p:nvPr>
            <p:ph type="dt" sz="half" idx="2"/>
          </p:nvPr>
        </p:nvSpPr>
        <p:spPr/>
        <p:txBody>
          <a:bodyPr/>
          <a:lstStyle/>
          <a:p>
            <a:r>
              <a:rPr lang="en-US"/>
              <a:t>12-13-2020 v0.94</a:t>
            </a:r>
            <a:endParaRPr lang="en-US" dirty="0"/>
          </a:p>
        </p:txBody>
      </p:sp>
      <p:sp>
        <p:nvSpPr>
          <p:cNvPr id="4" name="Footer Placeholder 3">
            <a:extLst>
              <a:ext uri="{FF2B5EF4-FFF2-40B4-BE49-F238E27FC236}">
                <a16:creationId xmlns:a16="http://schemas.microsoft.com/office/drawing/2014/main" id="{F62DC9F1-4F1A-49E4-8EF2-B72C0BF9A9E3}"/>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39FCFAE2-D5EB-4427-9D25-9E2397E5E614}"/>
              </a:ext>
            </a:extLst>
          </p:cNvPr>
          <p:cNvSpPr>
            <a:spLocks noGrp="1"/>
          </p:cNvSpPr>
          <p:nvPr>
            <p:ph type="sldNum" sz="quarter" idx="4"/>
          </p:nvPr>
        </p:nvSpPr>
        <p:spPr/>
        <p:txBody>
          <a:bodyPr/>
          <a:lstStyle/>
          <a:p>
            <a:pPr>
              <a:defRPr/>
            </a:pPr>
            <a:fld id="{0C71C609-0F0D-4841-9F2F-030B3379F104}" type="slidenum">
              <a:rPr lang="en-US" altLang="en-US" smtClean="0"/>
              <a:pPr>
                <a:defRPr/>
              </a:pPr>
              <a:t>1</a:t>
            </a:fld>
            <a:endParaRPr lang="en-US" altLang="en-US" dirty="0"/>
          </a:p>
        </p:txBody>
      </p:sp>
    </p:spTree>
    <p:extLst>
      <p:ext uri="{BB962C8B-B14F-4D97-AF65-F5344CB8AC3E}">
        <p14:creationId xmlns:p14="http://schemas.microsoft.com/office/powerpoint/2010/main" val="3964228782"/>
      </p:ext>
    </p:extLst>
  </p:cSld>
  <p:clrMapOvr>
    <a:masterClrMapping/>
  </p:clrMapOvr>
  <p:transition spd="slow" advTm="1805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942A8912-9422-4EF8-BE8D-3E8BF91FF6FD}"/>
              </a:ext>
            </a:extLst>
          </p:cNvPr>
          <p:cNvSpPr>
            <a:spLocks noGrp="1"/>
          </p:cNvSpPr>
          <p:nvPr>
            <p:ph type="dt" sz="half" idx="10"/>
          </p:nvPr>
        </p:nvSpPr>
        <p:spPr/>
        <p:txBody>
          <a:bodyPr/>
          <a:lstStyle/>
          <a:p>
            <a:r>
              <a:rPr lang="en-US"/>
              <a:t>12-13-2020 v0.94</a:t>
            </a:r>
            <a:endParaRPr lang="en-US" dirty="0"/>
          </a:p>
        </p:txBody>
      </p:sp>
      <p:sp>
        <p:nvSpPr>
          <p:cNvPr id="5" name="Footer Placeholder 4"/>
          <p:cNvSpPr>
            <a:spLocks noGrp="1"/>
          </p:cNvSpPr>
          <p:nvPr>
            <p:ph type="ftr" sz="quarter" idx="11"/>
          </p:nvPr>
        </p:nvSpPr>
        <p:spPr/>
        <p:txBody>
          <a:bodyPr/>
          <a:lstStyle/>
          <a:p>
            <a:r>
              <a:rPr lang="en-US"/>
              <a:t>NJ Core Davenport TY2019</a:t>
            </a:r>
            <a:endParaRPr lang="en-US" dirty="0"/>
          </a:p>
        </p:txBody>
      </p:sp>
      <p:sp>
        <p:nvSpPr>
          <p:cNvPr id="6" name="Slide Number Placeholder 5"/>
          <p:cNvSpPr>
            <a:spLocks noGrp="1"/>
          </p:cNvSpPr>
          <p:nvPr>
            <p:ph type="sldNum" sz="quarter" idx="12"/>
          </p:nvPr>
        </p:nvSpPr>
        <p:spPr/>
        <p:txBody>
          <a:bodyPr/>
          <a:lstStyle/>
          <a:p>
            <a:fld id="{251E97C6-B5EA-4059-8D5E-F0990EFE7977}" type="slidenum">
              <a:rPr lang="en-US" smtClean="0"/>
              <a:pPr/>
              <a:t>10</a:t>
            </a:fld>
            <a:endParaRPr lang="en-US" dirty="0"/>
          </a:p>
        </p:txBody>
      </p:sp>
      <p:sp>
        <p:nvSpPr>
          <p:cNvPr id="2" name="Title 1"/>
          <p:cNvSpPr>
            <a:spLocks noGrp="1"/>
          </p:cNvSpPr>
          <p:nvPr>
            <p:ph type="title"/>
          </p:nvPr>
        </p:nvSpPr>
        <p:spPr/>
        <p:txBody>
          <a:bodyPr>
            <a:normAutofit fontScale="90000"/>
          </a:bodyPr>
          <a:lstStyle/>
          <a:p>
            <a:r>
              <a:rPr lang="en-US" altLang="en-US" sz="3300" dirty="0"/>
              <a:t>TSO – Entering Personal Information for Taxpayer and Spouse </a:t>
            </a:r>
            <a:br>
              <a:rPr lang="en-US" altLang="en-US" sz="3300" dirty="0"/>
            </a:br>
            <a:r>
              <a:rPr lang="en-US" altLang="en-US" sz="2700" dirty="0"/>
              <a:t>Basic Information&gt;Personal Information</a:t>
            </a:r>
            <a:r>
              <a:rPr lang="en-US" altLang="en-US" sz="3800" dirty="0"/>
              <a:t>                   </a:t>
            </a:r>
            <a:r>
              <a:rPr lang="en-US" altLang="en-US" sz="1800" dirty="0"/>
              <a:t> </a:t>
            </a:r>
            <a:r>
              <a:rPr lang="en-US" altLang="en-US" sz="3800" dirty="0"/>
              <a:t>                                                             </a:t>
            </a:r>
            <a:endParaRPr lang="en-US" sz="2700" dirty="0"/>
          </a:p>
        </p:txBody>
      </p:sp>
      <p:pic>
        <p:nvPicPr>
          <p:cNvPr id="4" name="Picture 3"/>
          <p:cNvPicPr>
            <a:picLocks noChangeAspect="1"/>
          </p:cNvPicPr>
          <p:nvPr/>
        </p:nvPicPr>
        <p:blipFill rotWithShape="1">
          <a:blip r:embed="rId3"/>
          <a:srcRect b="9698"/>
          <a:stretch/>
        </p:blipFill>
        <p:spPr>
          <a:xfrm>
            <a:off x="3733800" y="1409949"/>
            <a:ext cx="3657600" cy="4990851"/>
          </a:xfrm>
          <a:prstGeom prst="rect">
            <a:avLst/>
          </a:prstGeom>
          <a:ln>
            <a:solidFill>
              <a:schemeClr val="tx1"/>
            </a:solidFill>
          </a:ln>
        </p:spPr>
      </p:pic>
      <p:sp>
        <p:nvSpPr>
          <p:cNvPr id="7" name="TextBox 6"/>
          <p:cNvSpPr txBox="1"/>
          <p:nvPr/>
        </p:nvSpPr>
        <p:spPr>
          <a:xfrm>
            <a:off x="10241386" y="704939"/>
            <a:ext cx="770211" cy="369332"/>
          </a:xfrm>
          <a:prstGeom prst="rect">
            <a:avLst/>
          </a:prstGeom>
          <a:noFill/>
        </p:spPr>
        <p:txBody>
          <a:bodyPr wrap="none" rtlCol="0">
            <a:spAutoFit/>
          </a:bodyPr>
          <a:lstStyle/>
          <a:p>
            <a:r>
              <a:rPr lang="en-US" dirty="0">
                <a:solidFill>
                  <a:schemeClr val="bg1"/>
                </a:solidFill>
              </a:rPr>
              <a:t>cont’d</a:t>
            </a:r>
          </a:p>
        </p:txBody>
      </p:sp>
    </p:spTree>
    <p:extLst>
      <p:ext uri="{BB962C8B-B14F-4D97-AF65-F5344CB8AC3E}">
        <p14:creationId xmlns:p14="http://schemas.microsoft.com/office/powerpoint/2010/main" val="1879043269"/>
      </p:ext>
    </p:extLst>
  </p:cSld>
  <p:clrMapOvr>
    <a:masterClrMapping/>
  </p:clrMapOvr>
  <mc:AlternateContent xmlns:mc="http://schemas.openxmlformats.org/markup-compatibility/2006" xmlns:p14="http://schemas.microsoft.com/office/powerpoint/2010/main">
    <mc:Choice Requires="p14">
      <p:transition spd="slow" p14:dur="2000" advTm="14249"/>
    </mc:Choice>
    <mc:Fallback xmlns="">
      <p:transition spd="slow" advTm="14249"/>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100</a:t>
            </a:fld>
            <a:endParaRPr lang="en-US" altLang="en-US" dirty="0"/>
          </a:p>
        </p:txBody>
      </p:sp>
      <p:sp>
        <p:nvSpPr>
          <p:cNvPr id="4" name="Content Placeholder 3"/>
          <p:cNvSpPr>
            <a:spLocks noGrp="1"/>
          </p:cNvSpPr>
          <p:nvPr>
            <p:ph sz="quarter" idx="12"/>
          </p:nvPr>
        </p:nvSpPr>
        <p:spPr>
          <a:xfrm>
            <a:off x="1278833" y="1600200"/>
            <a:ext cx="9753600" cy="4184593"/>
          </a:xfrm>
        </p:spPr>
        <p:txBody>
          <a:bodyPr>
            <a:normAutofit fontScale="92500" lnSpcReduction="10000"/>
          </a:bodyPr>
          <a:lstStyle/>
          <a:p>
            <a:r>
              <a:rPr lang="en-US" altLang="en-US" dirty="0"/>
              <a:t>Adjusted cost basis and short/long-term status for “covered securities” must be reported on 1099-B</a:t>
            </a:r>
          </a:p>
          <a:p>
            <a:r>
              <a:rPr lang="en-US" altLang="en-US" dirty="0"/>
              <a:t>Securities are “covered” if they were acquired after:                               </a:t>
            </a:r>
          </a:p>
          <a:p>
            <a:pPr lvl="1"/>
            <a:r>
              <a:rPr lang="en-US" altLang="en-US" dirty="0"/>
              <a:t>1/1/2011 Stocks (including REITs, ADRs, &amp; some ETFs)</a:t>
            </a:r>
          </a:p>
          <a:p>
            <a:pPr lvl="1"/>
            <a:r>
              <a:rPr lang="en-US" altLang="en-US" dirty="0"/>
              <a:t>1/1/2012 Mutual funds, stock DRIPS, rest of ETFs</a:t>
            </a:r>
          </a:p>
          <a:p>
            <a:pPr lvl="1"/>
            <a:r>
              <a:rPr lang="en-US" altLang="en-US" dirty="0"/>
              <a:t>1/1/2013 Notes, bonds, options, commodities</a:t>
            </a:r>
          </a:p>
          <a:p>
            <a:r>
              <a:rPr lang="en-US" altLang="en-US" dirty="0"/>
              <a:t>If securities were purchased prior to required coverage date, taxpayer must provide cost basis</a:t>
            </a:r>
          </a:p>
          <a:p>
            <a:endParaRPr lang="en-US" dirty="0"/>
          </a:p>
        </p:txBody>
      </p:sp>
      <p:sp>
        <p:nvSpPr>
          <p:cNvPr id="5" name="Title 4"/>
          <p:cNvSpPr>
            <a:spLocks noGrp="1"/>
          </p:cNvSpPr>
          <p:nvPr>
            <p:ph type="title"/>
          </p:nvPr>
        </p:nvSpPr>
        <p:spPr/>
        <p:txBody>
          <a:bodyPr/>
          <a:lstStyle/>
          <a:p>
            <a:r>
              <a:rPr lang="en-US" dirty="0"/>
              <a:t>Cost Basis</a:t>
            </a:r>
          </a:p>
        </p:txBody>
      </p:sp>
      <p:sp>
        <p:nvSpPr>
          <p:cNvPr id="6" name="TextBox 5"/>
          <p:cNvSpPr txBox="1"/>
          <p:nvPr/>
        </p:nvSpPr>
        <p:spPr>
          <a:xfrm>
            <a:off x="9991383" y="600335"/>
            <a:ext cx="704167" cy="338554"/>
          </a:xfrm>
          <a:prstGeom prst="rect">
            <a:avLst/>
          </a:prstGeom>
          <a:noFill/>
        </p:spPr>
        <p:txBody>
          <a:bodyPr wrap="none" rtlCol="0">
            <a:spAutoFit/>
          </a:bodyPr>
          <a:lstStyle/>
          <a:p>
            <a:r>
              <a:rPr lang="en-US" sz="1600" dirty="0">
                <a:solidFill>
                  <a:schemeClr val="bg1"/>
                </a:solidFill>
              </a:rPr>
              <a:t>cont’d</a:t>
            </a:r>
          </a:p>
        </p:txBody>
      </p:sp>
      <p:sp>
        <p:nvSpPr>
          <p:cNvPr id="8" name="Date Placeholder 7">
            <a:extLst>
              <a:ext uri="{FF2B5EF4-FFF2-40B4-BE49-F238E27FC236}">
                <a16:creationId xmlns:a16="http://schemas.microsoft.com/office/drawing/2014/main" id="{1A10A23F-1207-41D5-9638-CA534C1A02A0}"/>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572248191"/>
      </p:ext>
    </p:extLst>
  </p:cSld>
  <p:clrMapOvr>
    <a:masterClrMapping/>
  </p:clrMapOvr>
  <mc:AlternateContent xmlns:mc="http://schemas.openxmlformats.org/markup-compatibility/2006" xmlns:p14="http://schemas.microsoft.com/office/powerpoint/2010/main">
    <mc:Choice Requires="p14">
      <p:transition spd="slow" p14:dur="2000" advTm="77242"/>
    </mc:Choice>
    <mc:Fallback xmlns="">
      <p:transition spd="slow" advTm="77242"/>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101</a:t>
            </a:fld>
            <a:endParaRPr lang="en-US" altLang="en-US" dirty="0"/>
          </a:p>
        </p:txBody>
      </p:sp>
      <p:sp>
        <p:nvSpPr>
          <p:cNvPr id="4" name="Content Placeholder 3"/>
          <p:cNvSpPr>
            <a:spLocks noGrp="1"/>
          </p:cNvSpPr>
          <p:nvPr>
            <p:ph sz="quarter" idx="12"/>
          </p:nvPr>
        </p:nvSpPr>
        <p:spPr>
          <a:xfrm>
            <a:off x="1278833" y="1600200"/>
            <a:ext cx="9753600" cy="4572000"/>
          </a:xfrm>
        </p:spPr>
        <p:txBody>
          <a:bodyPr>
            <a:normAutofit fontScale="85000" lnSpcReduction="20000"/>
          </a:bodyPr>
          <a:lstStyle/>
          <a:p>
            <a:r>
              <a:rPr lang="en-US" dirty="0"/>
              <a:t>Capital asset inherited in 2010, unless cost is provided by executor of will</a:t>
            </a:r>
          </a:p>
          <a:p>
            <a:pPr lvl="1"/>
            <a:r>
              <a:rPr lang="en-US" dirty="0"/>
              <a:t>Tax law changed for that one year</a:t>
            </a:r>
          </a:p>
          <a:p>
            <a:r>
              <a:rPr lang="en-US" dirty="0"/>
              <a:t>Capital asset received as a gift, unless cost and holding period is provided by taxpayer</a:t>
            </a:r>
          </a:p>
          <a:p>
            <a:r>
              <a:rPr lang="en-US" dirty="0"/>
              <a:t>Taxpayer cannot provide cost basis</a:t>
            </a:r>
          </a:p>
          <a:p>
            <a:pPr lvl="1"/>
            <a:r>
              <a:rPr lang="en-US" dirty="0"/>
              <a:t>In scope if taxpayer agrees to take zero as cost basis</a:t>
            </a:r>
          </a:p>
          <a:p>
            <a:r>
              <a:rPr lang="en-US" dirty="0"/>
              <a:t>Employee stock options (ESOP)</a:t>
            </a:r>
          </a:p>
          <a:p>
            <a:r>
              <a:rPr lang="en-US" dirty="0"/>
              <a:t>Average of stock price, if counselor must calculate</a:t>
            </a:r>
          </a:p>
          <a:p>
            <a:pPr lvl="1"/>
            <a:r>
              <a:rPr lang="en-US" dirty="0"/>
              <a:t>In scope if taxpayer provides calculation </a:t>
            </a:r>
          </a:p>
        </p:txBody>
      </p:sp>
      <p:sp>
        <p:nvSpPr>
          <p:cNvPr id="5" name="Title 4"/>
          <p:cNvSpPr>
            <a:spLocks noGrp="1"/>
          </p:cNvSpPr>
          <p:nvPr>
            <p:ph type="title"/>
          </p:nvPr>
        </p:nvSpPr>
        <p:spPr/>
        <p:txBody>
          <a:bodyPr/>
          <a:lstStyle/>
          <a:p>
            <a:r>
              <a:rPr lang="en-US" dirty="0"/>
              <a:t>Out-of-Scope Situations</a:t>
            </a:r>
          </a:p>
        </p:txBody>
      </p:sp>
      <p:sp>
        <p:nvSpPr>
          <p:cNvPr id="7" name="Date Placeholder 6">
            <a:extLst>
              <a:ext uri="{FF2B5EF4-FFF2-40B4-BE49-F238E27FC236}">
                <a16:creationId xmlns:a16="http://schemas.microsoft.com/office/drawing/2014/main" id="{22758956-8CEC-4289-B7FB-7C75EBC9575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725568438"/>
      </p:ext>
    </p:extLst>
  </p:cSld>
  <p:clrMapOvr>
    <a:masterClrMapping/>
  </p:clrMapOvr>
  <mc:AlternateContent xmlns:mc="http://schemas.openxmlformats.org/markup-compatibility/2006" xmlns:p14="http://schemas.microsoft.com/office/powerpoint/2010/main">
    <mc:Choice Requires="p14">
      <p:transition spd="slow" p14:dur="2000" advTm="167232"/>
    </mc:Choice>
    <mc:Fallback xmlns="">
      <p:transition spd="slow" advTm="167232"/>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102</a:t>
            </a:fld>
            <a:endParaRPr lang="en-US" altLang="en-US" dirty="0"/>
          </a:p>
        </p:txBody>
      </p:sp>
      <p:sp>
        <p:nvSpPr>
          <p:cNvPr id="4" name="Content Placeholder 3"/>
          <p:cNvSpPr>
            <a:spLocks noGrp="1"/>
          </p:cNvSpPr>
          <p:nvPr>
            <p:ph sz="quarter" idx="12"/>
          </p:nvPr>
        </p:nvSpPr>
        <p:spPr>
          <a:xfrm>
            <a:off x="1278833" y="1600200"/>
            <a:ext cx="9753600" cy="4184593"/>
          </a:xfrm>
        </p:spPr>
        <p:txBody>
          <a:bodyPr>
            <a:normAutofit fontScale="77500" lnSpcReduction="20000"/>
          </a:bodyPr>
          <a:lstStyle/>
          <a:p>
            <a:r>
              <a:rPr lang="en-US" altLang="en-US" sz="3600" dirty="0"/>
              <a:t>Stock held one year or less is </a:t>
            </a:r>
            <a:r>
              <a:rPr lang="en-US" altLang="en-US" sz="3600" u="sng" dirty="0"/>
              <a:t>short term </a:t>
            </a:r>
          </a:p>
          <a:p>
            <a:pPr lvl="1"/>
            <a:r>
              <a:rPr lang="en-US" altLang="en-US" sz="3200" dirty="0"/>
              <a:t>Begin counting the day </a:t>
            </a:r>
            <a:r>
              <a:rPr lang="en-US" altLang="en-US" sz="3200" b="1" u="sng" dirty="0"/>
              <a:t>after</a:t>
            </a:r>
            <a:r>
              <a:rPr lang="en-US" altLang="en-US" sz="3200" dirty="0"/>
              <a:t> the trade date and include the day of sale</a:t>
            </a:r>
          </a:p>
          <a:p>
            <a:pPr lvl="1"/>
            <a:r>
              <a:rPr lang="en-US" altLang="en-US" sz="3200" dirty="0"/>
              <a:t>Taxed at regular tax rates</a:t>
            </a:r>
          </a:p>
          <a:p>
            <a:pPr>
              <a:lnSpc>
                <a:spcPct val="90000"/>
              </a:lnSpc>
            </a:pPr>
            <a:r>
              <a:rPr lang="en-US" altLang="en-US" dirty="0"/>
              <a:t> </a:t>
            </a:r>
            <a:r>
              <a:rPr lang="en-US" altLang="en-US" sz="3600" dirty="0"/>
              <a:t>Stock held more than one year is </a:t>
            </a:r>
            <a:r>
              <a:rPr lang="en-US" altLang="en-US" sz="3600" u="sng" dirty="0"/>
              <a:t>long term</a:t>
            </a:r>
            <a:r>
              <a:rPr lang="en-US" altLang="en-US" sz="3600" dirty="0"/>
              <a:t>  </a:t>
            </a:r>
          </a:p>
          <a:p>
            <a:pPr lvl="1">
              <a:lnSpc>
                <a:spcPct val="90000"/>
              </a:lnSpc>
            </a:pPr>
            <a:r>
              <a:rPr lang="en-US" altLang="en-US" sz="3200" dirty="0"/>
              <a:t>Taxed at lower capital gains rates</a:t>
            </a:r>
          </a:p>
          <a:p>
            <a:pPr lvl="1">
              <a:lnSpc>
                <a:spcPct val="90000"/>
              </a:lnSpc>
            </a:pPr>
            <a:r>
              <a:rPr lang="en-US" altLang="en-US" sz="3200" dirty="0"/>
              <a:t>Inherited stock always considered long term, no matter how long held</a:t>
            </a:r>
          </a:p>
          <a:p>
            <a:pPr>
              <a:lnSpc>
                <a:spcPct val="90000"/>
              </a:lnSpc>
            </a:pPr>
            <a:r>
              <a:rPr lang="en-US" altLang="en-US" sz="3600" dirty="0"/>
              <a:t>If “Various” is chosen for acquired date, split between “Various – short term” vs. “Various - long term” transactions</a:t>
            </a:r>
          </a:p>
          <a:p>
            <a:pPr lvl="1">
              <a:lnSpc>
                <a:spcPct val="90000"/>
              </a:lnSpc>
            </a:pPr>
            <a:endParaRPr lang="en-US" altLang="en-US" sz="3200" dirty="0"/>
          </a:p>
          <a:p>
            <a:endParaRPr lang="en-US" dirty="0"/>
          </a:p>
        </p:txBody>
      </p:sp>
      <p:sp>
        <p:nvSpPr>
          <p:cNvPr id="5" name="Title 4"/>
          <p:cNvSpPr>
            <a:spLocks noGrp="1"/>
          </p:cNvSpPr>
          <p:nvPr>
            <p:ph type="title"/>
          </p:nvPr>
        </p:nvSpPr>
        <p:spPr/>
        <p:txBody>
          <a:bodyPr/>
          <a:lstStyle/>
          <a:p>
            <a:r>
              <a:rPr lang="en-US" dirty="0"/>
              <a:t>Short- vs. Long-Term</a:t>
            </a:r>
          </a:p>
        </p:txBody>
      </p:sp>
      <p:sp>
        <p:nvSpPr>
          <p:cNvPr id="7" name="Date Placeholder 6">
            <a:extLst>
              <a:ext uri="{FF2B5EF4-FFF2-40B4-BE49-F238E27FC236}">
                <a16:creationId xmlns:a16="http://schemas.microsoft.com/office/drawing/2014/main" id="{A996D5E0-1333-4054-A86B-13EA3B7446E0}"/>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718301079"/>
      </p:ext>
    </p:extLst>
  </p:cSld>
  <p:clrMapOvr>
    <a:masterClrMapping/>
  </p:clrMapOvr>
  <mc:AlternateContent xmlns:mc="http://schemas.openxmlformats.org/markup-compatibility/2006" xmlns:p14="http://schemas.microsoft.com/office/powerpoint/2010/main">
    <mc:Choice Requires="p14">
      <p:transition spd="slow" p14:dur="2000" advTm="153212"/>
    </mc:Choice>
    <mc:Fallback xmlns="">
      <p:transition spd="slow" advTm="153212"/>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Rectangle 3"/>
          <p:cNvSpPr>
            <a:spLocks noGrp="1" noChangeArrowheads="1"/>
          </p:cNvSpPr>
          <p:nvPr>
            <p:ph sz="quarter" idx="12"/>
          </p:nvPr>
        </p:nvSpPr>
        <p:spPr/>
        <p:txBody>
          <a:bodyPr>
            <a:normAutofit fontScale="70000" lnSpcReduction="20000"/>
          </a:bodyPr>
          <a:lstStyle/>
          <a:p>
            <a:r>
              <a:rPr lang="en-US" altLang="en-US" sz="2800" dirty="0"/>
              <a:t> Definition of a wash sale:</a:t>
            </a:r>
          </a:p>
          <a:p>
            <a:pPr lvl="1"/>
            <a:r>
              <a:rPr lang="en-US" altLang="en-US" sz="2600" dirty="0"/>
              <a:t>A stock/fund sold by taxpayer at a loss and substantially equivalent stock/fund is purchased within 30 days (either before or after sales date)</a:t>
            </a:r>
          </a:p>
          <a:p>
            <a:pPr lvl="1"/>
            <a:r>
              <a:rPr lang="en-US" altLang="en-US" sz="2600" dirty="0"/>
              <a:t>The loss is not deductible</a:t>
            </a:r>
          </a:p>
          <a:p>
            <a:r>
              <a:rPr lang="en-US" altLang="en-US" sz="2800" dirty="0"/>
              <a:t> 1099-B, brokerage statement will show: </a:t>
            </a:r>
          </a:p>
          <a:p>
            <a:pPr lvl="1"/>
            <a:r>
              <a:rPr lang="en-US" altLang="en-US" sz="2600" dirty="0"/>
              <a:t>Original sales price in Box 1d &amp; cost in Box 1e </a:t>
            </a:r>
          </a:p>
          <a:p>
            <a:pPr lvl="1"/>
            <a:r>
              <a:rPr lang="en-US" altLang="en-US" sz="2600" dirty="0"/>
              <a:t>Wash Sales Disallowed</a:t>
            </a:r>
          </a:p>
          <a:p>
            <a:r>
              <a:rPr lang="en-US" altLang="en-US" sz="2800" dirty="0"/>
              <a:t>  Enter as an adjustment to a capital gain/loss</a:t>
            </a:r>
          </a:p>
          <a:p>
            <a:pPr lvl="1"/>
            <a:r>
              <a:rPr lang="en-US" altLang="en-US" sz="2600" dirty="0"/>
              <a:t>Choose “Nondeductible Loss from a Wash Sale” as the adjustment explanation</a:t>
            </a:r>
          </a:p>
          <a:p>
            <a:pPr lvl="1"/>
            <a:r>
              <a:rPr lang="en-US" altLang="en-US" sz="2600" dirty="0"/>
              <a:t>Enter as a positive number to increase profit/reduce loss </a:t>
            </a:r>
          </a:p>
          <a:p>
            <a:r>
              <a:rPr lang="en-US" altLang="en-US" sz="2800" dirty="0"/>
              <a:t> Add disallowed loss to cost basis of new stock bought </a:t>
            </a:r>
          </a:p>
          <a:p>
            <a:pPr lvl="1"/>
            <a:endParaRPr lang="en-US" altLang="en-US" dirty="0"/>
          </a:p>
          <a:p>
            <a:pPr lvl="1"/>
            <a:endParaRPr lang="en-US" altLang="en-US" dirty="0"/>
          </a:p>
          <a:p>
            <a:pPr lvl="1"/>
            <a:endParaRPr lang="en-US" altLang="en-US" dirty="0"/>
          </a:p>
        </p:txBody>
      </p:sp>
      <p:sp>
        <p:nvSpPr>
          <p:cNvPr id="403458" name="Rectangle 2"/>
          <p:cNvSpPr>
            <a:spLocks noGrp="1" noChangeArrowheads="1"/>
          </p:cNvSpPr>
          <p:nvPr>
            <p:ph type="title"/>
          </p:nvPr>
        </p:nvSpPr>
        <p:spPr/>
        <p:txBody>
          <a:bodyPr/>
          <a:lstStyle/>
          <a:p>
            <a:r>
              <a:rPr lang="en-US" altLang="en-US" dirty="0"/>
              <a:t>Wash Sales</a:t>
            </a:r>
            <a:endParaRPr lang="en-US" altLang="en-US" dirty="0">
              <a:solidFill>
                <a:srgbClr val="FF0000"/>
              </a:solidFill>
            </a:endParaRP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103</a:t>
            </a:fld>
            <a:endParaRPr lang="en-US" dirty="0"/>
          </a:p>
        </p:txBody>
      </p:sp>
    </p:spTree>
    <p:extLst>
      <p:ext uri="{BB962C8B-B14F-4D97-AF65-F5344CB8AC3E}">
        <p14:creationId xmlns:p14="http://schemas.microsoft.com/office/powerpoint/2010/main" val="1417330304"/>
      </p:ext>
    </p:extLst>
  </p:cSld>
  <p:clrMapOvr>
    <a:masterClrMapping/>
  </p:clrMapOvr>
  <p:transition advTm="330109"/>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278833" y="1371600"/>
            <a:ext cx="9753600" cy="4413193"/>
          </a:xfrm>
        </p:spPr>
        <p:txBody>
          <a:bodyPr>
            <a:normAutofit/>
          </a:bodyPr>
          <a:lstStyle/>
          <a:p>
            <a:r>
              <a:rPr lang="en-US" sz="2400" dirty="0"/>
              <a:t>Gains on certain NJ Securities are exempt from NJ tax even though subject to Federal capital gains tax </a:t>
            </a:r>
          </a:p>
          <a:p>
            <a:pPr lvl="1"/>
            <a:r>
              <a:rPr lang="en-US" sz="2200" dirty="0"/>
              <a:t>See NJ Bulletin GIT-5 for a list of these securities (link from TaxPrep4Free.org Preparer page)</a:t>
            </a:r>
          </a:p>
          <a:p>
            <a:r>
              <a:rPr lang="en-US" sz="2400" dirty="0"/>
              <a:t>The NJ return has to be adjusted when this situation occurs</a:t>
            </a:r>
          </a:p>
          <a:p>
            <a:r>
              <a:rPr lang="en-US" sz="2400" dirty="0"/>
              <a:t>Capture exempt capital gains amount in NJ Checklist Subtractions from Income section </a:t>
            </a:r>
          </a:p>
          <a:p>
            <a:pPr marL="0" indent="0">
              <a:buNone/>
            </a:pPr>
            <a:endParaRPr lang="en-US" dirty="0">
              <a:solidFill>
                <a:srgbClr val="FF0000"/>
              </a:solidFill>
            </a:endParaRPr>
          </a:p>
        </p:txBody>
      </p:sp>
      <p:sp>
        <p:nvSpPr>
          <p:cNvPr id="2" name="Title 1"/>
          <p:cNvSpPr>
            <a:spLocks noGrp="1"/>
          </p:cNvSpPr>
          <p:nvPr>
            <p:ph type="title"/>
          </p:nvPr>
        </p:nvSpPr>
        <p:spPr/>
        <p:txBody>
          <a:bodyPr/>
          <a:lstStyle/>
          <a:p>
            <a:r>
              <a:rPr lang="en-US" dirty="0"/>
              <a:t>Non-Taxable NJ Securities</a:t>
            </a:r>
          </a:p>
        </p:txBody>
      </p:sp>
      <p:sp>
        <p:nvSpPr>
          <p:cNvPr id="4" name="Date Placeholder 3"/>
          <p:cNvSpPr>
            <a:spLocks noGrp="1"/>
          </p:cNvSpPr>
          <p:nvPr>
            <p:ph type="dt" sz="half" idx="2"/>
          </p:nvPr>
        </p:nvSpPr>
        <p:spPr/>
        <p:txBody>
          <a:bodyPr/>
          <a:lstStyle/>
          <a:p>
            <a:r>
              <a:rPr lang="en-US"/>
              <a:t>12-13-2020 v0.94</a:t>
            </a:r>
            <a:endParaRPr lang="en-US" dirty="0"/>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104</a:t>
            </a:fld>
            <a:endParaRPr lang="en-US" dirty="0"/>
          </a:p>
        </p:txBody>
      </p:sp>
      <p:pic>
        <p:nvPicPr>
          <p:cNvPr id="8" name="Picture 7"/>
          <p:cNvPicPr>
            <a:picLocks noChangeAspect="1"/>
          </p:cNvPicPr>
          <p:nvPr/>
        </p:nvPicPr>
        <p:blipFill rotWithShape="1">
          <a:blip r:embed="rId3"/>
          <a:srcRect b="23664"/>
          <a:stretch/>
        </p:blipFill>
        <p:spPr>
          <a:xfrm>
            <a:off x="2633663" y="4523201"/>
            <a:ext cx="6924675" cy="1905000"/>
          </a:xfrm>
          <a:prstGeom prst="rect">
            <a:avLst/>
          </a:prstGeom>
        </p:spPr>
      </p:pic>
      <p:cxnSp>
        <p:nvCxnSpPr>
          <p:cNvPr id="9" name="Straight Arrow Connector 8"/>
          <p:cNvCxnSpPr/>
          <p:nvPr/>
        </p:nvCxnSpPr>
        <p:spPr bwMode="auto">
          <a:xfrm flipV="1">
            <a:off x="1666876" y="4976671"/>
            <a:ext cx="966787" cy="14288"/>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4936475"/>
      </p:ext>
    </p:extLst>
  </p:cSld>
  <p:clrMapOvr>
    <a:masterClrMapping/>
  </p:clrMapOvr>
  <p:transition advTm="69471"/>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105</a:t>
            </a:fld>
            <a:endParaRPr lang="en-US" altLang="en-US" dirty="0"/>
          </a:p>
        </p:txBody>
      </p:sp>
      <p:sp>
        <p:nvSpPr>
          <p:cNvPr id="4" name="Title 3"/>
          <p:cNvSpPr>
            <a:spLocks noGrp="1"/>
          </p:cNvSpPr>
          <p:nvPr>
            <p:ph type="title"/>
          </p:nvPr>
        </p:nvSpPr>
        <p:spPr>
          <a:xfrm>
            <a:off x="1066803" y="28835"/>
            <a:ext cx="9905997" cy="1143000"/>
          </a:xfrm>
        </p:spPr>
        <p:txBody>
          <a:bodyPr>
            <a:normAutofit fontScale="90000"/>
          </a:bodyPr>
          <a:lstStyle/>
          <a:p>
            <a:r>
              <a:rPr lang="en-US" dirty="0"/>
              <a:t>TSO – Entering 1099-B for Capital Gains</a:t>
            </a:r>
            <a:br>
              <a:rPr lang="en-US" dirty="0"/>
            </a:br>
            <a:r>
              <a:rPr lang="en-US" sz="2400" dirty="0"/>
              <a:t>Federal Section&gt;Income&gt;Capital Gains and Losses&gt;Capital Gain and Loss Items</a:t>
            </a:r>
            <a:endParaRPr lang="en-US" dirty="0"/>
          </a:p>
        </p:txBody>
      </p:sp>
      <p:pic>
        <p:nvPicPr>
          <p:cNvPr id="5" name="Picture 4"/>
          <p:cNvPicPr>
            <a:picLocks noChangeAspect="1"/>
          </p:cNvPicPr>
          <p:nvPr/>
        </p:nvPicPr>
        <p:blipFill>
          <a:blip r:embed="rId3"/>
          <a:stretch>
            <a:fillRect/>
          </a:stretch>
        </p:blipFill>
        <p:spPr>
          <a:xfrm>
            <a:off x="4217374" y="1374246"/>
            <a:ext cx="5929736" cy="4912042"/>
          </a:xfrm>
          <a:prstGeom prst="rect">
            <a:avLst/>
          </a:prstGeom>
          <a:ln>
            <a:solidFill>
              <a:schemeClr val="tx1"/>
            </a:solidFill>
          </a:ln>
        </p:spPr>
      </p:pic>
      <p:sp>
        <p:nvSpPr>
          <p:cNvPr id="6" name="TextBox 5"/>
          <p:cNvSpPr txBox="1"/>
          <p:nvPr/>
        </p:nvSpPr>
        <p:spPr>
          <a:xfrm>
            <a:off x="152400" y="3962400"/>
            <a:ext cx="3524683" cy="923330"/>
          </a:xfrm>
          <a:prstGeom prst="rect">
            <a:avLst/>
          </a:prstGeom>
          <a:noFill/>
          <a:ln w="28575">
            <a:solidFill>
              <a:srgbClr val="FF0000"/>
            </a:solidFill>
          </a:ln>
        </p:spPr>
        <p:txBody>
          <a:bodyPr wrap="none" rtlCol="0">
            <a:spAutoFit/>
          </a:bodyPr>
          <a:lstStyle/>
          <a:p>
            <a:r>
              <a:rPr lang="en-US" b="1" dirty="0">
                <a:solidFill>
                  <a:srgbClr val="FF0000"/>
                </a:solidFill>
              </a:rPr>
              <a:t>Click on Alternate Options; choose </a:t>
            </a:r>
          </a:p>
          <a:p>
            <a:r>
              <a:rPr lang="en-US" b="1" dirty="0">
                <a:solidFill>
                  <a:srgbClr val="FF0000"/>
                </a:solidFill>
              </a:rPr>
              <a:t>Inherited from drop-down menu; </a:t>
            </a:r>
          </a:p>
          <a:p>
            <a:r>
              <a:rPr lang="en-US" b="1" dirty="0">
                <a:solidFill>
                  <a:srgbClr val="FF0000"/>
                </a:solidFill>
              </a:rPr>
              <a:t>always long term</a:t>
            </a:r>
          </a:p>
        </p:txBody>
      </p:sp>
      <p:sp>
        <p:nvSpPr>
          <p:cNvPr id="7" name="Oval 6"/>
          <p:cNvSpPr/>
          <p:nvPr/>
        </p:nvSpPr>
        <p:spPr>
          <a:xfrm>
            <a:off x="4222714" y="4267201"/>
            <a:ext cx="304800"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4217374" y="4495802"/>
            <a:ext cx="1371600" cy="38992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Oval 8"/>
          <p:cNvSpPr/>
          <p:nvPr/>
        </p:nvSpPr>
        <p:spPr>
          <a:xfrm>
            <a:off x="4113933" y="5940389"/>
            <a:ext cx="1651577" cy="36512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2076776" y="5883619"/>
            <a:ext cx="1082219" cy="369332"/>
          </a:xfrm>
          <a:prstGeom prst="rect">
            <a:avLst/>
          </a:prstGeom>
          <a:noFill/>
          <a:ln w="28575">
            <a:solidFill>
              <a:srgbClr val="FF0000"/>
            </a:solidFill>
          </a:ln>
        </p:spPr>
        <p:txBody>
          <a:bodyPr wrap="none" rtlCol="0">
            <a:spAutoFit/>
          </a:bodyPr>
          <a:lstStyle/>
          <a:p>
            <a:r>
              <a:rPr lang="en-US" b="1" dirty="0">
                <a:solidFill>
                  <a:srgbClr val="FF0000"/>
                </a:solidFill>
              </a:rPr>
              <a:t>Date sold</a:t>
            </a:r>
          </a:p>
        </p:txBody>
      </p:sp>
      <p:cxnSp>
        <p:nvCxnSpPr>
          <p:cNvPr id="11" name="Straight Arrow Connector 10"/>
          <p:cNvCxnSpPr>
            <a:endCxn id="9" idx="2"/>
          </p:cNvCxnSpPr>
          <p:nvPr/>
        </p:nvCxnSpPr>
        <p:spPr bwMode="auto">
          <a:xfrm>
            <a:off x="3184683" y="6082742"/>
            <a:ext cx="929250" cy="40209"/>
          </a:xfrm>
          <a:prstGeom prst="straightConnector1">
            <a:avLst/>
          </a:prstGeom>
          <a:noFill/>
          <a:ln w="38100" cap="flat" cmpd="sng" algn="ctr">
            <a:solidFill>
              <a:srgbClr val="FF0000"/>
            </a:solidFill>
            <a:prstDash val="solid"/>
            <a:round/>
            <a:headEnd type="none" w="med" len="med"/>
            <a:tailEnd type="triangle"/>
          </a:ln>
          <a:effectLst/>
        </p:spPr>
      </p:cxnSp>
      <p:cxnSp>
        <p:nvCxnSpPr>
          <p:cNvPr id="13" name="Straight Arrow Connector 12"/>
          <p:cNvCxnSpPr>
            <a:stCxn id="6" idx="3"/>
            <a:endCxn id="7" idx="2"/>
          </p:cNvCxnSpPr>
          <p:nvPr/>
        </p:nvCxnSpPr>
        <p:spPr bwMode="auto">
          <a:xfrm flipV="1">
            <a:off x="3677083" y="4381501"/>
            <a:ext cx="545631" cy="42564"/>
          </a:xfrm>
          <a:prstGeom prst="straightConnector1">
            <a:avLst/>
          </a:prstGeom>
          <a:noFill/>
          <a:ln w="38100" cap="flat" cmpd="sng" algn="ctr">
            <a:solidFill>
              <a:srgbClr val="FF0000"/>
            </a:solidFill>
            <a:prstDash val="solid"/>
            <a:round/>
            <a:headEnd type="none" w="med" len="med"/>
            <a:tailEnd type="triangle"/>
          </a:ln>
          <a:effectLst/>
        </p:spPr>
      </p:cxnSp>
      <p:cxnSp>
        <p:nvCxnSpPr>
          <p:cNvPr id="17" name="Straight Arrow Connector 16"/>
          <p:cNvCxnSpPr>
            <a:endCxn id="8" idx="2"/>
          </p:cNvCxnSpPr>
          <p:nvPr/>
        </p:nvCxnSpPr>
        <p:spPr bwMode="auto">
          <a:xfrm>
            <a:off x="3682958" y="4462515"/>
            <a:ext cx="534416" cy="228251"/>
          </a:xfrm>
          <a:prstGeom prst="straightConnector1">
            <a:avLst/>
          </a:prstGeom>
          <a:noFill/>
          <a:ln w="38100" cap="flat" cmpd="sng" algn="ctr">
            <a:solidFill>
              <a:srgbClr val="FF0000"/>
            </a:solidFill>
            <a:prstDash val="solid"/>
            <a:round/>
            <a:headEnd type="none" w="med" len="med"/>
            <a:tailEnd type="triangle"/>
          </a:ln>
          <a:effectLst/>
        </p:spPr>
      </p:cxnSp>
      <p:sp>
        <p:nvSpPr>
          <p:cNvPr id="12" name="Date Placeholder 11">
            <a:extLst>
              <a:ext uri="{FF2B5EF4-FFF2-40B4-BE49-F238E27FC236}">
                <a16:creationId xmlns:a16="http://schemas.microsoft.com/office/drawing/2014/main" id="{5D0869AC-B621-4C0F-BD55-B95A869D1004}"/>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964917258"/>
      </p:ext>
    </p:extLst>
  </p:cSld>
  <p:clrMapOvr>
    <a:masterClrMapping/>
  </p:clrMapOvr>
  <mc:AlternateContent xmlns:mc="http://schemas.openxmlformats.org/markup-compatibility/2006" xmlns:p14="http://schemas.microsoft.com/office/powerpoint/2010/main">
    <mc:Choice Requires="p14">
      <p:transition spd="slow" p14:dur="2000" advTm="144639"/>
    </mc:Choice>
    <mc:Fallback xmlns="">
      <p:transition spd="slow" advTm="144639"/>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8E03ED8-F4CC-4AE1-BD34-98F8FB26D32B}"/>
              </a:ext>
            </a:extLst>
          </p:cNvPr>
          <p:cNvPicPr>
            <a:picLocks noChangeAspect="1"/>
          </p:cNvPicPr>
          <p:nvPr/>
        </p:nvPicPr>
        <p:blipFill>
          <a:blip r:embed="rId3"/>
          <a:stretch>
            <a:fillRect/>
          </a:stretch>
        </p:blipFill>
        <p:spPr>
          <a:xfrm>
            <a:off x="4411162" y="1326820"/>
            <a:ext cx="5557121" cy="5063155"/>
          </a:xfrm>
          <a:prstGeom prst="rect">
            <a:avLst/>
          </a:prstGeom>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106</a:t>
            </a:fld>
            <a:endParaRPr lang="en-US" altLang="en-US" dirty="0"/>
          </a:p>
        </p:txBody>
      </p:sp>
      <p:sp>
        <p:nvSpPr>
          <p:cNvPr id="4" name="Title 3"/>
          <p:cNvSpPr>
            <a:spLocks noGrp="1"/>
          </p:cNvSpPr>
          <p:nvPr>
            <p:ph type="title"/>
          </p:nvPr>
        </p:nvSpPr>
        <p:spPr>
          <a:xfrm>
            <a:off x="937897" y="28835"/>
            <a:ext cx="10263503" cy="1143000"/>
          </a:xfrm>
        </p:spPr>
        <p:txBody>
          <a:bodyPr>
            <a:normAutofit/>
          </a:bodyPr>
          <a:lstStyle/>
          <a:p>
            <a:r>
              <a:rPr lang="en-US" dirty="0"/>
              <a:t>TSO – Entering 1099-B for Capital Gains</a:t>
            </a:r>
            <a:br>
              <a:rPr lang="en-US" dirty="0"/>
            </a:br>
            <a:r>
              <a:rPr lang="en-US" sz="2200" dirty="0"/>
              <a:t>Federal Section&gt;Income&gt;Capital Gains and Losses&gt;Capital Gain and Loss Items</a:t>
            </a:r>
          </a:p>
        </p:txBody>
      </p:sp>
      <p:sp>
        <p:nvSpPr>
          <p:cNvPr id="6" name="TextBox 5"/>
          <p:cNvSpPr txBox="1"/>
          <p:nvPr/>
        </p:nvSpPr>
        <p:spPr>
          <a:xfrm>
            <a:off x="1171190" y="2680440"/>
            <a:ext cx="2033249" cy="369332"/>
          </a:xfrm>
          <a:prstGeom prst="rect">
            <a:avLst/>
          </a:prstGeom>
          <a:noFill/>
          <a:ln w="28575">
            <a:solidFill>
              <a:srgbClr val="FF0000"/>
            </a:solidFill>
          </a:ln>
        </p:spPr>
        <p:txBody>
          <a:bodyPr wrap="none" rtlCol="0">
            <a:spAutoFit/>
          </a:bodyPr>
          <a:lstStyle/>
          <a:p>
            <a:r>
              <a:rPr lang="en-US" b="1" dirty="0">
                <a:solidFill>
                  <a:srgbClr val="FF0000"/>
                </a:solidFill>
              </a:rPr>
              <a:t>Box 12 not checked</a:t>
            </a:r>
          </a:p>
        </p:txBody>
      </p:sp>
      <p:sp>
        <p:nvSpPr>
          <p:cNvPr id="7" name="Oval 6"/>
          <p:cNvSpPr/>
          <p:nvPr/>
        </p:nvSpPr>
        <p:spPr>
          <a:xfrm>
            <a:off x="4427143" y="2599830"/>
            <a:ext cx="3721389" cy="58608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4255133" y="4471677"/>
            <a:ext cx="1371600" cy="38992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Oval 8"/>
          <p:cNvSpPr/>
          <p:nvPr/>
        </p:nvSpPr>
        <p:spPr>
          <a:xfrm>
            <a:off x="4255133" y="6024851"/>
            <a:ext cx="1651577" cy="36512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751200" y="5671049"/>
            <a:ext cx="2520370" cy="646331"/>
          </a:xfrm>
          <a:prstGeom prst="rect">
            <a:avLst/>
          </a:prstGeom>
          <a:noFill/>
          <a:ln w="28575">
            <a:solidFill>
              <a:srgbClr val="FF0000"/>
            </a:solidFill>
          </a:ln>
        </p:spPr>
        <p:txBody>
          <a:bodyPr wrap="none" rtlCol="0">
            <a:spAutoFit/>
          </a:bodyPr>
          <a:lstStyle/>
          <a:p>
            <a:r>
              <a:rPr lang="en-US" b="1" dirty="0">
                <a:solidFill>
                  <a:srgbClr val="FF0000"/>
                </a:solidFill>
              </a:rPr>
              <a:t>No adjustments needed </a:t>
            </a:r>
          </a:p>
          <a:p>
            <a:r>
              <a:rPr lang="en-US" b="1" dirty="0">
                <a:solidFill>
                  <a:srgbClr val="FF0000"/>
                </a:solidFill>
              </a:rPr>
              <a:t>for Davenport 1099-B</a:t>
            </a:r>
          </a:p>
        </p:txBody>
      </p:sp>
      <p:cxnSp>
        <p:nvCxnSpPr>
          <p:cNvPr id="11" name="Straight Arrow Connector 10"/>
          <p:cNvCxnSpPr>
            <a:cxnSpLocks/>
            <a:endCxn id="9" idx="2"/>
          </p:cNvCxnSpPr>
          <p:nvPr/>
        </p:nvCxnSpPr>
        <p:spPr bwMode="auto">
          <a:xfrm>
            <a:off x="3281691" y="6207413"/>
            <a:ext cx="973442" cy="0"/>
          </a:xfrm>
          <a:prstGeom prst="straightConnector1">
            <a:avLst/>
          </a:prstGeom>
          <a:noFill/>
          <a:ln w="38100" cap="flat" cmpd="sng" algn="ctr">
            <a:solidFill>
              <a:srgbClr val="FF0000"/>
            </a:solidFill>
            <a:prstDash val="solid"/>
            <a:round/>
            <a:headEnd type="none" w="med" len="med"/>
            <a:tailEnd type="triangle"/>
          </a:ln>
          <a:effectLst/>
        </p:spPr>
      </p:cxnSp>
      <p:cxnSp>
        <p:nvCxnSpPr>
          <p:cNvPr id="17" name="Straight Arrow Connector 16"/>
          <p:cNvCxnSpPr>
            <a:stCxn id="15" idx="3"/>
            <a:endCxn id="8" idx="2"/>
          </p:cNvCxnSpPr>
          <p:nvPr/>
        </p:nvCxnSpPr>
        <p:spPr bwMode="auto">
          <a:xfrm flipV="1">
            <a:off x="3281691" y="4666641"/>
            <a:ext cx="973442" cy="10298"/>
          </a:xfrm>
          <a:prstGeom prst="straightConnector1">
            <a:avLst/>
          </a:prstGeom>
          <a:noFill/>
          <a:ln w="38100" cap="flat" cmpd="sng" algn="ctr">
            <a:solidFill>
              <a:srgbClr val="FF0000"/>
            </a:solidFill>
            <a:prstDash val="solid"/>
            <a:round/>
            <a:headEnd type="none" w="med" len="med"/>
            <a:tailEnd type="triangle"/>
          </a:ln>
          <a:effectLst/>
        </p:spPr>
      </p:cxnSp>
      <p:sp>
        <p:nvSpPr>
          <p:cNvPr id="12" name="TextBox 11"/>
          <p:cNvSpPr txBox="1"/>
          <p:nvPr/>
        </p:nvSpPr>
        <p:spPr>
          <a:xfrm>
            <a:off x="10287000" y="261781"/>
            <a:ext cx="704167" cy="338554"/>
          </a:xfrm>
          <a:prstGeom prst="rect">
            <a:avLst/>
          </a:prstGeom>
          <a:noFill/>
        </p:spPr>
        <p:txBody>
          <a:bodyPr wrap="none" rtlCol="0">
            <a:spAutoFit/>
          </a:bodyPr>
          <a:lstStyle/>
          <a:p>
            <a:r>
              <a:rPr lang="en-US" sz="1600" dirty="0">
                <a:solidFill>
                  <a:schemeClr val="bg1"/>
                </a:solidFill>
              </a:rPr>
              <a:t>cont’d</a:t>
            </a:r>
          </a:p>
        </p:txBody>
      </p:sp>
      <p:cxnSp>
        <p:nvCxnSpPr>
          <p:cNvPr id="16" name="Straight Arrow Connector 15"/>
          <p:cNvCxnSpPr/>
          <p:nvPr/>
        </p:nvCxnSpPr>
        <p:spPr bwMode="auto">
          <a:xfrm flipV="1">
            <a:off x="3236519" y="2872709"/>
            <a:ext cx="1220216" cy="5163"/>
          </a:xfrm>
          <a:prstGeom prst="straightConnector1">
            <a:avLst/>
          </a:prstGeom>
          <a:noFill/>
          <a:ln w="38100" cap="flat" cmpd="sng" algn="ctr">
            <a:solidFill>
              <a:srgbClr val="FF0000"/>
            </a:solidFill>
            <a:prstDash val="solid"/>
            <a:round/>
            <a:headEnd type="none" w="med" len="med"/>
            <a:tailEnd type="triangle"/>
          </a:ln>
          <a:effectLst/>
        </p:spPr>
      </p:cxnSp>
      <p:sp>
        <p:nvSpPr>
          <p:cNvPr id="15" name="TextBox 14"/>
          <p:cNvSpPr txBox="1"/>
          <p:nvPr/>
        </p:nvSpPr>
        <p:spPr>
          <a:xfrm>
            <a:off x="1026209" y="4492273"/>
            <a:ext cx="2255482" cy="369332"/>
          </a:xfrm>
          <a:prstGeom prst="rect">
            <a:avLst/>
          </a:prstGeom>
          <a:noFill/>
          <a:ln w="28575">
            <a:solidFill>
              <a:srgbClr val="FF0000"/>
            </a:solidFill>
          </a:ln>
        </p:spPr>
        <p:txBody>
          <a:bodyPr wrap="square" rtlCol="0">
            <a:spAutoFit/>
          </a:bodyPr>
          <a:lstStyle/>
          <a:p>
            <a:r>
              <a:rPr lang="en-US" b="1" dirty="0">
                <a:solidFill>
                  <a:srgbClr val="FF0000"/>
                </a:solidFill>
              </a:rPr>
              <a:t>FMV on date of death</a:t>
            </a:r>
          </a:p>
        </p:txBody>
      </p:sp>
      <p:sp>
        <p:nvSpPr>
          <p:cNvPr id="13" name="Date Placeholder 12">
            <a:extLst>
              <a:ext uri="{FF2B5EF4-FFF2-40B4-BE49-F238E27FC236}">
                <a16:creationId xmlns:a16="http://schemas.microsoft.com/office/drawing/2014/main" id="{4F395DED-29A6-4E55-BE8C-C61C7CB53FC5}"/>
              </a:ext>
            </a:extLst>
          </p:cNvPr>
          <p:cNvSpPr>
            <a:spLocks noGrp="1"/>
          </p:cNvSpPr>
          <p:nvPr>
            <p:ph type="dt" sz="half" idx="10"/>
          </p:nvPr>
        </p:nvSpPr>
        <p:spPr/>
        <p:txBody>
          <a:bodyPr/>
          <a:lstStyle/>
          <a:p>
            <a:r>
              <a:rPr lang="en-US"/>
              <a:t>12-13-2020 v0.94</a:t>
            </a:r>
            <a:endParaRPr lang="en-US" dirty="0"/>
          </a:p>
        </p:txBody>
      </p:sp>
      <p:sp>
        <p:nvSpPr>
          <p:cNvPr id="23" name="TextBox 22">
            <a:extLst>
              <a:ext uri="{FF2B5EF4-FFF2-40B4-BE49-F238E27FC236}">
                <a16:creationId xmlns:a16="http://schemas.microsoft.com/office/drawing/2014/main" id="{06402A0B-A74B-47DC-831D-0F2D14F6EDC5}"/>
              </a:ext>
            </a:extLst>
          </p:cNvPr>
          <p:cNvSpPr txBox="1"/>
          <p:nvPr/>
        </p:nvSpPr>
        <p:spPr>
          <a:xfrm>
            <a:off x="1613554" y="2013980"/>
            <a:ext cx="1590885" cy="369332"/>
          </a:xfrm>
          <a:prstGeom prst="rect">
            <a:avLst/>
          </a:prstGeom>
          <a:noFill/>
          <a:ln w="28575">
            <a:solidFill>
              <a:srgbClr val="FF0000"/>
            </a:solidFill>
          </a:ln>
        </p:spPr>
        <p:txBody>
          <a:bodyPr wrap="none" rtlCol="0">
            <a:spAutoFit/>
          </a:bodyPr>
          <a:lstStyle/>
          <a:p>
            <a:r>
              <a:rPr lang="en-US" b="1" dirty="0">
                <a:solidFill>
                  <a:srgbClr val="FF0000"/>
                </a:solidFill>
              </a:rPr>
              <a:t>Sales proceeds</a:t>
            </a:r>
          </a:p>
        </p:txBody>
      </p:sp>
      <p:cxnSp>
        <p:nvCxnSpPr>
          <p:cNvPr id="24" name="Straight Arrow Connector 23">
            <a:extLst>
              <a:ext uri="{FF2B5EF4-FFF2-40B4-BE49-F238E27FC236}">
                <a16:creationId xmlns:a16="http://schemas.microsoft.com/office/drawing/2014/main" id="{3195D260-4A5A-4707-BB54-2FA99740C722}"/>
              </a:ext>
            </a:extLst>
          </p:cNvPr>
          <p:cNvCxnSpPr/>
          <p:nvPr/>
        </p:nvCxnSpPr>
        <p:spPr bwMode="auto">
          <a:xfrm flipV="1">
            <a:off x="3220538" y="2234922"/>
            <a:ext cx="1220216" cy="5163"/>
          </a:xfrm>
          <a:prstGeom prst="straightConnector1">
            <a:avLst/>
          </a:prstGeom>
          <a:noFill/>
          <a:ln w="38100" cap="flat" cmpd="sng" algn="ctr">
            <a:solidFill>
              <a:srgbClr val="FF0000"/>
            </a:solidFill>
            <a:prstDash val="solid"/>
            <a:round/>
            <a:headEnd type="none" w="med" len="med"/>
            <a:tailEnd type="triangle"/>
          </a:ln>
          <a:effectLst/>
        </p:spPr>
      </p:cxnSp>
      <p:sp>
        <p:nvSpPr>
          <p:cNvPr id="25" name="Oval 24">
            <a:extLst>
              <a:ext uri="{FF2B5EF4-FFF2-40B4-BE49-F238E27FC236}">
                <a16:creationId xmlns:a16="http://schemas.microsoft.com/office/drawing/2014/main" id="{3EEBC888-99AF-468D-A5A0-3741EF781FA9}"/>
              </a:ext>
            </a:extLst>
          </p:cNvPr>
          <p:cNvSpPr/>
          <p:nvPr/>
        </p:nvSpPr>
        <p:spPr>
          <a:xfrm>
            <a:off x="4452066" y="2054917"/>
            <a:ext cx="1371600" cy="38992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180058221"/>
      </p:ext>
    </p:extLst>
  </p:cSld>
  <p:clrMapOvr>
    <a:masterClrMapping/>
  </p:clrMapOvr>
  <mc:AlternateContent xmlns:mc="http://schemas.openxmlformats.org/markup-compatibility/2006" xmlns:p14="http://schemas.microsoft.com/office/powerpoint/2010/main">
    <mc:Choice Requires="p14">
      <p:transition spd="slow" p14:dur="2000" advTm="108272"/>
    </mc:Choice>
    <mc:Fallback xmlns="">
      <p:transition spd="slow" advTm="108272"/>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38600" y="1371600"/>
            <a:ext cx="4933330" cy="4893705"/>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107</a:t>
            </a:fld>
            <a:endParaRPr lang="en-US" altLang="en-US" dirty="0"/>
          </a:p>
        </p:txBody>
      </p:sp>
      <p:sp>
        <p:nvSpPr>
          <p:cNvPr id="4" name="Title 3"/>
          <p:cNvSpPr>
            <a:spLocks noGrp="1"/>
          </p:cNvSpPr>
          <p:nvPr>
            <p:ph type="title"/>
          </p:nvPr>
        </p:nvSpPr>
        <p:spPr>
          <a:xfrm>
            <a:off x="937897" y="28835"/>
            <a:ext cx="10263503" cy="1143000"/>
          </a:xfrm>
        </p:spPr>
        <p:txBody>
          <a:bodyPr>
            <a:normAutofit/>
          </a:bodyPr>
          <a:lstStyle/>
          <a:p>
            <a:r>
              <a:rPr lang="en-US" dirty="0"/>
              <a:t>TSO – Entering 1099-B for Capital Gains</a:t>
            </a:r>
            <a:br>
              <a:rPr lang="en-US" dirty="0"/>
            </a:br>
            <a:r>
              <a:rPr lang="en-US" sz="2200" dirty="0"/>
              <a:t>Federal Section&gt;Income&gt;Capital Gains and Losses&gt;Capital Gain and Loss Items</a:t>
            </a:r>
          </a:p>
        </p:txBody>
      </p:sp>
      <p:sp>
        <p:nvSpPr>
          <p:cNvPr id="10" name="TextBox 9"/>
          <p:cNvSpPr txBox="1"/>
          <p:nvPr/>
        </p:nvSpPr>
        <p:spPr>
          <a:xfrm>
            <a:off x="339624" y="2900835"/>
            <a:ext cx="3445495" cy="646331"/>
          </a:xfrm>
          <a:prstGeom prst="rect">
            <a:avLst/>
          </a:prstGeom>
          <a:noFill/>
          <a:ln w="28575">
            <a:solidFill>
              <a:srgbClr val="FF0000"/>
            </a:solidFill>
          </a:ln>
        </p:spPr>
        <p:txBody>
          <a:bodyPr wrap="none" rtlCol="0">
            <a:spAutoFit/>
          </a:bodyPr>
          <a:lstStyle/>
          <a:p>
            <a:r>
              <a:rPr lang="en-US" b="1" dirty="0">
                <a:solidFill>
                  <a:srgbClr val="FF0000"/>
                </a:solidFill>
              </a:rPr>
              <a:t>Possible adjustment explanations;</a:t>
            </a:r>
          </a:p>
          <a:p>
            <a:r>
              <a:rPr lang="en-US" b="1" dirty="0">
                <a:solidFill>
                  <a:srgbClr val="FF0000"/>
                </a:solidFill>
              </a:rPr>
              <a:t>none needed for Davenport</a:t>
            </a:r>
          </a:p>
        </p:txBody>
      </p:sp>
      <p:sp>
        <p:nvSpPr>
          <p:cNvPr id="12" name="TextBox 11"/>
          <p:cNvSpPr txBox="1"/>
          <p:nvPr/>
        </p:nvSpPr>
        <p:spPr>
          <a:xfrm>
            <a:off x="10287000" y="261781"/>
            <a:ext cx="704167" cy="338554"/>
          </a:xfrm>
          <a:prstGeom prst="rect">
            <a:avLst/>
          </a:prstGeom>
          <a:noFill/>
        </p:spPr>
        <p:txBody>
          <a:bodyPr wrap="none" rtlCol="0">
            <a:spAutoFit/>
          </a:bodyPr>
          <a:lstStyle/>
          <a:p>
            <a:r>
              <a:rPr lang="en-US" sz="1600" dirty="0">
                <a:solidFill>
                  <a:schemeClr val="bg1"/>
                </a:solidFill>
              </a:rPr>
              <a:t>cont’d</a:t>
            </a:r>
          </a:p>
        </p:txBody>
      </p:sp>
      <p:sp>
        <p:nvSpPr>
          <p:cNvPr id="13" name="TextBox 12"/>
          <p:cNvSpPr txBox="1"/>
          <p:nvPr/>
        </p:nvSpPr>
        <p:spPr>
          <a:xfrm>
            <a:off x="339624" y="1507346"/>
            <a:ext cx="2901051" cy="369332"/>
          </a:xfrm>
          <a:prstGeom prst="rect">
            <a:avLst/>
          </a:prstGeom>
          <a:noFill/>
          <a:ln w="28575">
            <a:solidFill>
              <a:srgbClr val="FF0000"/>
            </a:solidFill>
          </a:ln>
        </p:spPr>
        <p:txBody>
          <a:bodyPr wrap="none" rtlCol="0">
            <a:spAutoFit/>
          </a:bodyPr>
          <a:lstStyle/>
          <a:p>
            <a:r>
              <a:rPr lang="en-US" b="1" dirty="0">
                <a:solidFill>
                  <a:srgbClr val="FF0000"/>
                </a:solidFill>
              </a:rPr>
              <a:t>Refer to Pub 4012 Page D-26</a:t>
            </a:r>
          </a:p>
        </p:txBody>
      </p:sp>
      <p:sp>
        <p:nvSpPr>
          <p:cNvPr id="18" name="TextBox 17"/>
          <p:cNvSpPr txBox="1"/>
          <p:nvPr/>
        </p:nvSpPr>
        <p:spPr>
          <a:xfrm>
            <a:off x="9424167" y="4953000"/>
            <a:ext cx="2485809" cy="646331"/>
          </a:xfrm>
          <a:prstGeom prst="rect">
            <a:avLst/>
          </a:prstGeom>
          <a:noFill/>
          <a:ln w="28575">
            <a:solidFill>
              <a:srgbClr val="FF0000"/>
            </a:solidFill>
          </a:ln>
        </p:spPr>
        <p:txBody>
          <a:bodyPr wrap="none" rtlCol="0">
            <a:spAutoFit/>
          </a:bodyPr>
          <a:lstStyle/>
          <a:p>
            <a:r>
              <a:rPr lang="en-US" b="1" dirty="0">
                <a:solidFill>
                  <a:srgbClr val="FF0000"/>
                </a:solidFill>
              </a:rPr>
              <a:t>Adjustment explanation</a:t>
            </a:r>
          </a:p>
          <a:p>
            <a:r>
              <a:rPr lang="en-US" b="1" dirty="0">
                <a:solidFill>
                  <a:srgbClr val="FF0000"/>
                </a:solidFill>
              </a:rPr>
              <a:t>used for wash sale</a:t>
            </a:r>
          </a:p>
        </p:txBody>
      </p:sp>
      <p:cxnSp>
        <p:nvCxnSpPr>
          <p:cNvPr id="19" name="Straight Arrow Connector 18"/>
          <p:cNvCxnSpPr>
            <a:stCxn id="18" idx="1"/>
          </p:cNvCxnSpPr>
          <p:nvPr/>
        </p:nvCxnSpPr>
        <p:spPr bwMode="auto">
          <a:xfrm flipH="1">
            <a:off x="6923314" y="5276166"/>
            <a:ext cx="2500853" cy="7034"/>
          </a:xfrm>
          <a:prstGeom prst="straightConnector1">
            <a:avLst/>
          </a:prstGeom>
          <a:noFill/>
          <a:ln w="38100" cap="flat" cmpd="sng" algn="ctr">
            <a:solidFill>
              <a:srgbClr val="FF0000"/>
            </a:solidFill>
            <a:prstDash val="solid"/>
            <a:round/>
            <a:headEnd type="none" w="med" len="med"/>
            <a:tailEnd type="triangle"/>
          </a:ln>
          <a:effectLst/>
        </p:spPr>
      </p:cxnSp>
      <p:sp>
        <p:nvSpPr>
          <p:cNvPr id="7" name="Date Placeholder 6">
            <a:extLst>
              <a:ext uri="{FF2B5EF4-FFF2-40B4-BE49-F238E27FC236}">
                <a16:creationId xmlns:a16="http://schemas.microsoft.com/office/drawing/2014/main" id="{AF711574-E148-4322-AF6D-BCC3B0629861}"/>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296299795"/>
      </p:ext>
    </p:extLst>
  </p:cSld>
  <p:clrMapOvr>
    <a:masterClrMapping/>
  </p:clrMapOvr>
  <mc:AlternateContent xmlns:mc="http://schemas.openxmlformats.org/markup-compatibility/2006" xmlns:p14="http://schemas.microsoft.com/office/powerpoint/2010/main">
    <mc:Choice Requires="p14">
      <p:transition spd="slow" p14:dur="2000" advTm="86410"/>
    </mc:Choice>
    <mc:Fallback xmlns="">
      <p:transition spd="slow" advTm="8641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1099-B from Lincoln Investment Services into TSO (Step 7)</a:t>
            </a:r>
          </a:p>
          <a:p>
            <a:r>
              <a:rPr lang="en-US" dirty="0"/>
              <a:t>Check the Federal and NJ refund monitors</a:t>
            </a:r>
          </a:p>
        </p:txBody>
      </p:sp>
      <p:sp>
        <p:nvSpPr>
          <p:cNvPr id="2" name="Title 1"/>
          <p:cNvSpPr>
            <a:spLocks noGrp="1"/>
          </p:cNvSpPr>
          <p:nvPr>
            <p:ph type="title"/>
          </p:nvPr>
        </p:nvSpPr>
        <p:spPr/>
        <p:txBody>
          <a:bodyPr>
            <a:normAutofit fontScale="90000"/>
          </a:bodyPr>
          <a:lstStyle/>
          <a:p>
            <a:r>
              <a:rPr lang="en-US" dirty="0"/>
              <a:t>TSO - Student Activity</a:t>
            </a:r>
            <a:br>
              <a:rPr lang="en-US" dirty="0"/>
            </a:br>
            <a:r>
              <a:rPr lang="en-US" sz="2400" dirty="0"/>
              <a:t>Federal Section&gt;Income&gt;Capital Gains and Losses&gt;Capital Gain and Loss Items</a:t>
            </a:r>
          </a:p>
        </p:txBody>
      </p:sp>
      <p:sp>
        <p:nvSpPr>
          <p:cNvPr id="6" name="Date Placeholder 5">
            <a:extLst>
              <a:ext uri="{FF2B5EF4-FFF2-40B4-BE49-F238E27FC236}">
                <a16:creationId xmlns:a16="http://schemas.microsoft.com/office/drawing/2014/main" id="{95484A72-B39C-4750-85F2-97020ACAFC36}"/>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108</a:t>
            </a:fld>
            <a:endParaRPr lang="en-US" dirty="0"/>
          </a:p>
        </p:txBody>
      </p:sp>
    </p:spTree>
    <p:extLst>
      <p:ext uri="{BB962C8B-B14F-4D97-AF65-F5344CB8AC3E}">
        <p14:creationId xmlns:p14="http://schemas.microsoft.com/office/powerpoint/2010/main" val="160337985"/>
      </p:ext>
    </p:extLst>
  </p:cSld>
  <p:clrMapOvr>
    <a:masterClrMapping/>
  </p:clrMapOvr>
  <p:transition advTm="22092"/>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Content Placeholder 2"/>
          <p:cNvSpPr>
            <a:spLocks noGrp="1"/>
          </p:cNvSpPr>
          <p:nvPr>
            <p:ph sz="quarter" idx="12"/>
          </p:nvPr>
        </p:nvSpPr>
        <p:spPr/>
        <p:txBody>
          <a:bodyPr>
            <a:normAutofit fontScale="77500" lnSpcReduction="20000"/>
          </a:bodyPr>
          <a:lstStyle/>
          <a:p>
            <a:pPr>
              <a:defRPr/>
            </a:pPr>
            <a:r>
              <a:rPr lang="en-US" dirty="0"/>
              <a:t>After transactions are entered in Capital Gain/Loss section, TSO will transfer transactions to Form 8949</a:t>
            </a:r>
          </a:p>
          <a:p>
            <a:pPr>
              <a:defRPr/>
            </a:pPr>
            <a:r>
              <a:rPr lang="en-US" dirty="0"/>
              <a:t>Up to six separate 8949 pages may be populated:</a:t>
            </a:r>
          </a:p>
          <a:p>
            <a:pPr lvl="1">
              <a:defRPr/>
            </a:pPr>
            <a:r>
              <a:rPr lang="en-US" dirty="0"/>
              <a:t> Code A - S/T with cost reported to IRS</a:t>
            </a:r>
          </a:p>
          <a:p>
            <a:pPr lvl="1">
              <a:defRPr/>
            </a:pPr>
            <a:r>
              <a:rPr lang="en-US" dirty="0"/>
              <a:t> Code B - S/T with cost not reported to IRS</a:t>
            </a:r>
          </a:p>
          <a:p>
            <a:pPr lvl="1">
              <a:defRPr/>
            </a:pPr>
            <a:r>
              <a:rPr lang="en-US" dirty="0"/>
              <a:t> Code C - S/T not reported on 1099-B</a:t>
            </a:r>
          </a:p>
          <a:p>
            <a:pPr lvl="1">
              <a:defRPr/>
            </a:pPr>
            <a:r>
              <a:rPr lang="en-US" dirty="0"/>
              <a:t> Code D - L/T with cost reported to IRS</a:t>
            </a:r>
          </a:p>
          <a:p>
            <a:pPr lvl="1">
              <a:defRPr/>
            </a:pPr>
            <a:r>
              <a:rPr lang="en-US" dirty="0"/>
              <a:t> Code E - L/T with cost not reported to IRS – </a:t>
            </a:r>
            <a:r>
              <a:rPr lang="en-US" b="1" dirty="0">
                <a:solidFill>
                  <a:srgbClr val="FF0000"/>
                </a:solidFill>
              </a:rPr>
              <a:t>Lincoln Investment Services</a:t>
            </a:r>
          </a:p>
          <a:p>
            <a:pPr lvl="1">
              <a:defRPr/>
            </a:pPr>
            <a:r>
              <a:rPr lang="en-US" dirty="0"/>
              <a:t> Code F - L/T not reported on 1099-B</a:t>
            </a:r>
          </a:p>
        </p:txBody>
      </p:sp>
      <p:sp>
        <p:nvSpPr>
          <p:cNvPr id="421890" name="Title 1"/>
          <p:cNvSpPr>
            <a:spLocks noGrp="1"/>
          </p:cNvSpPr>
          <p:nvPr>
            <p:ph type="title"/>
          </p:nvPr>
        </p:nvSpPr>
        <p:spPr/>
        <p:txBody>
          <a:bodyPr/>
          <a:lstStyle/>
          <a:p>
            <a:r>
              <a:rPr lang="en-US" altLang="en-US" dirty="0"/>
              <a:t>Form 8949</a:t>
            </a:r>
            <a:endParaRPr lang="en-US" altLang="en-US" dirty="0">
              <a:solidFill>
                <a:srgbClr val="FF0000"/>
              </a:solidFill>
            </a:endParaRP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109</a:t>
            </a:fld>
            <a:endParaRPr lang="en-US" dirty="0"/>
          </a:p>
        </p:txBody>
      </p:sp>
    </p:spTree>
    <p:extLst>
      <p:ext uri="{BB962C8B-B14F-4D97-AF65-F5344CB8AC3E}">
        <p14:creationId xmlns:p14="http://schemas.microsoft.com/office/powerpoint/2010/main" val="2247162708"/>
      </p:ext>
    </p:extLst>
  </p:cSld>
  <p:clrMapOvr>
    <a:masterClrMapping/>
  </p:clrMapOvr>
  <p:transition advTm="181534"/>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2"/>
          </p:nvPr>
        </p:nvPicPr>
        <p:blipFill>
          <a:blip r:embed="rId3"/>
          <a:stretch>
            <a:fillRect/>
          </a:stretch>
        </p:blipFill>
        <p:spPr>
          <a:xfrm>
            <a:off x="3048000" y="1809524"/>
            <a:ext cx="8644213" cy="4048254"/>
          </a:xfrm>
          <a:prstGeom prst="rect">
            <a:avLst/>
          </a:prstGeom>
          <a:ln>
            <a:solidFill>
              <a:schemeClr val="tx1"/>
            </a:solidFill>
          </a:ln>
        </p:spPr>
      </p:pic>
      <p:sp>
        <p:nvSpPr>
          <p:cNvPr id="2" name="Title 1"/>
          <p:cNvSpPr>
            <a:spLocks noGrp="1"/>
          </p:cNvSpPr>
          <p:nvPr>
            <p:ph type="title"/>
          </p:nvPr>
        </p:nvSpPr>
        <p:spPr/>
        <p:txBody>
          <a:bodyPr>
            <a:normAutofit fontScale="90000"/>
          </a:bodyPr>
          <a:lstStyle/>
          <a:p>
            <a:r>
              <a:rPr lang="en-US" dirty="0"/>
              <a:t>Enter Additional Personal Info on NJ Checklist</a:t>
            </a:r>
          </a:p>
        </p:txBody>
      </p:sp>
      <p:sp>
        <p:nvSpPr>
          <p:cNvPr id="9" name="Date Placeholder 8">
            <a:extLst>
              <a:ext uri="{FF2B5EF4-FFF2-40B4-BE49-F238E27FC236}">
                <a16:creationId xmlns:a16="http://schemas.microsoft.com/office/drawing/2014/main" id="{A0018ED2-D4DF-4309-8DA9-36FCDE21DE0D}"/>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11</a:t>
            </a:fld>
            <a:endParaRPr lang="en-US" dirty="0"/>
          </a:p>
        </p:txBody>
      </p:sp>
      <p:sp>
        <p:nvSpPr>
          <p:cNvPr id="6" name="TextBox 5"/>
          <p:cNvSpPr txBox="1"/>
          <p:nvPr/>
        </p:nvSpPr>
        <p:spPr>
          <a:xfrm>
            <a:off x="159813" y="2971800"/>
            <a:ext cx="2772554" cy="1200329"/>
          </a:xfrm>
          <a:prstGeom prst="rect">
            <a:avLst/>
          </a:prstGeom>
          <a:noFill/>
          <a:ln w="28575">
            <a:solidFill>
              <a:srgbClr val="FF0000"/>
            </a:solidFill>
          </a:ln>
        </p:spPr>
        <p:txBody>
          <a:bodyPr wrap="none" rtlCol="0">
            <a:spAutoFit/>
          </a:bodyPr>
          <a:lstStyle/>
          <a:p>
            <a:r>
              <a:rPr lang="en-US" b="1" dirty="0">
                <a:solidFill>
                  <a:srgbClr val="FF0000"/>
                </a:solidFill>
              </a:rPr>
              <a:t>Blindness flows to NJ 1040 </a:t>
            </a:r>
          </a:p>
          <a:p>
            <a:r>
              <a:rPr lang="en-US" b="1" dirty="0">
                <a:solidFill>
                  <a:srgbClr val="FF0000"/>
                </a:solidFill>
              </a:rPr>
              <a:t>for extra exemption; only</a:t>
            </a:r>
          </a:p>
          <a:p>
            <a:r>
              <a:rPr lang="en-US" b="1" dirty="0">
                <a:solidFill>
                  <a:srgbClr val="FF0000"/>
                </a:solidFill>
              </a:rPr>
              <a:t>need NJ Checklist entry for</a:t>
            </a:r>
          </a:p>
          <a:p>
            <a:r>
              <a:rPr lang="en-US" b="1" dirty="0">
                <a:solidFill>
                  <a:srgbClr val="FF0000"/>
                </a:solidFill>
              </a:rPr>
              <a:t>disability other than blind</a:t>
            </a:r>
            <a:endParaRPr lang="en-US" dirty="0"/>
          </a:p>
        </p:txBody>
      </p:sp>
      <p:sp>
        <p:nvSpPr>
          <p:cNvPr id="3" name="TextBox 2"/>
          <p:cNvSpPr txBox="1"/>
          <p:nvPr/>
        </p:nvSpPr>
        <p:spPr>
          <a:xfrm>
            <a:off x="166847" y="5211456"/>
            <a:ext cx="2714076" cy="646331"/>
          </a:xfrm>
          <a:prstGeom prst="rect">
            <a:avLst/>
          </a:prstGeom>
          <a:noFill/>
          <a:ln w="28575">
            <a:solidFill>
              <a:srgbClr val="FF0000"/>
            </a:solidFill>
          </a:ln>
        </p:spPr>
        <p:txBody>
          <a:bodyPr wrap="none" rtlCol="0">
            <a:spAutoFit/>
          </a:bodyPr>
          <a:lstStyle/>
          <a:p>
            <a:r>
              <a:rPr lang="en-US" b="1" dirty="0">
                <a:solidFill>
                  <a:srgbClr val="FF0000"/>
                </a:solidFill>
              </a:rPr>
              <a:t>Military veteran entitled</a:t>
            </a:r>
          </a:p>
          <a:p>
            <a:r>
              <a:rPr lang="en-US" b="1" dirty="0">
                <a:solidFill>
                  <a:srgbClr val="FF0000"/>
                </a:solidFill>
              </a:rPr>
              <a:t>to extra $6,000 exemption</a:t>
            </a:r>
          </a:p>
        </p:txBody>
      </p:sp>
      <p:cxnSp>
        <p:nvCxnSpPr>
          <p:cNvPr id="8" name="Straight Arrow Connector 7"/>
          <p:cNvCxnSpPr/>
          <p:nvPr/>
        </p:nvCxnSpPr>
        <p:spPr bwMode="auto">
          <a:xfrm flipV="1">
            <a:off x="2932368" y="3886200"/>
            <a:ext cx="4001832" cy="2"/>
          </a:xfrm>
          <a:prstGeom prst="straightConnector1">
            <a:avLst/>
          </a:prstGeom>
          <a:noFill/>
          <a:ln w="38100" cap="flat" cmpd="sng" algn="ctr">
            <a:solidFill>
              <a:srgbClr val="FF0000"/>
            </a:solidFill>
            <a:prstDash val="solid"/>
            <a:round/>
            <a:headEnd type="none" w="med" len="med"/>
            <a:tailEnd type="triangle"/>
          </a:ln>
          <a:effectLst/>
        </p:spPr>
      </p:cxnSp>
      <p:cxnSp>
        <p:nvCxnSpPr>
          <p:cNvPr id="10" name="Straight Arrow Connector 9"/>
          <p:cNvCxnSpPr/>
          <p:nvPr/>
        </p:nvCxnSpPr>
        <p:spPr bwMode="auto">
          <a:xfrm flipV="1">
            <a:off x="2880924" y="5534621"/>
            <a:ext cx="2224476" cy="2"/>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086940038"/>
      </p:ext>
    </p:extLst>
  </p:cSld>
  <p:clrMapOvr>
    <a:masterClrMapping/>
  </p:clrMapOvr>
  <p:transition advTm="80753"/>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flipV="1">
            <a:off x="5334000" y="5287460"/>
            <a:ext cx="2607561" cy="42753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110</a:t>
            </a:fld>
            <a:endParaRPr lang="en-US" altLang="en-US" dirty="0"/>
          </a:p>
        </p:txBody>
      </p:sp>
      <p:sp>
        <p:nvSpPr>
          <p:cNvPr id="4" name="Title 3"/>
          <p:cNvSpPr>
            <a:spLocks noGrp="1"/>
          </p:cNvSpPr>
          <p:nvPr>
            <p:ph type="title"/>
          </p:nvPr>
        </p:nvSpPr>
        <p:spPr/>
        <p:txBody>
          <a:bodyPr>
            <a:normAutofit fontScale="90000"/>
          </a:bodyPr>
          <a:lstStyle/>
          <a:p>
            <a:r>
              <a:rPr lang="en-US" dirty="0"/>
              <a:t>TSO – Long-Term Transactions on Form 8949 – Cost Basis Not Reported to IRS</a:t>
            </a:r>
          </a:p>
        </p:txBody>
      </p:sp>
      <p:pic>
        <p:nvPicPr>
          <p:cNvPr id="9" name="Picture 8"/>
          <p:cNvPicPr>
            <a:picLocks noChangeAspect="1"/>
          </p:cNvPicPr>
          <p:nvPr/>
        </p:nvPicPr>
        <p:blipFill>
          <a:blip r:embed="rId3"/>
          <a:stretch>
            <a:fillRect/>
          </a:stretch>
        </p:blipFill>
        <p:spPr>
          <a:xfrm>
            <a:off x="1994040" y="1524000"/>
            <a:ext cx="7409926" cy="4419600"/>
          </a:xfrm>
          <a:prstGeom prst="rect">
            <a:avLst/>
          </a:prstGeom>
          <a:ln>
            <a:solidFill>
              <a:schemeClr val="tx1"/>
            </a:solidFill>
          </a:ln>
        </p:spPr>
      </p:pic>
      <p:sp>
        <p:nvSpPr>
          <p:cNvPr id="12" name="Oval 11"/>
          <p:cNvSpPr/>
          <p:nvPr/>
        </p:nvSpPr>
        <p:spPr>
          <a:xfrm>
            <a:off x="2072532" y="3788306"/>
            <a:ext cx="5856519"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1828800" y="5293160"/>
            <a:ext cx="7848599" cy="50522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9494968" y="3673522"/>
            <a:ext cx="2393732" cy="923330"/>
          </a:xfrm>
          <a:prstGeom prst="rect">
            <a:avLst/>
          </a:prstGeom>
          <a:noFill/>
          <a:ln w="28575">
            <a:solidFill>
              <a:srgbClr val="FF0000"/>
            </a:solidFill>
          </a:ln>
        </p:spPr>
        <p:txBody>
          <a:bodyPr wrap="none" rtlCol="0">
            <a:spAutoFit/>
          </a:bodyPr>
          <a:lstStyle/>
          <a:p>
            <a:r>
              <a:rPr lang="en-US" b="1" dirty="0">
                <a:solidFill>
                  <a:srgbClr val="FF0000"/>
                </a:solidFill>
              </a:rPr>
              <a:t>Long-term transactions</a:t>
            </a:r>
          </a:p>
          <a:p>
            <a:r>
              <a:rPr lang="en-US" b="1" dirty="0">
                <a:solidFill>
                  <a:srgbClr val="FF0000"/>
                </a:solidFill>
              </a:rPr>
              <a:t>where cost basis is not</a:t>
            </a:r>
          </a:p>
          <a:p>
            <a:r>
              <a:rPr lang="en-US" b="1" dirty="0">
                <a:solidFill>
                  <a:srgbClr val="FF0000"/>
                </a:solidFill>
              </a:rPr>
              <a:t>reported to IRS</a:t>
            </a:r>
          </a:p>
        </p:txBody>
      </p:sp>
      <p:sp>
        <p:nvSpPr>
          <p:cNvPr id="6" name="Date Placeholder 5">
            <a:extLst>
              <a:ext uri="{FF2B5EF4-FFF2-40B4-BE49-F238E27FC236}">
                <a16:creationId xmlns:a16="http://schemas.microsoft.com/office/drawing/2014/main" id="{991A146E-1950-4DCD-A241-5BDC715FC012}"/>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962132395"/>
      </p:ext>
    </p:extLst>
  </p:cSld>
  <p:clrMapOvr>
    <a:masterClrMapping/>
  </p:clrMapOvr>
  <mc:AlternateContent xmlns:mc="http://schemas.openxmlformats.org/markup-compatibility/2006" xmlns:p14="http://schemas.microsoft.com/office/powerpoint/2010/main">
    <mc:Choice Requires="p14">
      <p:transition spd="slow" p14:dur="2000" advTm="75814"/>
    </mc:Choice>
    <mc:Fallback xmlns="">
      <p:transition spd="slow" advTm="75814"/>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5" name="Content Placeholder 2"/>
          <p:cNvSpPr>
            <a:spLocks noGrp="1"/>
          </p:cNvSpPr>
          <p:nvPr>
            <p:ph sz="quarter" idx="12"/>
          </p:nvPr>
        </p:nvSpPr>
        <p:spPr/>
        <p:txBody>
          <a:bodyPr>
            <a:normAutofit fontScale="92500" lnSpcReduction="20000"/>
          </a:bodyPr>
          <a:lstStyle/>
          <a:p>
            <a:r>
              <a:rPr lang="en-US" altLang="en-US" sz="3000" dirty="0"/>
              <a:t> TaxSlayer transfers data from 8949s to Schedule D</a:t>
            </a:r>
          </a:p>
          <a:p>
            <a:r>
              <a:rPr lang="en-US" altLang="en-US" sz="3000" dirty="0"/>
              <a:t> Schedule D shows summary lines of transferred totals</a:t>
            </a:r>
          </a:p>
          <a:p>
            <a:pPr lvl="1"/>
            <a:r>
              <a:rPr lang="en-US" altLang="en-US" sz="2700" dirty="0"/>
              <a:t> Line 1b – S/T with Box A checked in Part I on 8949</a:t>
            </a:r>
          </a:p>
          <a:p>
            <a:pPr lvl="1"/>
            <a:r>
              <a:rPr lang="en-US" altLang="en-US" sz="2700" dirty="0"/>
              <a:t> Line 2 – S/T with Box B checked in Part I on 8949</a:t>
            </a:r>
          </a:p>
          <a:p>
            <a:pPr lvl="1"/>
            <a:r>
              <a:rPr lang="en-US" altLang="en-US" sz="2700" dirty="0"/>
              <a:t> Line 3 – S/T with Box C checked in Part I on 8949</a:t>
            </a:r>
          </a:p>
          <a:p>
            <a:pPr lvl="1"/>
            <a:r>
              <a:rPr lang="en-US" altLang="en-US" sz="2700" dirty="0"/>
              <a:t> Line 8b – L/T with Box D checked in Part II on 8949</a:t>
            </a:r>
          </a:p>
          <a:p>
            <a:pPr lvl="1"/>
            <a:r>
              <a:rPr lang="en-US" altLang="en-US" sz="2700" dirty="0"/>
              <a:t> Line 9 – L/T with Box E checked in Part II on 8949 – </a:t>
            </a:r>
            <a:r>
              <a:rPr lang="en-US" altLang="en-US" sz="2700" b="1" dirty="0">
                <a:solidFill>
                  <a:srgbClr val="FF0000"/>
                </a:solidFill>
              </a:rPr>
              <a:t>Lincoln Investment Services</a:t>
            </a:r>
          </a:p>
          <a:p>
            <a:pPr lvl="1"/>
            <a:r>
              <a:rPr lang="en-US" altLang="en-US" sz="2700" dirty="0"/>
              <a:t> Line 10 – L/T with Box F checked in Part II on 8949</a:t>
            </a:r>
          </a:p>
        </p:txBody>
      </p:sp>
      <p:sp>
        <p:nvSpPr>
          <p:cNvPr id="428034" name="Title 1"/>
          <p:cNvSpPr>
            <a:spLocks noGrp="1"/>
          </p:cNvSpPr>
          <p:nvPr>
            <p:ph type="title"/>
          </p:nvPr>
        </p:nvSpPr>
        <p:spPr/>
        <p:txBody>
          <a:bodyPr>
            <a:noAutofit/>
          </a:bodyPr>
          <a:lstStyle/>
          <a:p>
            <a:r>
              <a:rPr lang="en-US" altLang="en-US" sz="3800" dirty="0"/>
              <a:t>Capital Gains &amp; Losses on Schedule D</a:t>
            </a:r>
            <a:endParaRPr lang="en-US" altLang="en-US" sz="3800" dirty="0">
              <a:solidFill>
                <a:srgbClr val="FF0000"/>
              </a:solidFill>
            </a:endParaRP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111</a:t>
            </a:fld>
            <a:endParaRPr lang="en-US" dirty="0"/>
          </a:p>
        </p:txBody>
      </p:sp>
    </p:spTree>
    <p:extLst>
      <p:ext uri="{BB962C8B-B14F-4D97-AF65-F5344CB8AC3E}">
        <p14:creationId xmlns:p14="http://schemas.microsoft.com/office/powerpoint/2010/main" val="1741351155"/>
      </p:ext>
    </p:extLst>
  </p:cSld>
  <p:clrMapOvr>
    <a:masterClrMapping/>
  </p:clrMapOvr>
  <p:transition advTm="6108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586923" y="1371600"/>
            <a:ext cx="4034156" cy="4893705"/>
          </a:xfrm>
          <a:prstGeom prst="rect">
            <a:avLst/>
          </a:prstGeom>
          <a:ln>
            <a:solidFill>
              <a:schemeClr val="tx1"/>
            </a:solidFill>
          </a:ln>
        </p:spPr>
      </p:pic>
      <p:sp>
        <p:nvSpPr>
          <p:cNvPr id="7" name="Oval 6"/>
          <p:cNvSpPr/>
          <p:nvPr/>
        </p:nvSpPr>
        <p:spPr>
          <a:xfrm flipV="1">
            <a:off x="3241801" y="5162214"/>
            <a:ext cx="4724400" cy="42753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112</a:t>
            </a:fld>
            <a:endParaRPr lang="en-US" altLang="en-US" dirty="0"/>
          </a:p>
        </p:txBody>
      </p:sp>
      <p:sp>
        <p:nvSpPr>
          <p:cNvPr id="4" name="Title 3"/>
          <p:cNvSpPr>
            <a:spLocks noGrp="1"/>
          </p:cNvSpPr>
          <p:nvPr>
            <p:ph type="title"/>
          </p:nvPr>
        </p:nvSpPr>
        <p:spPr/>
        <p:txBody>
          <a:bodyPr>
            <a:normAutofit/>
          </a:bodyPr>
          <a:lstStyle/>
          <a:p>
            <a:r>
              <a:rPr lang="en-US" dirty="0"/>
              <a:t>TSO – Capital Gains on Schedule D</a:t>
            </a:r>
          </a:p>
        </p:txBody>
      </p:sp>
      <p:sp>
        <p:nvSpPr>
          <p:cNvPr id="10" name="TextBox 9"/>
          <p:cNvSpPr txBox="1"/>
          <p:nvPr/>
        </p:nvSpPr>
        <p:spPr>
          <a:xfrm>
            <a:off x="8534400" y="4834597"/>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5" name="TextBox 4"/>
          <p:cNvSpPr txBox="1"/>
          <p:nvPr/>
        </p:nvSpPr>
        <p:spPr>
          <a:xfrm>
            <a:off x="8356684" y="5207905"/>
            <a:ext cx="2480807" cy="369332"/>
          </a:xfrm>
          <a:prstGeom prst="rect">
            <a:avLst/>
          </a:prstGeom>
          <a:noFill/>
          <a:ln w="28575">
            <a:solidFill>
              <a:srgbClr val="FF0000"/>
            </a:solidFill>
          </a:ln>
        </p:spPr>
        <p:txBody>
          <a:bodyPr wrap="none" rtlCol="0">
            <a:spAutoFit/>
          </a:bodyPr>
          <a:lstStyle/>
          <a:p>
            <a:r>
              <a:rPr lang="en-US" b="1" dirty="0">
                <a:solidFill>
                  <a:srgbClr val="FF0000"/>
                </a:solidFill>
              </a:rPr>
              <a:t>Totals from 8949 Code E</a:t>
            </a:r>
          </a:p>
        </p:txBody>
      </p:sp>
      <p:cxnSp>
        <p:nvCxnSpPr>
          <p:cNvPr id="11" name="Straight Arrow Connector 10"/>
          <p:cNvCxnSpPr/>
          <p:nvPr/>
        </p:nvCxnSpPr>
        <p:spPr bwMode="auto">
          <a:xfrm flipH="1">
            <a:off x="7910367" y="5355110"/>
            <a:ext cx="446317" cy="20873"/>
          </a:xfrm>
          <a:prstGeom prst="straightConnector1">
            <a:avLst/>
          </a:prstGeom>
          <a:noFill/>
          <a:ln w="38100" cap="flat" cmpd="sng" algn="ctr">
            <a:solidFill>
              <a:srgbClr val="FF0000"/>
            </a:solidFill>
            <a:prstDash val="solid"/>
            <a:round/>
            <a:headEnd type="none" w="med" len="med"/>
            <a:tailEnd type="triangle"/>
          </a:ln>
          <a:effectLst/>
        </p:spPr>
      </p:cxnSp>
      <p:sp>
        <p:nvSpPr>
          <p:cNvPr id="9" name="Date Placeholder 8">
            <a:extLst>
              <a:ext uri="{FF2B5EF4-FFF2-40B4-BE49-F238E27FC236}">
                <a16:creationId xmlns:a16="http://schemas.microsoft.com/office/drawing/2014/main" id="{F85C6A10-3A1B-4368-A677-0A6D1FAE60F0}"/>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69860418"/>
      </p:ext>
    </p:extLst>
  </p:cSld>
  <p:clrMapOvr>
    <a:masterClrMapping/>
  </p:clrMapOvr>
  <mc:AlternateContent xmlns:mc="http://schemas.openxmlformats.org/markup-compatibility/2006" xmlns:p14="http://schemas.microsoft.com/office/powerpoint/2010/main">
    <mc:Choice Requires="p14">
      <p:transition spd="slow" p14:dur="2000" advTm="75689"/>
    </mc:Choice>
    <mc:Fallback xmlns="">
      <p:transition spd="slow" advTm="75689"/>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113</a:t>
            </a:fld>
            <a:endParaRPr lang="en-US" altLang="en-US" dirty="0"/>
          </a:p>
        </p:txBody>
      </p:sp>
      <p:sp>
        <p:nvSpPr>
          <p:cNvPr id="4" name="Title 3"/>
          <p:cNvSpPr>
            <a:spLocks noGrp="1"/>
          </p:cNvSpPr>
          <p:nvPr>
            <p:ph type="title"/>
          </p:nvPr>
        </p:nvSpPr>
        <p:spPr/>
        <p:txBody>
          <a:bodyPr/>
          <a:lstStyle/>
          <a:p>
            <a:r>
              <a:rPr lang="en-US" dirty="0"/>
              <a:t>TSO – Capital Gains on Federal 1040</a:t>
            </a:r>
          </a:p>
        </p:txBody>
      </p:sp>
      <p:pic>
        <p:nvPicPr>
          <p:cNvPr id="5" name="Picture 4"/>
          <p:cNvPicPr>
            <a:picLocks noChangeAspect="1"/>
          </p:cNvPicPr>
          <p:nvPr/>
        </p:nvPicPr>
        <p:blipFill>
          <a:blip r:embed="rId3"/>
          <a:stretch>
            <a:fillRect/>
          </a:stretch>
        </p:blipFill>
        <p:spPr>
          <a:xfrm>
            <a:off x="3608547" y="1295399"/>
            <a:ext cx="4667901" cy="4992651"/>
          </a:xfrm>
          <a:prstGeom prst="rect">
            <a:avLst/>
          </a:prstGeom>
          <a:ln>
            <a:solidFill>
              <a:schemeClr val="tx1"/>
            </a:solidFill>
          </a:ln>
        </p:spPr>
      </p:pic>
      <p:sp>
        <p:nvSpPr>
          <p:cNvPr id="6" name="Oval 5"/>
          <p:cNvSpPr/>
          <p:nvPr/>
        </p:nvSpPr>
        <p:spPr>
          <a:xfrm>
            <a:off x="7622644" y="48768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8901387" y="4612690"/>
            <a:ext cx="2317558" cy="646331"/>
          </a:xfrm>
          <a:prstGeom prst="rect">
            <a:avLst/>
          </a:prstGeom>
          <a:noFill/>
          <a:ln w="28575">
            <a:solidFill>
              <a:srgbClr val="FF0000"/>
            </a:solidFill>
          </a:ln>
        </p:spPr>
        <p:txBody>
          <a:bodyPr wrap="square" rtlCol="0">
            <a:spAutoFit/>
          </a:bodyPr>
          <a:lstStyle/>
          <a:p>
            <a:r>
              <a:rPr lang="en-US" b="1" dirty="0">
                <a:solidFill>
                  <a:srgbClr val="FF0000"/>
                </a:solidFill>
              </a:rPr>
              <a:t>Capital</a:t>
            </a:r>
            <a:r>
              <a:rPr lang="en-US" dirty="0"/>
              <a:t> </a:t>
            </a:r>
            <a:r>
              <a:rPr lang="en-US" b="1" dirty="0">
                <a:solidFill>
                  <a:srgbClr val="FF0000"/>
                </a:solidFill>
              </a:rPr>
              <a:t>gain total from</a:t>
            </a:r>
          </a:p>
          <a:p>
            <a:r>
              <a:rPr lang="en-US" b="1" dirty="0">
                <a:solidFill>
                  <a:srgbClr val="FF0000"/>
                </a:solidFill>
              </a:rPr>
              <a:t>Schedule D</a:t>
            </a:r>
          </a:p>
        </p:txBody>
      </p:sp>
      <p:cxnSp>
        <p:nvCxnSpPr>
          <p:cNvPr id="9" name="Straight Arrow Connector 8"/>
          <p:cNvCxnSpPr>
            <a:stCxn id="8" idx="1"/>
            <a:endCxn id="6" idx="6"/>
          </p:cNvCxnSpPr>
          <p:nvPr/>
        </p:nvCxnSpPr>
        <p:spPr bwMode="auto">
          <a:xfrm flipH="1">
            <a:off x="8359821" y="4935856"/>
            <a:ext cx="541566" cy="55244"/>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232F5F8D-4839-40F6-BF3C-C9064DEE69B4}"/>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854169780"/>
      </p:ext>
    </p:extLst>
  </p:cSld>
  <p:clrMapOvr>
    <a:masterClrMapping/>
  </p:clrMapOvr>
  <mc:AlternateContent xmlns:mc="http://schemas.openxmlformats.org/markup-compatibility/2006" xmlns:p14="http://schemas.microsoft.com/office/powerpoint/2010/main">
    <mc:Choice Requires="p14">
      <p:transition spd="slow" p14:dur="2000" advTm="37979"/>
    </mc:Choice>
    <mc:Fallback xmlns="">
      <p:transition spd="slow" advTm="37979"/>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114</a:t>
            </a:fld>
            <a:endParaRPr lang="en-US" altLang="en-US" dirty="0"/>
          </a:p>
        </p:txBody>
      </p:sp>
      <p:sp>
        <p:nvSpPr>
          <p:cNvPr id="4" name="Title 3"/>
          <p:cNvSpPr>
            <a:spLocks noGrp="1"/>
          </p:cNvSpPr>
          <p:nvPr>
            <p:ph type="title"/>
          </p:nvPr>
        </p:nvSpPr>
        <p:spPr/>
        <p:txBody>
          <a:bodyPr/>
          <a:lstStyle/>
          <a:p>
            <a:r>
              <a:rPr lang="en-US" dirty="0"/>
              <a:t>TSO – Capital Gains on NJ 1040</a:t>
            </a:r>
          </a:p>
        </p:txBody>
      </p:sp>
      <p:pic>
        <p:nvPicPr>
          <p:cNvPr id="5" name="Picture 4"/>
          <p:cNvPicPr>
            <a:picLocks noChangeAspect="1"/>
          </p:cNvPicPr>
          <p:nvPr/>
        </p:nvPicPr>
        <p:blipFill>
          <a:blip r:embed="rId3"/>
          <a:stretch>
            <a:fillRect/>
          </a:stretch>
        </p:blipFill>
        <p:spPr>
          <a:xfrm>
            <a:off x="3733800" y="1295401"/>
            <a:ext cx="3981937" cy="4969904"/>
          </a:xfrm>
          <a:prstGeom prst="rect">
            <a:avLst/>
          </a:prstGeom>
          <a:ln>
            <a:solidFill>
              <a:schemeClr val="tx1"/>
            </a:solidFill>
          </a:ln>
        </p:spPr>
      </p:pic>
      <p:sp>
        <p:nvSpPr>
          <p:cNvPr id="6" name="Oval 5"/>
          <p:cNvSpPr/>
          <p:nvPr/>
        </p:nvSpPr>
        <p:spPr>
          <a:xfrm>
            <a:off x="7086600" y="23622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8539676" y="2291834"/>
            <a:ext cx="1390317" cy="369332"/>
          </a:xfrm>
          <a:prstGeom prst="rect">
            <a:avLst/>
          </a:prstGeom>
          <a:noFill/>
          <a:ln w="28575">
            <a:solidFill>
              <a:srgbClr val="FF0000"/>
            </a:solidFill>
          </a:ln>
        </p:spPr>
        <p:txBody>
          <a:bodyPr wrap="none" rtlCol="0">
            <a:spAutoFit/>
          </a:bodyPr>
          <a:lstStyle/>
          <a:p>
            <a:r>
              <a:rPr lang="en-US" b="1" dirty="0">
                <a:solidFill>
                  <a:srgbClr val="FF0000"/>
                </a:solidFill>
              </a:rPr>
              <a:t>Capital gains</a:t>
            </a:r>
          </a:p>
        </p:txBody>
      </p:sp>
      <p:cxnSp>
        <p:nvCxnSpPr>
          <p:cNvPr id="8" name="Straight Arrow Connector 7"/>
          <p:cNvCxnSpPr>
            <a:stCxn id="7" idx="1"/>
          </p:cNvCxnSpPr>
          <p:nvPr/>
        </p:nvCxnSpPr>
        <p:spPr bwMode="auto">
          <a:xfrm flipH="1" flipV="1">
            <a:off x="7823778" y="2447706"/>
            <a:ext cx="715898" cy="28794"/>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344D79EB-3889-4F1C-A91D-AC97512441B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416010260"/>
      </p:ext>
    </p:extLst>
  </p:cSld>
  <p:clrMapOvr>
    <a:masterClrMapping/>
  </p:clrMapOvr>
  <mc:AlternateContent xmlns:mc="http://schemas.openxmlformats.org/markup-compatibility/2006" xmlns:p14="http://schemas.microsoft.com/office/powerpoint/2010/main">
    <mc:Choice Requires="p14">
      <p:transition spd="slow" p14:dur="2000" advTm="11914"/>
    </mc:Choice>
    <mc:Fallback xmlns="">
      <p:transition spd="slow" advTm="11914"/>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a:xfrm>
            <a:off x="1077846" y="1981200"/>
            <a:ext cx="10286944" cy="990600"/>
          </a:xfrm>
        </p:spPr>
        <p:txBody>
          <a:bodyPr>
            <a:noAutofit/>
          </a:bodyPr>
          <a:lstStyle/>
          <a:p>
            <a:pPr marL="0" indent="0"/>
            <a:r>
              <a:rPr lang="en-US" sz="3600" dirty="0"/>
              <a:t>Scenario Step 8</a:t>
            </a:r>
            <a:br>
              <a:rPr lang="en-US" sz="3600" dirty="0"/>
            </a:br>
            <a:r>
              <a:rPr lang="en-US" sz="3600" dirty="0"/>
              <a:t>Capital Loss Carryover</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115</a:t>
            </a:fld>
            <a:endParaRPr lang="en-US" altLang="en-US" dirty="0"/>
          </a:p>
        </p:txBody>
      </p:sp>
      <p:sp>
        <p:nvSpPr>
          <p:cNvPr id="7" name="Date Placeholder 6">
            <a:extLst>
              <a:ext uri="{FF2B5EF4-FFF2-40B4-BE49-F238E27FC236}">
                <a16:creationId xmlns:a16="http://schemas.microsoft.com/office/drawing/2014/main" id="{45773EC3-B1FD-4F85-8FDE-72B57764FD4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621583718"/>
      </p:ext>
    </p:extLst>
  </p:cSld>
  <p:clrMapOvr>
    <a:masterClrMapping/>
  </p:clrMapOvr>
  <mc:AlternateContent xmlns:mc="http://schemas.openxmlformats.org/markup-compatibility/2006" xmlns:p14="http://schemas.microsoft.com/office/powerpoint/2010/main">
    <mc:Choice Requires="p14">
      <p:transition spd="slow" p14:dur="2000" advTm="18185"/>
    </mc:Choice>
    <mc:Fallback xmlns="">
      <p:transition spd="slow" advTm="18185"/>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5027" name="Rectangle 3"/>
          <p:cNvSpPr>
            <a:spLocks noGrp="1" noChangeArrowheads="1"/>
          </p:cNvSpPr>
          <p:nvPr>
            <p:ph sz="quarter" idx="12"/>
          </p:nvPr>
        </p:nvSpPr>
        <p:spPr/>
        <p:txBody>
          <a:bodyPr>
            <a:normAutofit fontScale="77500" lnSpcReduction="20000"/>
          </a:bodyPr>
          <a:lstStyle/>
          <a:p>
            <a:r>
              <a:rPr lang="en-US" altLang="en-US" dirty="0"/>
              <a:t>Capital losses can be used to offset gains</a:t>
            </a:r>
          </a:p>
          <a:p>
            <a:r>
              <a:rPr lang="en-US" altLang="en-US" dirty="0"/>
              <a:t>If result after netting gains and losses is a net loss, up to $3,000 can be used to reduce other taxable income in the current tax year ($1,500 if MFS)</a:t>
            </a:r>
          </a:p>
          <a:p>
            <a:r>
              <a:rPr lang="en-US" altLang="en-US" dirty="0"/>
              <a:t>The loss amount in excess of $3,000 ($1,500 if MFS) is then carried forward to the next tax year</a:t>
            </a:r>
          </a:p>
          <a:p>
            <a:r>
              <a:rPr lang="en-US" altLang="en-US" dirty="0"/>
              <a:t>TSO creates a Capital Loss Carryover Worksheet to track remaining capital loss for next year’s return</a:t>
            </a:r>
          </a:p>
          <a:p>
            <a:pPr lvl="1"/>
            <a:r>
              <a:rPr lang="en-US" altLang="en-US" dirty="0"/>
              <a:t>Short- or long-term classification is maintained</a:t>
            </a:r>
          </a:p>
          <a:p>
            <a:pPr lvl="1"/>
            <a:r>
              <a:rPr lang="en-US" altLang="en-US" dirty="0"/>
              <a:t>No limit to how many times a loss can be carried forward</a:t>
            </a:r>
          </a:p>
          <a:p>
            <a:pPr lvl="1"/>
            <a:endParaRPr lang="en-US" altLang="en-US" dirty="0"/>
          </a:p>
          <a:p>
            <a:pPr>
              <a:buNone/>
            </a:pPr>
            <a:endParaRPr lang="en-US" altLang="en-US" dirty="0"/>
          </a:p>
          <a:p>
            <a:endParaRPr lang="en-US" altLang="en-US" dirty="0"/>
          </a:p>
        </p:txBody>
      </p:sp>
      <p:sp>
        <p:nvSpPr>
          <p:cNvPr id="385026" name="Rectangle 2"/>
          <p:cNvSpPr>
            <a:spLocks noGrp="1" noChangeArrowheads="1"/>
          </p:cNvSpPr>
          <p:nvPr>
            <p:ph type="title"/>
          </p:nvPr>
        </p:nvSpPr>
        <p:spPr/>
        <p:txBody>
          <a:bodyPr/>
          <a:lstStyle/>
          <a:p>
            <a:r>
              <a:rPr lang="en-US" altLang="en-US" dirty="0"/>
              <a:t>Net Capital Loss</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116</a:t>
            </a:fld>
            <a:endParaRPr lang="en-US" dirty="0"/>
          </a:p>
        </p:txBody>
      </p:sp>
    </p:spTree>
    <p:extLst>
      <p:ext uri="{BB962C8B-B14F-4D97-AF65-F5344CB8AC3E}">
        <p14:creationId xmlns:p14="http://schemas.microsoft.com/office/powerpoint/2010/main" val="1549784577"/>
      </p:ext>
    </p:extLst>
  </p:cSld>
  <p:clrMapOvr>
    <a:masterClrMapping/>
  </p:clrMapOvr>
  <p:transition advTm="20568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117</a:t>
            </a:fld>
            <a:endParaRPr lang="en-US" altLang="en-US" dirty="0"/>
          </a:p>
        </p:txBody>
      </p:sp>
      <p:sp>
        <p:nvSpPr>
          <p:cNvPr id="4" name="Title 3"/>
          <p:cNvSpPr>
            <a:spLocks noGrp="1"/>
          </p:cNvSpPr>
          <p:nvPr>
            <p:ph type="title"/>
          </p:nvPr>
        </p:nvSpPr>
        <p:spPr/>
        <p:txBody>
          <a:bodyPr/>
          <a:lstStyle/>
          <a:p>
            <a:r>
              <a:rPr lang="en-US" dirty="0"/>
              <a:t>TSO – Maximum Capital Loss on Federal 1040</a:t>
            </a:r>
          </a:p>
        </p:txBody>
      </p:sp>
      <p:pic>
        <p:nvPicPr>
          <p:cNvPr id="5" name="Picture 4"/>
          <p:cNvPicPr>
            <a:picLocks noChangeAspect="1"/>
          </p:cNvPicPr>
          <p:nvPr/>
        </p:nvPicPr>
        <p:blipFill>
          <a:blip r:embed="rId3"/>
          <a:stretch>
            <a:fillRect/>
          </a:stretch>
        </p:blipFill>
        <p:spPr>
          <a:xfrm>
            <a:off x="3657600" y="1426074"/>
            <a:ext cx="4578223" cy="4979968"/>
          </a:xfrm>
          <a:prstGeom prst="rect">
            <a:avLst/>
          </a:prstGeom>
          <a:ln>
            <a:solidFill>
              <a:schemeClr val="tx1"/>
            </a:solidFill>
          </a:ln>
        </p:spPr>
      </p:pic>
      <p:sp>
        <p:nvSpPr>
          <p:cNvPr id="6" name="Oval 5"/>
          <p:cNvSpPr/>
          <p:nvPr/>
        </p:nvSpPr>
        <p:spPr>
          <a:xfrm>
            <a:off x="7679758" y="50292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8907214" y="4931212"/>
            <a:ext cx="2262864" cy="369332"/>
          </a:xfrm>
          <a:prstGeom prst="rect">
            <a:avLst/>
          </a:prstGeom>
          <a:noFill/>
          <a:ln w="28575">
            <a:solidFill>
              <a:srgbClr val="FF0000"/>
            </a:solidFill>
          </a:ln>
        </p:spPr>
        <p:txBody>
          <a:bodyPr wrap="none" rtlCol="0">
            <a:spAutoFit/>
          </a:bodyPr>
          <a:lstStyle/>
          <a:p>
            <a:r>
              <a:rPr lang="en-US" b="1" dirty="0">
                <a:solidFill>
                  <a:srgbClr val="FF0000"/>
                </a:solidFill>
              </a:rPr>
              <a:t>Maximum capital loss</a:t>
            </a:r>
          </a:p>
        </p:txBody>
      </p:sp>
      <p:cxnSp>
        <p:nvCxnSpPr>
          <p:cNvPr id="8" name="Straight Arrow Connector 7"/>
          <p:cNvCxnSpPr/>
          <p:nvPr/>
        </p:nvCxnSpPr>
        <p:spPr bwMode="auto">
          <a:xfrm flipH="1">
            <a:off x="8372273" y="5088256"/>
            <a:ext cx="541566" cy="55244"/>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AB622088-858F-40CA-B34E-64340825D3B5}"/>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207181862"/>
      </p:ext>
    </p:extLst>
  </p:cSld>
  <p:clrMapOvr>
    <a:masterClrMapping/>
  </p:clrMapOvr>
  <mc:AlternateContent xmlns:mc="http://schemas.openxmlformats.org/markup-compatibility/2006" xmlns:p14="http://schemas.microsoft.com/office/powerpoint/2010/main">
    <mc:Choice Requires="p14">
      <p:transition spd="slow" p14:dur="2000" advTm="32973"/>
    </mc:Choice>
    <mc:Fallback xmlns="">
      <p:transition spd="slow" advTm="32973"/>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118</a:t>
            </a:fld>
            <a:endParaRPr lang="en-US" altLang="en-US" dirty="0"/>
          </a:p>
        </p:txBody>
      </p:sp>
      <p:sp>
        <p:nvSpPr>
          <p:cNvPr id="4" name="Title 3"/>
          <p:cNvSpPr>
            <a:spLocks noGrp="1"/>
          </p:cNvSpPr>
          <p:nvPr>
            <p:ph type="title"/>
          </p:nvPr>
        </p:nvSpPr>
        <p:spPr/>
        <p:txBody>
          <a:bodyPr/>
          <a:lstStyle/>
          <a:p>
            <a:r>
              <a:rPr lang="en-US" dirty="0"/>
              <a:t>TSO – Capital Loss Carryover Worksheet </a:t>
            </a:r>
          </a:p>
        </p:txBody>
      </p:sp>
      <p:pic>
        <p:nvPicPr>
          <p:cNvPr id="5" name="Picture 4"/>
          <p:cNvPicPr>
            <a:picLocks noChangeAspect="1"/>
          </p:cNvPicPr>
          <p:nvPr/>
        </p:nvPicPr>
        <p:blipFill>
          <a:blip r:embed="rId3"/>
          <a:stretch>
            <a:fillRect/>
          </a:stretch>
        </p:blipFill>
        <p:spPr>
          <a:xfrm>
            <a:off x="2639376" y="1497661"/>
            <a:ext cx="5992303" cy="4653240"/>
          </a:xfrm>
          <a:prstGeom prst="rect">
            <a:avLst/>
          </a:prstGeom>
          <a:ln>
            <a:solidFill>
              <a:schemeClr val="tx1"/>
            </a:solidFill>
          </a:ln>
        </p:spPr>
      </p:pic>
      <p:sp>
        <p:nvSpPr>
          <p:cNvPr id="6" name="Oval 5"/>
          <p:cNvSpPr/>
          <p:nvPr/>
        </p:nvSpPr>
        <p:spPr>
          <a:xfrm>
            <a:off x="7750183" y="5827931"/>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9080217" y="4833578"/>
            <a:ext cx="2503827" cy="923330"/>
          </a:xfrm>
          <a:prstGeom prst="rect">
            <a:avLst/>
          </a:prstGeom>
          <a:noFill/>
          <a:ln w="28575">
            <a:solidFill>
              <a:srgbClr val="FF0000"/>
            </a:solidFill>
          </a:ln>
        </p:spPr>
        <p:txBody>
          <a:bodyPr wrap="none" rtlCol="0">
            <a:spAutoFit/>
          </a:bodyPr>
          <a:lstStyle/>
          <a:p>
            <a:r>
              <a:rPr lang="en-US" b="1" dirty="0">
                <a:solidFill>
                  <a:srgbClr val="FF0000"/>
                </a:solidFill>
              </a:rPr>
              <a:t>Excess capital loss over</a:t>
            </a:r>
          </a:p>
          <a:p>
            <a:r>
              <a:rPr lang="en-US" b="1" dirty="0">
                <a:solidFill>
                  <a:srgbClr val="FF0000"/>
                </a:solidFill>
              </a:rPr>
              <a:t>-$3,000 to carry forward</a:t>
            </a:r>
          </a:p>
          <a:p>
            <a:r>
              <a:rPr lang="en-US" b="1" dirty="0">
                <a:solidFill>
                  <a:srgbClr val="FF0000"/>
                </a:solidFill>
              </a:rPr>
              <a:t>to next year’s return</a:t>
            </a:r>
          </a:p>
        </p:txBody>
      </p:sp>
      <p:cxnSp>
        <p:nvCxnSpPr>
          <p:cNvPr id="8" name="Straight Arrow Connector 7"/>
          <p:cNvCxnSpPr/>
          <p:nvPr/>
        </p:nvCxnSpPr>
        <p:spPr bwMode="auto">
          <a:xfrm flipH="1">
            <a:off x="8305800" y="5291663"/>
            <a:ext cx="799097" cy="536268"/>
          </a:xfrm>
          <a:prstGeom prst="straightConnector1">
            <a:avLst/>
          </a:prstGeom>
          <a:noFill/>
          <a:ln w="38100" cap="flat" cmpd="sng" algn="ctr">
            <a:solidFill>
              <a:srgbClr val="FF0000"/>
            </a:solidFill>
            <a:prstDash val="solid"/>
            <a:round/>
            <a:headEnd type="none" w="med" len="med"/>
            <a:tailEnd type="triangle"/>
          </a:ln>
          <a:effectLst/>
        </p:spPr>
      </p:cxnSp>
      <p:sp>
        <p:nvSpPr>
          <p:cNvPr id="10" name="Oval 9"/>
          <p:cNvSpPr/>
          <p:nvPr/>
        </p:nvSpPr>
        <p:spPr>
          <a:xfrm>
            <a:off x="2819400" y="5656481"/>
            <a:ext cx="2262603" cy="40005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267662" y="5433742"/>
            <a:ext cx="2137765" cy="646331"/>
          </a:xfrm>
          <a:prstGeom prst="rect">
            <a:avLst/>
          </a:prstGeom>
          <a:noFill/>
          <a:ln w="28575">
            <a:solidFill>
              <a:srgbClr val="FF0000"/>
            </a:solidFill>
          </a:ln>
        </p:spPr>
        <p:txBody>
          <a:bodyPr wrap="none" rtlCol="0">
            <a:spAutoFit/>
          </a:bodyPr>
          <a:lstStyle/>
          <a:p>
            <a:r>
              <a:rPr lang="en-US" b="1" dirty="0">
                <a:solidFill>
                  <a:srgbClr val="FF0000"/>
                </a:solidFill>
              </a:rPr>
              <a:t>Long-term </a:t>
            </a:r>
            <a:r>
              <a:rPr lang="en-US" b="1" dirty="0" err="1">
                <a:solidFill>
                  <a:srgbClr val="FF0000"/>
                </a:solidFill>
              </a:rPr>
              <a:t>classifica</a:t>
            </a:r>
            <a:r>
              <a:rPr lang="en-US" b="1" dirty="0">
                <a:solidFill>
                  <a:srgbClr val="FF0000"/>
                </a:solidFill>
              </a:rPr>
              <a:t>-</a:t>
            </a:r>
          </a:p>
          <a:p>
            <a:r>
              <a:rPr lang="en-US" b="1" dirty="0" err="1">
                <a:solidFill>
                  <a:srgbClr val="FF0000"/>
                </a:solidFill>
              </a:rPr>
              <a:t>tion</a:t>
            </a:r>
            <a:r>
              <a:rPr lang="en-US" b="1" dirty="0">
                <a:solidFill>
                  <a:srgbClr val="FF0000"/>
                </a:solidFill>
              </a:rPr>
              <a:t> is maintained</a:t>
            </a:r>
          </a:p>
        </p:txBody>
      </p:sp>
      <p:sp>
        <p:nvSpPr>
          <p:cNvPr id="9" name="Date Placeholder 8">
            <a:extLst>
              <a:ext uri="{FF2B5EF4-FFF2-40B4-BE49-F238E27FC236}">
                <a16:creationId xmlns:a16="http://schemas.microsoft.com/office/drawing/2014/main" id="{37232246-BD95-4AAD-87C4-742D2AD695C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954805932"/>
      </p:ext>
    </p:extLst>
  </p:cSld>
  <p:clrMapOvr>
    <a:masterClrMapping/>
  </p:clrMapOvr>
  <mc:AlternateContent xmlns:mc="http://schemas.openxmlformats.org/markup-compatibility/2006" xmlns:p14="http://schemas.microsoft.com/office/powerpoint/2010/main">
    <mc:Choice Requires="p14">
      <p:transition spd="slow" p14:dur="2000" advTm="54106"/>
    </mc:Choice>
    <mc:Fallback xmlns="">
      <p:transition spd="slow" advTm="54106"/>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5027" name="Rectangle 3"/>
          <p:cNvSpPr>
            <a:spLocks noGrp="1" noChangeArrowheads="1"/>
          </p:cNvSpPr>
          <p:nvPr>
            <p:ph sz="quarter" idx="12"/>
          </p:nvPr>
        </p:nvSpPr>
        <p:spPr/>
        <p:txBody>
          <a:bodyPr>
            <a:normAutofit/>
          </a:bodyPr>
          <a:lstStyle/>
          <a:p>
            <a:r>
              <a:rPr lang="en-US" altLang="en-US" dirty="0"/>
              <a:t>NJ only allows taxpayer to use capital losses to offset capital gains in the same year.  No net capital loss is permitted</a:t>
            </a:r>
          </a:p>
          <a:p>
            <a:pPr lvl="1"/>
            <a:r>
              <a:rPr lang="en-US" altLang="en-US" dirty="0"/>
              <a:t>TSO will not populate anything on NJ 1040 Line 18 Net Profits from Business if net capital loss</a:t>
            </a:r>
          </a:p>
          <a:p>
            <a:r>
              <a:rPr lang="en-US" altLang="en-US" dirty="0"/>
              <a:t>NJ also does not permit capital loss carryover to next year’s return </a:t>
            </a:r>
          </a:p>
          <a:p>
            <a:endParaRPr lang="en-US" altLang="en-US" dirty="0"/>
          </a:p>
          <a:p>
            <a:pPr>
              <a:buNone/>
            </a:pPr>
            <a:endParaRPr lang="en-US" altLang="en-US" dirty="0"/>
          </a:p>
          <a:p>
            <a:endParaRPr lang="en-US" altLang="en-US" dirty="0"/>
          </a:p>
        </p:txBody>
      </p:sp>
      <p:sp>
        <p:nvSpPr>
          <p:cNvPr id="385026" name="Rectangle 2"/>
          <p:cNvSpPr>
            <a:spLocks noGrp="1" noChangeArrowheads="1"/>
          </p:cNvSpPr>
          <p:nvPr>
            <p:ph type="title"/>
          </p:nvPr>
        </p:nvSpPr>
        <p:spPr/>
        <p:txBody>
          <a:bodyPr/>
          <a:lstStyle/>
          <a:p>
            <a:r>
              <a:rPr lang="en-US" altLang="en-US" dirty="0"/>
              <a:t>Net Capital Loss on NJ Return</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lt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119</a:t>
            </a:fld>
            <a:endParaRPr lang="en-US" dirty="0"/>
          </a:p>
        </p:txBody>
      </p:sp>
    </p:spTree>
    <p:extLst>
      <p:ext uri="{BB962C8B-B14F-4D97-AF65-F5344CB8AC3E}">
        <p14:creationId xmlns:p14="http://schemas.microsoft.com/office/powerpoint/2010/main" val="3942123686"/>
      </p:ext>
    </p:extLst>
  </p:cSld>
  <p:clrMapOvr>
    <a:masterClrMapping/>
  </p:clrMapOvr>
  <p:transition advTm="6274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 The Davenports do not have any dependents</a:t>
            </a:r>
          </a:p>
          <a:p>
            <a:pPr lvl="1"/>
            <a:r>
              <a:rPr lang="en-US" dirty="0"/>
              <a:t>Answer NO to TSO question about dependents</a:t>
            </a:r>
          </a:p>
          <a:p>
            <a:pPr lvl="1"/>
            <a:endParaRPr lang="en-US" dirty="0"/>
          </a:p>
          <a:p>
            <a:pPr lvl="1"/>
            <a:endParaRPr lang="en-US" dirty="0"/>
          </a:p>
        </p:txBody>
      </p:sp>
      <p:sp>
        <p:nvSpPr>
          <p:cNvPr id="2" name="Title 1"/>
          <p:cNvSpPr>
            <a:spLocks noGrp="1"/>
          </p:cNvSpPr>
          <p:nvPr>
            <p:ph type="title"/>
          </p:nvPr>
        </p:nvSpPr>
        <p:spPr/>
        <p:txBody>
          <a:bodyPr>
            <a:normAutofit/>
          </a:bodyPr>
          <a:lstStyle/>
          <a:p>
            <a:r>
              <a:rPr lang="en-US" dirty="0"/>
              <a:t>Dependents</a:t>
            </a:r>
          </a:p>
        </p:txBody>
      </p:sp>
      <p:sp>
        <p:nvSpPr>
          <p:cNvPr id="4" name="Date Placeholder 3">
            <a:extLst>
              <a:ext uri="{FF2B5EF4-FFF2-40B4-BE49-F238E27FC236}">
                <a16:creationId xmlns:a16="http://schemas.microsoft.com/office/drawing/2014/main" id="{9784A985-E524-4209-981C-519F5E5BBB2B}"/>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sz="1200"/>
              <a:t>NJ Core Davenport TY2019</a:t>
            </a:r>
            <a:endParaRPr lang="en-US" sz="1200"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12</a:t>
            </a:fld>
            <a:endParaRPr lang="en-US" dirty="0"/>
          </a:p>
        </p:txBody>
      </p:sp>
    </p:spTree>
    <p:extLst>
      <p:ext uri="{BB962C8B-B14F-4D97-AF65-F5344CB8AC3E}">
        <p14:creationId xmlns:p14="http://schemas.microsoft.com/office/powerpoint/2010/main" val="4144129179"/>
      </p:ext>
    </p:extLst>
  </p:cSld>
  <p:clrMapOvr>
    <a:masterClrMapping/>
  </p:clrMapOvr>
  <p:transition advTm="10946"/>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120</a:t>
            </a:fld>
            <a:endParaRPr lang="en-US" altLang="en-US" dirty="0"/>
          </a:p>
        </p:txBody>
      </p:sp>
      <p:sp>
        <p:nvSpPr>
          <p:cNvPr id="4" name="Title 3"/>
          <p:cNvSpPr>
            <a:spLocks noGrp="1"/>
          </p:cNvSpPr>
          <p:nvPr>
            <p:ph type="title"/>
          </p:nvPr>
        </p:nvSpPr>
        <p:spPr/>
        <p:txBody>
          <a:bodyPr/>
          <a:lstStyle/>
          <a:p>
            <a:r>
              <a:rPr lang="en-US" dirty="0"/>
              <a:t>Capital Loss on NJ 1040</a:t>
            </a:r>
          </a:p>
        </p:txBody>
      </p:sp>
      <p:pic>
        <p:nvPicPr>
          <p:cNvPr id="5" name="Picture 4"/>
          <p:cNvPicPr>
            <a:picLocks noChangeAspect="1"/>
          </p:cNvPicPr>
          <p:nvPr/>
        </p:nvPicPr>
        <p:blipFill>
          <a:blip r:embed="rId3"/>
          <a:stretch>
            <a:fillRect/>
          </a:stretch>
        </p:blipFill>
        <p:spPr>
          <a:xfrm>
            <a:off x="3172005" y="1331573"/>
            <a:ext cx="4020175" cy="4969905"/>
          </a:xfrm>
          <a:prstGeom prst="rect">
            <a:avLst/>
          </a:prstGeom>
          <a:ln>
            <a:solidFill>
              <a:schemeClr val="tx1"/>
            </a:solidFill>
          </a:ln>
        </p:spPr>
      </p:pic>
      <p:sp>
        <p:nvSpPr>
          <p:cNvPr id="6" name="Oval 5"/>
          <p:cNvSpPr/>
          <p:nvPr/>
        </p:nvSpPr>
        <p:spPr>
          <a:xfrm>
            <a:off x="6455003" y="2344873"/>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7620000" y="2264029"/>
            <a:ext cx="3514873" cy="369332"/>
          </a:xfrm>
          <a:prstGeom prst="rect">
            <a:avLst/>
          </a:prstGeom>
          <a:noFill/>
          <a:ln w="28575">
            <a:solidFill>
              <a:srgbClr val="FF0000"/>
            </a:solidFill>
          </a:ln>
        </p:spPr>
        <p:txBody>
          <a:bodyPr wrap="none" rtlCol="0">
            <a:spAutoFit/>
          </a:bodyPr>
          <a:lstStyle/>
          <a:p>
            <a:r>
              <a:rPr lang="en-US" b="1" dirty="0">
                <a:solidFill>
                  <a:srgbClr val="FF0000"/>
                </a:solidFill>
              </a:rPr>
              <a:t>NJ does not allow a net capital loss</a:t>
            </a:r>
          </a:p>
        </p:txBody>
      </p:sp>
      <p:cxnSp>
        <p:nvCxnSpPr>
          <p:cNvPr id="8" name="Straight Arrow Connector 7"/>
          <p:cNvCxnSpPr/>
          <p:nvPr/>
        </p:nvCxnSpPr>
        <p:spPr bwMode="auto">
          <a:xfrm flipH="1">
            <a:off x="7192180" y="2459173"/>
            <a:ext cx="427820" cy="0"/>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5B579F3A-E466-4AB3-AAD9-36E9F901E623}"/>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672677695"/>
      </p:ext>
    </p:extLst>
  </p:cSld>
  <p:clrMapOvr>
    <a:masterClrMapping/>
  </p:clrMapOvr>
  <mc:AlternateContent xmlns:mc="http://schemas.openxmlformats.org/markup-compatibility/2006" xmlns:p14="http://schemas.microsoft.com/office/powerpoint/2010/main">
    <mc:Choice Requires="p14">
      <p:transition spd="slow" p14:dur="2000" advTm="15296"/>
    </mc:Choice>
    <mc:Fallback xmlns="">
      <p:transition spd="slow" advTm="15296"/>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075" name="Rectangle 3"/>
          <p:cNvSpPr>
            <a:spLocks noGrp="1" noChangeArrowheads="1"/>
          </p:cNvSpPr>
          <p:nvPr>
            <p:ph sz="quarter" idx="12"/>
          </p:nvPr>
        </p:nvSpPr>
        <p:spPr/>
        <p:txBody>
          <a:bodyPr>
            <a:normAutofit fontScale="70000" lnSpcReduction="20000"/>
          </a:bodyPr>
          <a:lstStyle/>
          <a:p>
            <a:r>
              <a:rPr lang="en-US" altLang="en-US" dirty="0"/>
              <a:t>Always check prior year’s tax return to determine if there was a capital loss carryover</a:t>
            </a:r>
          </a:p>
          <a:p>
            <a:pPr lvl="1"/>
            <a:r>
              <a:rPr lang="en-US" altLang="en-US" dirty="0"/>
              <a:t>Federal 1040 will show -$3,000 on Capital Gain or Loss line</a:t>
            </a:r>
          </a:p>
          <a:p>
            <a:pPr lvl="1"/>
            <a:r>
              <a:rPr lang="en-US" altLang="en-US" dirty="0"/>
              <a:t>Capital Loss Carryover Worksheet will show amount of carryover loss and short- or long-term classification </a:t>
            </a:r>
          </a:p>
          <a:p>
            <a:r>
              <a:rPr lang="en-US" altLang="en-US" dirty="0"/>
              <a:t>Carryover losses are combined with the gains and losses that actually occur in the current year to determine net capital gain/loss for current year</a:t>
            </a:r>
          </a:p>
          <a:p>
            <a:r>
              <a:rPr lang="en-US" altLang="en-US" dirty="0"/>
              <a:t>Up to $3,000 ($1,500 if MFS) loss offsets other income on current year return.  Rest of loss is carried forward to next year </a:t>
            </a:r>
          </a:p>
          <a:p>
            <a:r>
              <a:rPr lang="en-US" altLang="en-US" dirty="0"/>
              <a:t>No limit to how many times a loss can be carried forward</a:t>
            </a:r>
          </a:p>
        </p:txBody>
      </p:sp>
      <p:sp>
        <p:nvSpPr>
          <p:cNvPr id="387074" name="Rectangle 2"/>
          <p:cNvSpPr>
            <a:spLocks noGrp="1" noChangeArrowheads="1"/>
          </p:cNvSpPr>
          <p:nvPr>
            <p:ph type="title"/>
          </p:nvPr>
        </p:nvSpPr>
        <p:spPr/>
        <p:txBody>
          <a:bodyPr>
            <a:normAutofit fontScale="90000"/>
          </a:bodyPr>
          <a:lstStyle/>
          <a:p>
            <a:r>
              <a:rPr lang="en-US" altLang="en-US" dirty="0"/>
              <a:t>Capital Loss Carryover from Prior Year’s Return</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121</a:t>
            </a:fld>
            <a:endParaRPr lang="en-US" dirty="0"/>
          </a:p>
        </p:txBody>
      </p:sp>
    </p:spTree>
    <p:extLst>
      <p:ext uri="{BB962C8B-B14F-4D97-AF65-F5344CB8AC3E}">
        <p14:creationId xmlns:p14="http://schemas.microsoft.com/office/powerpoint/2010/main" val="3246444376"/>
      </p:ext>
    </p:extLst>
  </p:cSld>
  <p:clrMapOvr>
    <a:masterClrMapping/>
  </p:clrMapOvr>
  <p:transition advTm="102667"/>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7075" name="Rectangle 3"/>
          <p:cNvSpPr>
            <a:spLocks noGrp="1" noChangeArrowheads="1"/>
          </p:cNvSpPr>
          <p:nvPr>
            <p:ph sz="quarter" idx="12"/>
          </p:nvPr>
        </p:nvSpPr>
        <p:spPr/>
        <p:txBody>
          <a:bodyPr>
            <a:normAutofit fontScale="85000" lnSpcReduction="10000"/>
          </a:bodyPr>
          <a:lstStyle/>
          <a:p>
            <a:r>
              <a:rPr lang="en-US" altLang="en-US" dirty="0"/>
              <a:t>Line 8 of Life Events section of Davenport’s Intake/Interview sheet shows they had a capital loss carryover</a:t>
            </a:r>
          </a:p>
          <a:p>
            <a:r>
              <a:rPr lang="en-US" altLang="en-US" dirty="0"/>
              <a:t>Review of prior year return shows a short-term loss of $1,309 was carried over </a:t>
            </a:r>
          </a:p>
          <a:p>
            <a:pPr lvl="1"/>
            <a:r>
              <a:rPr lang="en-US" altLang="en-US" dirty="0"/>
              <a:t>Shown on page 1 of scenario</a:t>
            </a:r>
          </a:p>
          <a:p>
            <a:r>
              <a:rPr lang="en-US" altLang="en-US" dirty="0"/>
              <a:t>Must be entered under Schedule D Capital Gains menu in TSO</a:t>
            </a:r>
          </a:p>
          <a:p>
            <a:pPr lvl="1"/>
            <a:r>
              <a:rPr lang="en-US" altLang="en-US" dirty="0"/>
              <a:t>TSO will automatically populate if taxpayer consented to carryforward data on last year’s return </a:t>
            </a:r>
          </a:p>
        </p:txBody>
      </p:sp>
      <p:sp>
        <p:nvSpPr>
          <p:cNvPr id="387074" name="Rectangle 2"/>
          <p:cNvSpPr>
            <a:spLocks noGrp="1" noChangeArrowheads="1"/>
          </p:cNvSpPr>
          <p:nvPr>
            <p:ph type="title"/>
          </p:nvPr>
        </p:nvSpPr>
        <p:spPr/>
        <p:txBody>
          <a:bodyPr>
            <a:normAutofit fontScale="90000"/>
          </a:bodyPr>
          <a:lstStyle/>
          <a:p>
            <a:r>
              <a:rPr lang="en-US" altLang="en-US" dirty="0"/>
              <a:t>Davenport’s Capital Loss Carryover from Prior Year’s Return</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122</a:t>
            </a:fld>
            <a:endParaRPr lang="en-US" dirty="0"/>
          </a:p>
        </p:txBody>
      </p:sp>
    </p:spTree>
    <p:extLst>
      <p:ext uri="{BB962C8B-B14F-4D97-AF65-F5344CB8AC3E}">
        <p14:creationId xmlns:p14="http://schemas.microsoft.com/office/powerpoint/2010/main" val="1051767709"/>
      </p:ext>
    </p:extLst>
  </p:cSld>
  <p:clrMapOvr>
    <a:masterClrMapping/>
  </p:clrMapOvr>
  <p:transition advTm="174607"/>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123</a:t>
            </a:fld>
            <a:endParaRPr lang="en-US" altLang="en-US" dirty="0"/>
          </a:p>
        </p:txBody>
      </p:sp>
      <p:sp>
        <p:nvSpPr>
          <p:cNvPr id="4" name="Title 3"/>
          <p:cNvSpPr>
            <a:spLocks noGrp="1"/>
          </p:cNvSpPr>
          <p:nvPr>
            <p:ph type="title"/>
          </p:nvPr>
        </p:nvSpPr>
        <p:spPr/>
        <p:txBody>
          <a:bodyPr>
            <a:normAutofit/>
          </a:bodyPr>
          <a:lstStyle/>
          <a:p>
            <a:r>
              <a:rPr lang="en-US" dirty="0"/>
              <a:t>TSO – Schedule D Capital Gains Menu</a:t>
            </a:r>
            <a:br>
              <a:rPr lang="en-US" dirty="0"/>
            </a:br>
            <a:r>
              <a:rPr lang="en-US" sz="2400" dirty="0"/>
              <a:t>Federal Section&gt;Income&gt;Capital Gains and Losses</a:t>
            </a:r>
          </a:p>
        </p:txBody>
      </p:sp>
      <p:pic>
        <p:nvPicPr>
          <p:cNvPr id="5" name="Picture 4"/>
          <p:cNvPicPr>
            <a:picLocks noChangeAspect="1"/>
          </p:cNvPicPr>
          <p:nvPr/>
        </p:nvPicPr>
        <p:blipFill>
          <a:blip r:embed="rId3"/>
          <a:stretch>
            <a:fillRect/>
          </a:stretch>
        </p:blipFill>
        <p:spPr>
          <a:xfrm>
            <a:off x="2286000" y="1676400"/>
            <a:ext cx="7739891" cy="4091240"/>
          </a:xfrm>
          <a:prstGeom prst="rect">
            <a:avLst/>
          </a:prstGeom>
          <a:ln>
            <a:solidFill>
              <a:schemeClr val="tx1"/>
            </a:solidFill>
          </a:ln>
        </p:spPr>
      </p:pic>
      <p:sp>
        <p:nvSpPr>
          <p:cNvPr id="6" name="Oval 5"/>
          <p:cNvSpPr/>
          <p:nvPr/>
        </p:nvSpPr>
        <p:spPr>
          <a:xfrm>
            <a:off x="2133600" y="3375670"/>
            <a:ext cx="4038600" cy="35813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Date Placeholder 6">
            <a:extLst>
              <a:ext uri="{FF2B5EF4-FFF2-40B4-BE49-F238E27FC236}">
                <a16:creationId xmlns:a16="http://schemas.microsoft.com/office/drawing/2014/main" id="{035FB3F0-DCF7-49ED-AC7C-E1940B0F8957}"/>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829734727"/>
      </p:ext>
    </p:extLst>
  </p:cSld>
  <p:clrMapOvr>
    <a:masterClrMapping/>
  </p:clrMapOvr>
  <mc:AlternateContent xmlns:mc="http://schemas.openxmlformats.org/markup-compatibility/2006" xmlns:p14="http://schemas.microsoft.com/office/powerpoint/2010/main">
    <mc:Choice Requires="p14">
      <p:transition spd="slow" p14:dur="2000" advTm="30014"/>
    </mc:Choice>
    <mc:Fallback xmlns="">
      <p:transition spd="slow" advTm="30014"/>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124</a:t>
            </a:fld>
            <a:endParaRPr lang="en-US" altLang="en-US" dirty="0"/>
          </a:p>
        </p:txBody>
      </p:sp>
      <p:sp>
        <p:nvSpPr>
          <p:cNvPr id="4" name="Title 3"/>
          <p:cNvSpPr>
            <a:spLocks noGrp="1"/>
          </p:cNvSpPr>
          <p:nvPr>
            <p:ph type="title"/>
          </p:nvPr>
        </p:nvSpPr>
        <p:spPr/>
        <p:txBody>
          <a:bodyPr>
            <a:normAutofit fontScale="90000"/>
          </a:bodyPr>
          <a:lstStyle/>
          <a:p>
            <a:r>
              <a:rPr lang="en-US" sz="3600" dirty="0"/>
              <a:t>TSO – Entering Capital Loss Carryover from Prior Year </a:t>
            </a:r>
            <a:br>
              <a:rPr lang="en-US" sz="3600" dirty="0"/>
            </a:br>
            <a:r>
              <a:rPr lang="en-US" sz="2400" dirty="0"/>
              <a:t>Federal Section&gt;Income&gt;Capital Gains and Losses&gt;Other Capital Gains Data</a:t>
            </a:r>
          </a:p>
        </p:txBody>
      </p:sp>
      <p:pic>
        <p:nvPicPr>
          <p:cNvPr id="5" name="Picture 4"/>
          <p:cNvPicPr>
            <a:picLocks noChangeAspect="1"/>
          </p:cNvPicPr>
          <p:nvPr/>
        </p:nvPicPr>
        <p:blipFill>
          <a:blip r:embed="rId3"/>
          <a:stretch>
            <a:fillRect/>
          </a:stretch>
        </p:blipFill>
        <p:spPr>
          <a:xfrm>
            <a:off x="4830267" y="1353711"/>
            <a:ext cx="4462819" cy="4911594"/>
          </a:xfrm>
          <a:prstGeom prst="rect">
            <a:avLst/>
          </a:prstGeom>
          <a:ln>
            <a:solidFill>
              <a:schemeClr val="tx1"/>
            </a:solidFill>
          </a:ln>
        </p:spPr>
      </p:pic>
      <p:sp>
        <p:nvSpPr>
          <p:cNvPr id="6" name="Oval 5"/>
          <p:cNvSpPr/>
          <p:nvPr/>
        </p:nvSpPr>
        <p:spPr>
          <a:xfrm>
            <a:off x="4830267" y="3048000"/>
            <a:ext cx="632312"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1546090" y="2819400"/>
            <a:ext cx="2609561" cy="646331"/>
          </a:xfrm>
          <a:prstGeom prst="rect">
            <a:avLst/>
          </a:prstGeom>
          <a:noFill/>
          <a:ln w="28575">
            <a:solidFill>
              <a:srgbClr val="FF0000"/>
            </a:solidFill>
          </a:ln>
        </p:spPr>
        <p:txBody>
          <a:bodyPr wrap="none" rtlCol="0">
            <a:spAutoFit/>
          </a:bodyPr>
          <a:lstStyle/>
          <a:p>
            <a:r>
              <a:rPr lang="en-US" b="1" dirty="0">
                <a:solidFill>
                  <a:srgbClr val="FF0000"/>
                </a:solidFill>
              </a:rPr>
              <a:t>Short-term carryover loss</a:t>
            </a:r>
          </a:p>
          <a:p>
            <a:r>
              <a:rPr lang="en-US" b="1" dirty="0">
                <a:solidFill>
                  <a:srgbClr val="FF0000"/>
                </a:solidFill>
              </a:rPr>
              <a:t>for Michael</a:t>
            </a:r>
          </a:p>
        </p:txBody>
      </p:sp>
      <p:sp>
        <p:nvSpPr>
          <p:cNvPr id="8" name="TextBox 7"/>
          <p:cNvSpPr txBox="1"/>
          <p:nvPr/>
        </p:nvSpPr>
        <p:spPr>
          <a:xfrm>
            <a:off x="1478084" y="3648242"/>
            <a:ext cx="2773580" cy="646331"/>
          </a:xfrm>
          <a:prstGeom prst="rect">
            <a:avLst/>
          </a:prstGeom>
          <a:noFill/>
          <a:ln w="28575">
            <a:solidFill>
              <a:srgbClr val="FF0000"/>
            </a:solidFill>
          </a:ln>
        </p:spPr>
        <p:txBody>
          <a:bodyPr wrap="none" rtlCol="0">
            <a:spAutoFit/>
          </a:bodyPr>
          <a:lstStyle/>
          <a:p>
            <a:r>
              <a:rPr lang="en-US" b="1" dirty="0">
                <a:solidFill>
                  <a:srgbClr val="FF0000"/>
                </a:solidFill>
              </a:rPr>
              <a:t>Enter as a positive number,</a:t>
            </a:r>
          </a:p>
          <a:p>
            <a:r>
              <a:rPr lang="en-US" b="1" dirty="0">
                <a:solidFill>
                  <a:srgbClr val="FF0000"/>
                </a:solidFill>
              </a:rPr>
              <a:t>even though loss</a:t>
            </a:r>
          </a:p>
        </p:txBody>
      </p:sp>
      <p:cxnSp>
        <p:nvCxnSpPr>
          <p:cNvPr id="9" name="Straight Arrow Connector 8"/>
          <p:cNvCxnSpPr>
            <a:stCxn id="7" idx="3"/>
          </p:cNvCxnSpPr>
          <p:nvPr/>
        </p:nvCxnSpPr>
        <p:spPr bwMode="auto">
          <a:xfrm>
            <a:off x="4155651" y="3142566"/>
            <a:ext cx="674616" cy="0"/>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BBD569B3-2118-4A3E-B6AC-3D65C2DDC66C}"/>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080334392"/>
      </p:ext>
    </p:extLst>
  </p:cSld>
  <p:clrMapOvr>
    <a:masterClrMapping/>
  </p:clrMapOvr>
  <mc:AlternateContent xmlns:mc="http://schemas.openxmlformats.org/markup-compatibility/2006" xmlns:p14="http://schemas.microsoft.com/office/powerpoint/2010/main">
    <mc:Choice Requires="p14">
      <p:transition spd="slow" p14:dur="2000" advTm="90924"/>
    </mc:Choice>
    <mc:Fallback xmlns="">
      <p:transition spd="slow" advTm="90924"/>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Davenports’ Capital Loss Carryover into TSO (Step 8)</a:t>
            </a:r>
          </a:p>
          <a:p>
            <a:r>
              <a:rPr lang="en-US" dirty="0"/>
              <a:t>Check the Federal and NJ refund monitors</a:t>
            </a:r>
          </a:p>
        </p:txBody>
      </p:sp>
      <p:sp>
        <p:nvSpPr>
          <p:cNvPr id="2" name="Title 1"/>
          <p:cNvSpPr>
            <a:spLocks noGrp="1"/>
          </p:cNvSpPr>
          <p:nvPr>
            <p:ph type="title"/>
          </p:nvPr>
        </p:nvSpPr>
        <p:spPr/>
        <p:txBody>
          <a:bodyPr>
            <a:normAutofit/>
          </a:bodyPr>
          <a:lstStyle/>
          <a:p>
            <a:r>
              <a:rPr lang="en-US" dirty="0"/>
              <a:t>TSO - Student Activity</a:t>
            </a:r>
            <a:br>
              <a:rPr lang="en-US" dirty="0"/>
            </a:br>
            <a:r>
              <a:rPr lang="en-GB" altLang="en-US" sz="2400" dirty="0"/>
              <a:t>Federal Section&gt;Income&gt;Capital Gains and Losses&gt;Other Capital Gains Data</a:t>
            </a:r>
            <a:endParaRPr lang="en-US" sz="2400" dirty="0"/>
          </a:p>
        </p:txBody>
      </p:sp>
      <p:sp>
        <p:nvSpPr>
          <p:cNvPr id="6" name="Date Placeholder 5">
            <a:extLst>
              <a:ext uri="{FF2B5EF4-FFF2-40B4-BE49-F238E27FC236}">
                <a16:creationId xmlns:a16="http://schemas.microsoft.com/office/drawing/2014/main" id="{D985BA5B-F44F-4231-AE97-F44508C77CDA}"/>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125</a:t>
            </a:fld>
            <a:endParaRPr lang="en-US" dirty="0"/>
          </a:p>
        </p:txBody>
      </p:sp>
    </p:spTree>
    <p:extLst>
      <p:ext uri="{BB962C8B-B14F-4D97-AF65-F5344CB8AC3E}">
        <p14:creationId xmlns:p14="http://schemas.microsoft.com/office/powerpoint/2010/main" val="3668522072"/>
      </p:ext>
    </p:extLst>
  </p:cSld>
  <p:clrMapOvr>
    <a:masterClrMapping/>
  </p:clrMapOvr>
  <p:transition advTm="17270"/>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93137" y="1371601"/>
            <a:ext cx="3934436" cy="5029200"/>
          </a:xfrm>
          <a:prstGeom prst="rect">
            <a:avLst/>
          </a:prstGeom>
          <a:ln>
            <a:solidFill>
              <a:schemeClr val="tx1"/>
            </a:solidFill>
          </a:ln>
        </p:spPr>
      </p:pic>
      <p:sp>
        <p:nvSpPr>
          <p:cNvPr id="7" name="Oval 6"/>
          <p:cNvSpPr/>
          <p:nvPr/>
        </p:nvSpPr>
        <p:spPr>
          <a:xfrm flipV="1">
            <a:off x="7162800" y="3962400"/>
            <a:ext cx="464774" cy="152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126</a:t>
            </a:fld>
            <a:endParaRPr lang="en-US" altLang="en-US" dirty="0"/>
          </a:p>
        </p:txBody>
      </p:sp>
      <p:sp>
        <p:nvSpPr>
          <p:cNvPr id="4" name="Title 3"/>
          <p:cNvSpPr>
            <a:spLocks noGrp="1"/>
          </p:cNvSpPr>
          <p:nvPr>
            <p:ph type="title"/>
          </p:nvPr>
        </p:nvSpPr>
        <p:spPr/>
        <p:txBody>
          <a:bodyPr>
            <a:normAutofit fontScale="90000"/>
          </a:bodyPr>
          <a:lstStyle/>
          <a:p>
            <a:r>
              <a:rPr lang="en-US" dirty="0"/>
              <a:t>TSO – Short-Term Capital Loss Carryover on Schedule D, Part I</a:t>
            </a:r>
          </a:p>
        </p:txBody>
      </p:sp>
      <p:sp>
        <p:nvSpPr>
          <p:cNvPr id="10" name="TextBox 9"/>
          <p:cNvSpPr txBox="1"/>
          <p:nvPr/>
        </p:nvSpPr>
        <p:spPr>
          <a:xfrm>
            <a:off x="8534400" y="4834597"/>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5" name="TextBox 4"/>
          <p:cNvSpPr txBox="1"/>
          <p:nvPr/>
        </p:nvSpPr>
        <p:spPr>
          <a:xfrm>
            <a:off x="8001000" y="3439468"/>
            <a:ext cx="3867918" cy="646331"/>
          </a:xfrm>
          <a:prstGeom prst="rect">
            <a:avLst/>
          </a:prstGeom>
          <a:noFill/>
          <a:ln w="28575">
            <a:solidFill>
              <a:srgbClr val="FF0000"/>
            </a:solidFill>
          </a:ln>
        </p:spPr>
        <p:txBody>
          <a:bodyPr wrap="none" rtlCol="0">
            <a:spAutoFit/>
          </a:bodyPr>
          <a:lstStyle/>
          <a:p>
            <a:r>
              <a:rPr lang="en-US" b="1" dirty="0">
                <a:solidFill>
                  <a:srgbClr val="FF0000"/>
                </a:solidFill>
              </a:rPr>
              <a:t>Short-term capital loss carryover from </a:t>
            </a:r>
          </a:p>
          <a:p>
            <a:r>
              <a:rPr lang="en-US" b="1" dirty="0">
                <a:solidFill>
                  <a:srgbClr val="FF0000"/>
                </a:solidFill>
              </a:rPr>
              <a:t>prior year’s return</a:t>
            </a:r>
          </a:p>
        </p:txBody>
      </p:sp>
      <p:cxnSp>
        <p:nvCxnSpPr>
          <p:cNvPr id="11" name="Straight Arrow Connector 10"/>
          <p:cNvCxnSpPr>
            <a:stCxn id="5" idx="1"/>
          </p:cNvCxnSpPr>
          <p:nvPr/>
        </p:nvCxnSpPr>
        <p:spPr bwMode="auto">
          <a:xfrm flipH="1">
            <a:off x="7563753" y="3762634"/>
            <a:ext cx="437247" cy="170482"/>
          </a:xfrm>
          <a:prstGeom prst="straightConnector1">
            <a:avLst/>
          </a:prstGeom>
          <a:noFill/>
          <a:ln w="38100" cap="flat" cmpd="sng" algn="ctr">
            <a:solidFill>
              <a:srgbClr val="FF0000"/>
            </a:solidFill>
            <a:prstDash val="solid"/>
            <a:round/>
            <a:headEnd type="none" w="med" len="med"/>
            <a:tailEnd type="triangle"/>
          </a:ln>
          <a:effectLst/>
        </p:spPr>
      </p:cxnSp>
      <p:sp>
        <p:nvSpPr>
          <p:cNvPr id="12" name="TextBox 11"/>
          <p:cNvSpPr txBox="1"/>
          <p:nvPr/>
        </p:nvSpPr>
        <p:spPr>
          <a:xfrm>
            <a:off x="8001000" y="4343400"/>
            <a:ext cx="2031710" cy="369332"/>
          </a:xfrm>
          <a:prstGeom prst="rect">
            <a:avLst/>
          </a:prstGeom>
          <a:noFill/>
          <a:ln w="28575">
            <a:solidFill>
              <a:srgbClr val="FF0000"/>
            </a:solidFill>
          </a:ln>
        </p:spPr>
        <p:txBody>
          <a:bodyPr wrap="none" rtlCol="0">
            <a:spAutoFit/>
          </a:bodyPr>
          <a:lstStyle/>
          <a:p>
            <a:r>
              <a:rPr lang="en-US" b="1" dirty="0">
                <a:solidFill>
                  <a:srgbClr val="FF0000"/>
                </a:solidFill>
              </a:rPr>
              <a:t>Net short-term loss</a:t>
            </a:r>
          </a:p>
        </p:txBody>
      </p:sp>
      <p:cxnSp>
        <p:nvCxnSpPr>
          <p:cNvPr id="13" name="Straight Arrow Connector 12"/>
          <p:cNvCxnSpPr>
            <a:stCxn id="12" idx="1"/>
          </p:cNvCxnSpPr>
          <p:nvPr/>
        </p:nvCxnSpPr>
        <p:spPr bwMode="auto">
          <a:xfrm flipH="1" flipV="1">
            <a:off x="7602468" y="4249158"/>
            <a:ext cx="398532" cy="278908"/>
          </a:xfrm>
          <a:prstGeom prst="straightConnector1">
            <a:avLst/>
          </a:prstGeom>
          <a:noFill/>
          <a:ln w="38100" cap="flat" cmpd="sng" algn="ctr">
            <a:solidFill>
              <a:srgbClr val="FF0000"/>
            </a:solidFill>
            <a:prstDash val="solid"/>
            <a:round/>
            <a:headEnd type="none" w="med" len="med"/>
            <a:tailEnd type="triangle"/>
          </a:ln>
          <a:effectLst/>
        </p:spPr>
      </p:cxnSp>
      <p:sp>
        <p:nvSpPr>
          <p:cNvPr id="14" name="Oval 13"/>
          <p:cNvSpPr/>
          <p:nvPr/>
        </p:nvSpPr>
        <p:spPr>
          <a:xfrm>
            <a:off x="7162800" y="4114800"/>
            <a:ext cx="491827" cy="19976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TextBox 15"/>
          <p:cNvSpPr txBox="1"/>
          <p:nvPr/>
        </p:nvSpPr>
        <p:spPr>
          <a:xfrm>
            <a:off x="8021712" y="6060753"/>
            <a:ext cx="1979644" cy="369332"/>
          </a:xfrm>
          <a:prstGeom prst="rect">
            <a:avLst/>
          </a:prstGeom>
          <a:noFill/>
          <a:ln w="28575">
            <a:solidFill>
              <a:srgbClr val="FF0000"/>
            </a:solidFill>
          </a:ln>
        </p:spPr>
        <p:txBody>
          <a:bodyPr wrap="none" rtlCol="0">
            <a:spAutoFit/>
          </a:bodyPr>
          <a:lstStyle/>
          <a:p>
            <a:r>
              <a:rPr lang="en-US" b="1" dirty="0">
                <a:solidFill>
                  <a:srgbClr val="FF0000"/>
                </a:solidFill>
              </a:rPr>
              <a:t>Net long-term gain</a:t>
            </a:r>
          </a:p>
        </p:txBody>
      </p:sp>
      <p:sp>
        <p:nvSpPr>
          <p:cNvPr id="17" name="Oval 16"/>
          <p:cNvSpPr/>
          <p:nvPr/>
        </p:nvSpPr>
        <p:spPr>
          <a:xfrm>
            <a:off x="7162800" y="6265305"/>
            <a:ext cx="464773" cy="16478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8" name="Straight Arrow Connector 17"/>
          <p:cNvCxnSpPr>
            <a:stCxn id="16" idx="1"/>
          </p:cNvCxnSpPr>
          <p:nvPr/>
        </p:nvCxnSpPr>
        <p:spPr bwMode="auto">
          <a:xfrm flipH="1">
            <a:off x="7627574" y="6245419"/>
            <a:ext cx="394138" cy="102276"/>
          </a:xfrm>
          <a:prstGeom prst="straightConnector1">
            <a:avLst/>
          </a:prstGeom>
          <a:noFill/>
          <a:ln w="38100" cap="flat" cmpd="sng" algn="ctr">
            <a:solidFill>
              <a:srgbClr val="FF0000"/>
            </a:solidFill>
            <a:prstDash val="solid"/>
            <a:round/>
            <a:headEnd type="none" w="med" len="med"/>
            <a:tailEnd type="triangle"/>
          </a:ln>
          <a:effectLst/>
        </p:spPr>
      </p:cxnSp>
      <p:sp>
        <p:nvSpPr>
          <p:cNvPr id="6" name="Date Placeholder 5">
            <a:extLst>
              <a:ext uri="{FF2B5EF4-FFF2-40B4-BE49-F238E27FC236}">
                <a16:creationId xmlns:a16="http://schemas.microsoft.com/office/drawing/2014/main" id="{7A45A62E-00BB-4D0E-879C-22E556273AEC}"/>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445605384"/>
      </p:ext>
    </p:extLst>
  </p:cSld>
  <p:clrMapOvr>
    <a:masterClrMapping/>
  </p:clrMapOvr>
  <mc:AlternateContent xmlns:mc="http://schemas.openxmlformats.org/markup-compatibility/2006" xmlns:p14="http://schemas.microsoft.com/office/powerpoint/2010/main">
    <mc:Choice Requires="p14">
      <p:transition spd="slow" p14:dur="2000" advTm="109116"/>
    </mc:Choice>
    <mc:Fallback xmlns="">
      <p:transition spd="slow" advTm="109116"/>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72474" y="1410401"/>
            <a:ext cx="4700443" cy="4720487"/>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127</a:t>
            </a:fld>
            <a:endParaRPr lang="en-US" altLang="en-US" dirty="0"/>
          </a:p>
        </p:txBody>
      </p:sp>
      <p:sp>
        <p:nvSpPr>
          <p:cNvPr id="4" name="Title 3"/>
          <p:cNvSpPr>
            <a:spLocks noGrp="1"/>
          </p:cNvSpPr>
          <p:nvPr>
            <p:ph type="title"/>
          </p:nvPr>
        </p:nvSpPr>
        <p:spPr/>
        <p:txBody>
          <a:bodyPr>
            <a:normAutofit/>
          </a:bodyPr>
          <a:lstStyle/>
          <a:p>
            <a:r>
              <a:rPr lang="en-US" dirty="0"/>
              <a:t>TSO – Net Capital Loss on Schedule D, Part III</a:t>
            </a:r>
          </a:p>
        </p:txBody>
      </p:sp>
      <p:sp>
        <p:nvSpPr>
          <p:cNvPr id="10" name="TextBox 9"/>
          <p:cNvSpPr txBox="1"/>
          <p:nvPr/>
        </p:nvSpPr>
        <p:spPr>
          <a:xfrm>
            <a:off x="7770738" y="4826138"/>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12" name="TextBox 11"/>
          <p:cNvSpPr txBox="1"/>
          <p:nvPr/>
        </p:nvSpPr>
        <p:spPr>
          <a:xfrm>
            <a:off x="7770738" y="4653560"/>
            <a:ext cx="2629631" cy="1477328"/>
          </a:xfrm>
          <a:prstGeom prst="rect">
            <a:avLst/>
          </a:prstGeom>
          <a:noFill/>
          <a:ln w="28575">
            <a:solidFill>
              <a:srgbClr val="FF0000"/>
            </a:solidFill>
          </a:ln>
        </p:spPr>
        <p:txBody>
          <a:bodyPr wrap="none" rtlCol="0">
            <a:spAutoFit/>
          </a:bodyPr>
          <a:lstStyle/>
          <a:p>
            <a:r>
              <a:rPr lang="en-US" b="1" dirty="0">
                <a:solidFill>
                  <a:srgbClr val="FF0000"/>
                </a:solidFill>
              </a:rPr>
              <a:t>Net capital loss</a:t>
            </a:r>
          </a:p>
          <a:p>
            <a:r>
              <a:rPr lang="en-US" b="1" dirty="0">
                <a:solidFill>
                  <a:srgbClr val="FF0000"/>
                </a:solidFill>
              </a:rPr>
              <a:t>Short-term loss    -$1,309 </a:t>
            </a:r>
          </a:p>
          <a:p>
            <a:r>
              <a:rPr lang="en-US" b="1" dirty="0">
                <a:solidFill>
                  <a:srgbClr val="FF0000"/>
                </a:solidFill>
              </a:rPr>
              <a:t>minus</a:t>
            </a:r>
          </a:p>
          <a:p>
            <a:r>
              <a:rPr lang="en-US" b="1" dirty="0">
                <a:solidFill>
                  <a:srgbClr val="FF0000"/>
                </a:solidFill>
              </a:rPr>
              <a:t>long-term gain          +</a:t>
            </a:r>
            <a:r>
              <a:rPr lang="en-US" b="1" u="sng" dirty="0">
                <a:solidFill>
                  <a:srgbClr val="FF0000"/>
                </a:solidFill>
              </a:rPr>
              <a:t>944</a:t>
            </a:r>
          </a:p>
          <a:p>
            <a:r>
              <a:rPr lang="en-US" b="1" dirty="0">
                <a:solidFill>
                  <a:srgbClr val="FF0000"/>
                </a:solidFill>
              </a:rPr>
              <a:t>                               =  -$365</a:t>
            </a:r>
          </a:p>
        </p:txBody>
      </p:sp>
      <p:cxnSp>
        <p:nvCxnSpPr>
          <p:cNvPr id="13" name="Straight Arrow Connector 12"/>
          <p:cNvCxnSpPr/>
          <p:nvPr/>
        </p:nvCxnSpPr>
        <p:spPr bwMode="auto">
          <a:xfrm flipH="1" flipV="1">
            <a:off x="7176387" y="4937215"/>
            <a:ext cx="596013" cy="14137"/>
          </a:xfrm>
          <a:prstGeom prst="straightConnector1">
            <a:avLst/>
          </a:prstGeom>
          <a:noFill/>
          <a:ln w="38100" cap="flat" cmpd="sng" algn="ctr">
            <a:solidFill>
              <a:srgbClr val="FF0000"/>
            </a:solidFill>
            <a:prstDash val="solid"/>
            <a:round/>
            <a:headEnd type="none" w="med" len="med"/>
            <a:tailEnd type="triangle"/>
          </a:ln>
          <a:effectLst/>
        </p:spPr>
      </p:cxnSp>
      <p:sp>
        <p:nvSpPr>
          <p:cNvPr id="14" name="Oval 13"/>
          <p:cNvSpPr/>
          <p:nvPr/>
        </p:nvSpPr>
        <p:spPr>
          <a:xfrm>
            <a:off x="6708457" y="4851469"/>
            <a:ext cx="491827" cy="19976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Date Placeholder 4">
            <a:extLst>
              <a:ext uri="{FF2B5EF4-FFF2-40B4-BE49-F238E27FC236}">
                <a16:creationId xmlns:a16="http://schemas.microsoft.com/office/drawing/2014/main" id="{7E01AAFA-30B4-4F43-99A4-673120BD0A24}"/>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969490959"/>
      </p:ext>
    </p:extLst>
  </p:cSld>
  <p:clrMapOvr>
    <a:masterClrMapping/>
  </p:clrMapOvr>
  <mc:AlternateContent xmlns:mc="http://schemas.openxmlformats.org/markup-compatibility/2006" xmlns:p14="http://schemas.microsoft.com/office/powerpoint/2010/main">
    <mc:Choice Requires="p14">
      <p:transition spd="slow" p14:dur="2000" advTm="49415"/>
    </mc:Choice>
    <mc:Fallback xmlns="">
      <p:transition spd="slow" advTm="49415"/>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03810" y="1436173"/>
            <a:ext cx="4477375" cy="4810796"/>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128</a:t>
            </a:fld>
            <a:endParaRPr lang="en-US" altLang="en-US" dirty="0"/>
          </a:p>
        </p:txBody>
      </p:sp>
      <p:sp>
        <p:nvSpPr>
          <p:cNvPr id="4" name="Title 3"/>
          <p:cNvSpPr>
            <a:spLocks noGrp="1"/>
          </p:cNvSpPr>
          <p:nvPr>
            <p:ph type="title"/>
          </p:nvPr>
        </p:nvSpPr>
        <p:spPr/>
        <p:txBody>
          <a:bodyPr/>
          <a:lstStyle/>
          <a:p>
            <a:r>
              <a:rPr lang="en-US" dirty="0"/>
              <a:t>TSO – Capital Loss on Federal 1040</a:t>
            </a:r>
          </a:p>
        </p:txBody>
      </p:sp>
      <p:sp>
        <p:nvSpPr>
          <p:cNvPr id="6" name="Oval 5"/>
          <p:cNvSpPr/>
          <p:nvPr/>
        </p:nvSpPr>
        <p:spPr>
          <a:xfrm>
            <a:off x="7622644" y="48768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8901387" y="4612690"/>
            <a:ext cx="2300014" cy="646331"/>
          </a:xfrm>
          <a:prstGeom prst="rect">
            <a:avLst/>
          </a:prstGeom>
          <a:noFill/>
          <a:ln w="28575">
            <a:solidFill>
              <a:srgbClr val="FF0000"/>
            </a:solidFill>
          </a:ln>
        </p:spPr>
        <p:txBody>
          <a:bodyPr wrap="square" rtlCol="0">
            <a:spAutoFit/>
          </a:bodyPr>
          <a:lstStyle/>
          <a:p>
            <a:r>
              <a:rPr lang="en-US" b="1" dirty="0">
                <a:solidFill>
                  <a:srgbClr val="FF0000"/>
                </a:solidFill>
              </a:rPr>
              <a:t>Capital loss total from</a:t>
            </a:r>
          </a:p>
          <a:p>
            <a:r>
              <a:rPr lang="en-US" b="1" dirty="0">
                <a:solidFill>
                  <a:srgbClr val="FF0000"/>
                </a:solidFill>
              </a:rPr>
              <a:t>Schedule D, Part III</a:t>
            </a:r>
          </a:p>
        </p:txBody>
      </p:sp>
      <p:cxnSp>
        <p:nvCxnSpPr>
          <p:cNvPr id="9" name="Straight Arrow Connector 8"/>
          <p:cNvCxnSpPr>
            <a:stCxn id="8" idx="1"/>
            <a:endCxn id="6" idx="6"/>
          </p:cNvCxnSpPr>
          <p:nvPr/>
        </p:nvCxnSpPr>
        <p:spPr bwMode="auto">
          <a:xfrm flipH="1">
            <a:off x="8359821" y="4935856"/>
            <a:ext cx="541566" cy="55244"/>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70096FDC-996A-4D17-8DC3-C14DD2898056}"/>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25175819"/>
      </p:ext>
    </p:extLst>
  </p:cSld>
  <p:clrMapOvr>
    <a:masterClrMapping/>
  </p:clrMapOvr>
  <mc:AlternateContent xmlns:mc="http://schemas.openxmlformats.org/markup-compatibility/2006" xmlns:p14="http://schemas.microsoft.com/office/powerpoint/2010/main">
    <mc:Choice Requires="p14">
      <p:transition spd="slow" p14:dur="2000" advTm="34203"/>
    </mc:Choice>
    <mc:Fallback xmlns="">
      <p:transition spd="slow" advTm="34203"/>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129</a:t>
            </a:fld>
            <a:endParaRPr lang="en-US" altLang="en-US" dirty="0"/>
          </a:p>
        </p:txBody>
      </p:sp>
      <p:sp>
        <p:nvSpPr>
          <p:cNvPr id="4" name="Title 3"/>
          <p:cNvSpPr>
            <a:spLocks noGrp="1"/>
          </p:cNvSpPr>
          <p:nvPr>
            <p:ph type="title"/>
          </p:nvPr>
        </p:nvSpPr>
        <p:spPr/>
        <p:txBody>
          <a:bodyPr/>
          <a:lstStyle/>
          <a:p>
            <a:r>
              <a:rPr lang="en-US" dirty="0"/>
              <a:t>TSO – Capital Loss on NJ 1040</a:t>
            </a:r>
          </a:p>
        </p:txBody>
      </p:sp>
      <p:pic>
        <p:nvPicPr>
          <p:cNvPr id="5" name="Picture 4"/>
          <p:cNvPicPr>
            <a:picLocks noChangeAspect="1"/>
          </p:cNvPicPr>
          <p:nvPr/>
        </p:nvPicPr>
        <p:blipFill>
          <a:blip r:embed="rId3"/>
          <a:stretch>
            <a:fillRect/>
          </a:stretch>
        </p:blipFill>
        <p:spPr>
          <a:xfrm>
            <a:off x="3733800" y="1295401"/>
            <a:ext cx="3981937" cy="4969904"/>
          </a:xfrm>
          <a:prstGeom prst="rect">
            <a:avLst/>
          </a:prstGeom>
          <a:ln>
            <a:solidFill>
              <a:schemeClr val="tx1"/>
            </a:solidFill>
          </a:ln>
        </p:spPr>
      </p:pic>
      <p:sp>
        <p:nvSpPr>
          <p:cNvPr id="6" name="Oval 5"/>
          <p:cNvSpPr/>
          <p:nvPr/>
        </p:nvSpPr>
        <p:spPr>
          <a:xfrm>
            <a:off x="7086600" y="2263038"/>
            <a:ext cx="737177" cy="19906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8580421" y="2177904"/>
            <a:ext cx="3099695" cy="646331"/>
          </a:xfrm>
          <a:prstGeom prst="rect">
            <a:avLst/>
          </a:prstGeom>
          <a:noFill/>
          <a:ln w="28575">
            <a:solidFill>
              <a:srgbClr val="FF0000"/>
            </a:solidFill>
          </a:ln>
        </p:spPr>
        <p:txBody>
          <a:bodyPr wrap="none" rtlCol="0">
            <a:spAutoFit/>
          </a:bodyPr>
          <a:lstStyle/>
          <a:p>
            <a:r>
              <a:rPr lang="en-US" b="1" dirty="0">
                <a:solidFill>
                  <a:srgbClr val="FF0000"/>
                </a:solidFill>
              </a:rPr>
              <a:t>NJ does not allow a net capital</a:t>
            </a:r>
          </a:p>
          <a:p>
            <a:r>
              <a:rPr lang="en-US" b="1" dirty="0">
                <a:solidFill>
                  <a:srgbClr val="FF0000"/>
                </a:solidFill>
              </a:rPr>
              <a:t>loss</a:t>
            </a:r>
          </a:p>
        </p:txBody>
      </p:sp>
      <p:cxnSp>
        <p:nvCxnSpPr>
          <p:cNvPr id="8" name="Straight Arrow Connector 7"/>
          <p:cNvCxnSpPr/>
          <p:nvPr/>
        </p:nvCxnSpPr>
        <p:spPr bwMode="auto">
          <a:xfrm flipH="1" flipV="1">
            <a:off x="7823777" y="2362570"/>
            <a:ext cx="715899" cy="28794"/>
          </a:xfrm>
          <a:prstGeom prst="straightConnector1">
            <a:avLst/>
          </a:prstGeom>
          <a:noFill/>
          <a:ln w="38100" cap="flat" cmpd="sng" algn="ctr">
            <a:solidFill>
              <a:srgbClr val="FF0000"/>
            </a:solidFill>
            <a:prstDash val="solid"/>
            <a:round/>
            <a:headEnd type="none" w="med" len="med"/>
            <a:tailEnd type="triangle"/>
          </a:ln>
          <a:effectLst/>
        </p:spPr>
      </p:cxnSp>
      <p:sp>
        <p:nvSpPr>
          <p:cNvPr id="9" name="Date Placeholder 8">
            <a:extLst>
              <a:ext uri="{FF2B5EF4-FFF2-40B4-BE49-F238E27FC236}">
                <a16:creationId xmlns:a16="http://schemas.microsoft.com/office/drawing/2014/main" id="{5CC1BA8D-39E1-4F2C-90E0-1F0F1E5C8BA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377726092"/>
      </p:ext>
    </p:extLst>
  </p:cSld>
  <p:clrMapOvr>
    <a:masterClrMapping/>
  </p:clrMapOvr>
  <mc:AlternateContent xmlns:mc="http://schemas.openxmlformats.org/markup-compatibility/2006" xmlns:p14="http://schemas.microsoft.com/office/powerpoint/2010/main">
    <mc:Choice Requires="p14">
      <p:transition spd="slow" p14:dur="2000" advTm="15188"/>
    </mc:Choice>
    <mc:Fallback xmlns="">
      <p:transition spd="slow" advTm="1518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filing status, personal information and dependency information for Michael and Sophia Davenport into TSO (Step 0)</a:t>
            </a:r>
          </a:p>
        </p:txBody>
      </p:sp>
      <p:sp>
        <p:nvSpPr>
          <p:cNvPr id="2" name="Title 1"/>
          <p:cNvSpPr>
            <a:spLocks noGrp="1"/>
          </p:cNvSpPr>
          <p:nvPr>
            <p:ph type="title"/>
          </p:nvPr>
        </p:nvSpPr>
        <p:spPr/>
        <p:txBody>
          <a:bodyPr>
            <a:normAutofit/>
          </a:bodyPr>
          <a:lstStyle/>
          <a:p>
            <a:r>
              <a:rPr lang="en-US" dirty="0"/>
              <a:t>TSO - Student Activity</a:t>
            </a:r>
          </a:p>
        </p:txBody>
      </p:sp>
      <p:sp>
        <p:nvSpPr>
          <p:cNvPr id="6" name="Date Placeholder 5">
            <a:extLst>
              <a:ext uri="{FF2B5EF4-FFF2-40B4-BE49-F238E27FC236}">
                <a16:creationId xmlns:a16="http://schemas.microsoft.com/office/drawing/2014/main" id="{FB9F2B44-5FE4-4475-837C-FBDA8A01860F}"/>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13</a:t>
            </a:fld>
            <a:endParaRPr lang="en-US" dirty="0"/>
          </a:p>
        </p:txBody>
      </p:sp>
    </p:spTree>
    <p:extLst>
      <p:ext uri="{BB962C8B-B14F-4D97-AF65-F5344CB8AC3E}">
        <p14:creationId xmlns:p14="http://schemas.microsoft.com/office/powerpoint/2010/main" val="847435829"/>
      </p:ext>
    </p:extLst>
  </p:cSld>
  <p:clrMapOvr>
    <a:masterClrMapping/>
  </p:clrMapOvr>
  <p:transition advTm="24388"/>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9</a:t>
            </a:r>
            <a:br>
              <a:rPr lang="en-US" sz="4200" dirty="0"/>
            </a:br>
            <a:r>
              <a:rPr lang="en-US" sz="4200" dirty="0"/>
              <a:t>Sonic Brokerage Statement</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130</a:t>
            </a:fld>
            <a:endParaRPr lang="en-US" altLang="en-US" dirty="0"/>
          </a:p>
        </p:txBody>
      </p:sp>
      <p:sp>
        <p:nvSpPr>
          <p:cNvPr id="6" name="Date Placeholder 5">
            <a:extLst>
              <a:ext uri="{FF2B5EF4-FFF2-40B4-BE49-F238E27FC236}">
                <a16:creationId xmlns:a16="http://schemas.microsoft.com/office/drawing/2014/main" id="{E9E8A535-D6E8-4E61-9B11-48F53F9A5B3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656546244"/>
      </p:ext>
    </p:extLst>
  </p:cSld>
  <p:clrMapOvr>
    <a:masterClrMapping/>
  </p:clrMapOvr>
  <mc:AlternateContent xmlns:mc="http://schemas.openxmlformats.org/markup-compatibility/2006" xmlns:p14="http://schemas.microsoft.com/office/powerpoint/2010/main">
    <mc:Choice Requires="p14">
      <p:transition spd="slow" p14:dur="2000" advTm="98147"/>
    </mc:Choice>
    <mc:Fallback xmlns="">
      <p:transition spd="slow" advTm="98147"/>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131</a:t>
            </a:fld>
            <a:endParaRPr lang="en-US" altLang="en-US" dirty="0"/>
          </a:p>
        </p:txBody>
      </p:sp>
      <p:sp>
        <p:nvSpPr>
          <p:cNvPr id="4" name="Content Placeholder 3"/>
          <p:cNvSpPr>
            <a:spLocks noGrp="1"/>
          </p:cNvSpPr>
          <p:nvPr>
            <p:ph sz="quarter" idx="12"/>
          </p:nvPr>
        </p:nvSpPr>
        <p:spPr>
          <a:xfrm>
            <a:off x="1278833" y="1600200"/>
            <a:ext cx="9753600" cy="4184593"/>
          </a:xfrm>
        </p:spPr>
        <p:txBody>
          <a:bodyPr>
            <a:normAutofit fontScale="85000" lnSpcReduction="20000"/>
          </a:bodyPr>
          <a:lstStyle/>
          <a:p>
            <a:r>
              <a:rPr lang="en-US" dirty="0"/>
              <a:t>A consolidated brokerage statement usually contains multiple 1099 statements</a:t>
            </a:r>
          </a:p>
          <a:p>
            <a:pPr lvl="1"/>
            <a:r>
              <a:rPr lang="en-US" dirty="0"/>
              <a:t>1099-DIV               </a:t>
            </a:r>
          </a:p>
          <a:p>
            <a:pPr lvl="1"/>
            <a:r>
              <a:rPr lang="en-US" dirty="0"/>
              <a:t>1099-INT</a:t>
            </a:r>
          </a:p>
          <a:p>
            <a:pPr lvl="1"/>
            <a:r>
              <a:rPr lang="en-US" dirty="0"/>
              <a:t>1099-MISC             Enter on corresponding TSO screens</a:t>
            </a:r>
          </a:p>
          <a:p>
            <a:pPr lvl="1"/>
            <a:r>
              <a:rPr lang="en-US" dirty="0"/>
              <a:t>1099-OID</a:t>
            </a:r>
          </a:p>
          <a:p>
            <a:pPr lvl="1"/>
            <a:r>
              <a:rPr lang="en-US" dirty="0"/>
              <a:t>1099-B</a:t>
            </a:r>
          </a:p>
          <a:p>
            <a:r>
              <a:rPr lang="en-US" dirty="0"/>
              <a:t>Can also contain:</a:t>
            </a:r>
          </a:p>
          <a:p>
            <a:pPr lvl="1"/>
            <a:r>
              <a:rPr lang="en-US" dirty="0"/>
              <a:t>End-of-year back-up details behind the 1099 statements</a:t>
            </a:r>
          </a:p>
          <a:p>
            <a:pPr lvl="1"/>
            <a:r>
              <a:rPr lang="en-US" dirty="0"/>
              <a:t>Summary of Supplemental Information not reported to IRS </a:t>
            </a:r>
          </a:p>
        </p:txBody>
      </p:sp>
      <p:sp>
        <p:nvSpPr>
          <p:cNvPr id="5" name="Title 4"/>
          <p:cNvSpPr>
            <a:spLocks noGrp="1"/>
          </p:cNvSpPr>
          <p:nvPr>
            <p:ph type="title"/>
          </p:nvPr>
        </p:nvSpPr>
        <p:spPr/>
        <p:txBody>
          <a:bodyPr>
            <a:normAutofit fontScale="90000"/>
          </a:bodyPr>
          <a:lstStyle/>
          <a:p>
            <a:r>
              <a:rPr lang="en-US" dirty="0"/>
              <a:t>Components of Consolidated Brokerage Statement </a:t>
            </a:r>
          </a:p>
        </p:txBody>
      </p:sp>
      <p:sp>
        <p:nvSpPr>
          <p:cNvPr id="6" name="Right Bracket 5"/>
          <p:cNvSpPr/>
          <p:nvPr/>
        </p:nvSpPr>
        <p:spPr>
          <a:xfrm>
            <a:off x="3810000" y="2438400"/>
            <a:ext cx="228600" cy="1828800"/>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Date Placeholder 6">
            <a:extLst>
              <a:ext uri="{FF2B5EF4-FFF2-40B4-BE49-F238E27FC236}">
                <a16:creationId xmlns:a16="http://schemas.microsoft.com/office/drawing/2014/main" id="{3B9FAC2F-B244-46D7-B91A-F16F3CD385E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759833778"/>
      </p:ext>
    </p:extLst>
  </p:cSld>
  <p:clrMapOvr>
    <a:masterClrMapping/>
  </p:clrMapOvr>
  <mc:AlternateContent xmlns:mc="http://schemas.openxmlformats.org/markup-compatibility/2006" xmlns:p14="http://schemas.microsoft.com/office/powerpoint/2010/main">
    <mc:Choice Requires="p14">
      <p:transition spd="slow" p14:dur="2000" advTm="108926"/>
    </mc:Choice>
    <mc:Fallback xmlns="">
      <p:transition spd="slow" advTm="108926"/>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9a</a:t>
            </a:r>
            <a:br>
              <a:rPr lang="en-US" sz="4200" dirty="0"/>
            </a:br>
            <a:r>
              <a:rPr lang="en-US" sz="4200" dirty="0"/>
              <a:t>Sonic Brokerage Statement – 1099-DIV</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132</a:t>
            </a:fld>
            <a:endParaRPr lang="en-US" altLang="en-US" dirty="0"/>
          </a:p>
        </p:txBody>
      </p:sp>
      <p:sp>
        <p:nvSpPr>
          <p:cNvPr id="6" name="Date Placeholder 5">
            <a:extLst>
              <a:ext uri="{FF2B5EF4-FFF2-40B4-BE49-F238E27FC236}">
                <a16:creationId xmlns:a16="http://schemas.microsoft.com/office/drawing/2014/main" id="{C67F7A3D-79B5-456A-9155-ED1DB0BEA335}"/>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782194139"/>
      </p:ext>
    </p:extLst>
  </p:cSld>
  <p:clrMapOvr>
    <a:masterClrMapping/>
  </p:clrMapOvr>
  <mc:AlternateContent xmlns:mc="http://schemas.openxmlformats.org/markup-compatibility/2006" xmlns:p14="http://schemas.microsoft.com/office/powerpoint/2010/main">
    <mc:Choice Requires="p14">
      <p:transition spd="slow" p14:dur="2000" advTm="25219"/>
    </mc:Choice>
    <mc:Fallback xmlns="">
      <p:transition spd="slow" advTm="25219"/>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p:txBody>
          <a:bodyPr/>
          <a:lstStyle/>
          <a:p>
            <a:r>
              <a:rPr lang="en-US" dirty="0"/>
              <a:t>Enter as normal on 1099-DIV screen</a:t>
            </a:r>
          </a:p>
          <a:p>
            <a:pPr lvl="1"/>
            <a:r>
              <a:rPr lang="en-US" dirty="0"/>
              <a:t>Total ordinary dividends (Box 1a)</a:t>
            </a:r>
          </a:p>
          <a:p>
            <a:pPr lvl="1"/>
            <a:r>
              <a:rPr lang="en-US" dirty="0"/>
              <a:t>Qualified dividends (Box 1b)</a:t>
            </a:r>
          </a:p>
          <a:p>
            <a:pPr lvl="1"/>
            <a:r>
              <a:rPr lang="en-US" dirty="0"/>
              <a:t>Total capital gains distributions (Box 2a)</a:t>
            </a:r>
          </a:p>
        </p:txBody>
      </p:sp>
      <p:sp>
        <p:nvSpPr>
          <p:cNvPr id="4" name="Title 3"/>
          <p:cNvSpPr>
            <a:spLocks noGrp="1"/>
          </p:cNvSpPr>
          <p:nvPr>
            <p:ph type="title"/>
          </p:nvPr>
        </p:nvSpPr>
        <p:spPr/>
        <p:txBody>
          <a:bodyPr>
            <a:normAutofit fontScale="90000"/>
          </a:bodyPr>
          <a:lstStyle/>
          <a:p>
            <a:r>
              <a:rPr lang="en-US" dirty="0"/>
              <a:t>Davenport 1099-DIV from Brokerage Statement</a:t>
            </a:r>
          </a:p>
        </p:txBody>
      </p:sp>
      <p:sp>
        <p:nvSpPr>
          <p:cNvPr id="10" name="Date Placeholder 9">
            <a:extLst>
              <a:ext uri="{FF2B5EF4-FFF2-40B4-BE49-F238E27FC236}">
                <a16:creationId xmlns:a16="http://schemas.microsoft.com/office/drawing/2014/main" id="{96D5961E-26A6-42BA-B987-90AC4BAF438E}"/>
              </a:ext>
            </a:extLst>
          </p:cNvPr>
          <p:cNvSpPr>
            <a:spLocks noGrp="1"/>
          </p:cNvSpPr>
          <p:nvPr>
            <p:ph type="dt" sz="half" idx="2"/>
          </p:nvPr>
        </p:nvSpPr>
        <p:spPr/>
        <p:txBody>
          <a:bodyPr/>
          <a:lstStyle/>
          <a:p>
            <a:r>
              <a:rPr lang="en-US"/>
              <a:t>12-13-2020 v0.94</a:t>
            </a:r>
            <a:endParaRPr lang="en-US" dirty="0"/>
          </a:p>
        </p:txBody>
      </p:sp>
      <p:sp>
        <p:nvSpPr>
          <p:cNvPr id="2" name="Footer Placeholder 1"/>
          <p:cNvSpPr>
            <a:spLocks noGrp="1"/>
          </p:cNvSpPr>
          <p:nvPr>
            <p:ph type="ftr" sz="quarter" idx="3"/>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p:txBody>
          <a:bodyPr/>
          <a:lstStyle/>
          <a:p>
            <a:pPr>
              <a:defRPr/>
            </a:pPr>
            <a:fld id="{9C9E3000-1FE7-4597-BE23-A1AC10F0DE04}" type="slidenum">
              <a:rPr lang="en-US" altLang="en-US" smtClean="0"/>
              <a:pPr>
                <a:defRPr/>
              </a:pPr>
              <a:t>133</a:t>
            </a:fld>
            <a:endParaRPr lang="en-US" altLang="en-US" dirty="0"/>
          </a:p>
        </p:txBody>
      </p:sp>
      <p:pic>
        <p:nvPicPr>
          <p:cNvPr id="6" name="Picture 5"/>
          <p:cNvPicPr>
            <a:picLocks noChangeAspect="1"/>
          </p:cNvPicPr>
          <p:nvPr/>
        </p:nvPicPr>
        <p:blipFill>
          <a:blip r:embed="rId3"/>
          <a:stretch>
            <a:fillRect/>
          </a:stretch>
        </p:blipFill>
        <p:spPr>
          <a:xfrm>
            <a:off x="600502" y="4038600"/>
            <a:ext cx="11110262" cy="1676400"/>
          </a:xfrm>
          <a:prstGeom prst="rect">
            <a:avLst/>
          </a:prstGeom>
          <a:ln>
            <a:solidFill>
              <a:schemeClr val="tx1"/>
            </a:solidFill>
          </a:ln>
        </p:spPr>
      </p:pic>
      <p:sp>
        <p:nvSpPr>
          <p:cNvPr id="8" name="Oval 7"/>
          <p:cNvSpPr/>
          <p:nvPr/>
        </p:nvSpPr>
        <p:spPr>
          <a:xfrm>
            <a:off x="76201" y="4267200"/>
            <a:ext cx="6019800" cy="685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Oval 8"/>
          <p:cNvSpPr/>
          <p:nvPr/>
        </p:nvSpPr>
        <p:spPr>
          <a:xfrm>
            <a:off x="468312" y="3968806"/>
            <a:ext cx="1284288" cy="29839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214923493"/>
      </p:ext>
    </p:extLst>
  </p:cSld>
  <p:clrMapOvr>
    <a:masterClrMapping/>
  </p:clrMapOvr>
  <mc:AlternateContent xmlns:mc="http://schemas.openxmlformats.org/markup-compatibility/2006" xmlns:p14="http://schemas.microsoft.com/office/powerpoint/2010/main">
    <mc:Choice Requires="p14">
      <p:transition spd="slow" p14:dur="2000" advTm="73336"/>
    </mc:Choice>
    <mc:Fallback xmlns="">
      <p:transition spd="slow" advTm="73336"/>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433759" y="1318464"/>
            <a:ext cx="5172797" cy="5058481"/>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134</a:t>
            </a:fld>
            <a:endParaRPr lang="en-US" altLang="en-US" dirty="0"/>
          </a:p>
        </p:txBody>
      </p:sp>
      <p:sp>
        <p:nvSpPr>
          <p:cNvPr id="4" name="Title 3"/>
          <p:cNvSpPr>
            <a:spLocks noGrp="1"/>
          </p:cNvSpPr>
          <p:nvPr>
            <p:ph type="title"/>
          </p:nvPr>
        </p:nvSpPr>
        <p:spPr>
          <a:xfrm>
            <a:off x="1066803" y="28835"/>
            <a:ext cx="10134597" cy="1143000"/>
          </a:xfrm>
        </p:spPr>
        <p:txBody>
          <a:bodyPr>
            <a:normAutofit fontScale="90000"/>
          </a:bodyPr>
          <a:lstStyle/>
          <a:p>
            <a:r>
              <a:rPr lang="en-US" dirty="0"/>
              <a:t>TSO – Entering 1099-DIV from Brokerage Statement</a:t>
            </a:r>
            <a:br>
              <a:rPr lang="en-US" dirty="0"/>
            </a:br>
            <a:r>
              <a:rPr lang="en-US" sz="2400" dirty="0"/>
              <a:t>Federal Section&gt;Income&gt;1099-DIV, INT, OID&gt;Interest or Dividend Income&gt;Dividend Income, Form 1099-DIV</a:t>
            </a:r>
          </a:p>
        </p:txBody>
      </p:sp>
      <p:sp>
        <p:nvSpPr>
          <p:cNvPr id="6" name="TextBox 5"/>
          <p:cNvSpPr txBox="1"/>
          <p:nvPr/>
        </p:nvSpPr>
        <p:spPr>
          <a:xfrm>
            <a:off x="5883453" y="3417166"/>
            <a:ext cx="4333559" cy="646331"/>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Use payer’s name on brokerage statement,</a:t>
            </a:r>
          </a:p>
          <a:p>
            <a:r>
              <a:rPr lang="en-US" b="1" dirty="0">
                <a:solidFill>
                  <a:srgbClr val="FF0000"/>
                </a:solidFill>
              </a:rPr>
              <a:t>not brokerage name</a:t>
            </a:r>
          </a:p>
        </p:txBody>
      </p:sp>
      <p:sp>
        <p:nvSpPr>
          <p:cNvPr id="7" name="Oval 6"/>
          <p:cNvSpPr/>
          <p:nvPr/>
        </p:nvSpPr>
        <p:spPr>
          <a:xfrm>
            <a:off x="3501069" y="3417166"/>
            <a:ext cx="1375731" cy="48606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a:cxnSpLocks/>
            <a:stCxn id="6" idx="1"/>
          </p:cNvCxnSpPr>
          <p:nvPr/>
        </p:nvCxnSpPr>
        <p:spPr bwMode="auto">
          <a:xfrm flipH="1">
            <a:off x="4876800" y="3740332"/>
            <a:ext cx="1006653" cy="0"/>
          </a:xfrm>
          <a:prstGeom prst="straightConnector1">
            <a:avLst/>
          </a:prstGeom>
          <a:noFill/>
          <a:ln w="38100" cap="flat" cmpd="sng" algn="ctr">
            <a:solidFill>
              <a:srgbClr val="FF0000"/>
            </a:solidFill>
            <a:prstDash val="solid"/>
            <a:round/>
            <a:headEnd type="none" w="med" len="med"/>
            <a:tailEnd type="triangle"/>
          </a:ln>
          <a:effectLst/>
        </p:spPr>
      </p:cxnSp>
      <p:sp>
        <p:nvSpPr>
          <p:cNvPr id="10" name="TextBox 9"/>
          <p:cNvSpPr txBox="1"/>
          <p:nvPr/>
        </p:nvSpPr>
        <p:spPr>
          <a:xfrm>
            <a:off x="4876800" y="4191000"/>
            <a:ext cx="2927789" cy="369332"/>
          </a:xfrm>
          <a:prstGeom prst="rect">
            <a:avLst/>
          </a:prstGeom>
          <a:noFill/>
          <a:ln w="28575">
            <a:solidFill>
              <a:srgbClr val="FF0000"/>
            </a:solidFill>
          </a:ln>
        </p:spPr>
        <p:txBody>
          <a:bodyPr wrap="none" rtlCol="0">
            <a:spAutoFit/>
          </a:bodyPr>
          <a:lstStyle/>
          <a:p>
            <a:r>
              <a:rPr lang="en-US" b="1" dirty="0">
                <a:solidFill>
                  <a:srgbClr val="FF0000"/>
                </a:solidFill>
              </a:rPr>
              <a:t>For both Michael and Sophia</a:t>
            </a:r>
          </a:p>
        </p:txBody>
      </p:sp>
      <p:sp>
        <p:nvSpPr>
          <p:cNvPr id="11" name="Oval 10"/>
          <p:cNvSpPr/>
          <p:nvPr/>
        </p:nvSpPr>
        <p:spPr>
          <a:xfrm>
            <a:off x="3451757" y="4173794"/>
            <a:ext cx="737177" cy="31617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a:stCxn id="10" idx="1"/>
          </p:cNvCxnSpPr>
          <p:nvPr/>
        </p:nvCxnSpPr>
        <p:spPr bwMode="auto">
          <a:xfrm flipH="1" flipV="1">
            <a:off x="4181710" y="4359502"/>
            <a:ext cx="695090" cy="16164"/>
          </a:xfrm>
          <a:prstGeom prst="straightConnector1">
            <a:avLst/>
          </a:prstGeom>
          <a:noFill/>
          <a:ln w="38100" cap="flat" cmpd="sng" algn="ctr">
            <a:solidFill>
              <a:srgbClr val="FF0000"/>
            </a:solidFill>
            <a:prstDash val="solid"/>
            <a:round/>
            <a:headEnd type="none" w="med" len="med"/>
            <a:tailEnd type="triangle"/>
          </a:ln>
          <a:effectLst/>
        </p:spPr>
      </p:cxnSp>
      <p:sp>
        <p:nvSpPr>
          <p:cNvPr id="15" name="TextBox 14"/>
          <p:cNvSpPr txBox="1"/>
          <p:nvPr/>
        </p:nvSpPr>
        <p:spPr>
          <a:xfrm>
            <a:off x="4876800" y="4809243"/>
            <a:ext cx="1983043" cy="369332"/>
          </a:xfrm>
          <a:prstGeom prst="rect">
            <a:avLst/>
          </a:prstGeom>
          <a:noFill/>
          <a:ln w="28575">
            <a:solidFill>
              <a:srgbClr val="FF0000"/>
            </a:solidFill>
          </a:ln>
        </p:spPr>
        <p:txBody>
          <a:bodyPr wrap="none" rtlCol="0">
            <a:spAutoFit/>
          </a:bodyPr>
          <a:lstStyle/>
          <a:p>
            <a:r>
              <a:rPr lang="en-US" b="1" dirty="0">
                <a:solidFill>
                  <a:srgbClr val="FF0000"/>
                </a:solidFill>
              </a:rPr>
              <a:t>Ordinary dividends</a:t>
            </a:r>
          </a:p>
        </p:txBody>
      </p:sp>
      <p:sp>
        <p:nvSpPr>
          <p:cNvPr id="16" name="TextBox 15"/>
          <p:cNvSpPr txBox="1"/>
          <p:nvPr/>
        </p:nvSpPr>
        <p:spPr>
          <a:xfrm>
            <a:off x="4865386" y="5457350"/>
            <a:ext cx="2036135" cy="369332"/>
          </a:xfrm>
          <a:prstGeom prst="rect">
            <a:avLst/>
          </a:prstGeom>
          <a:noFill/>
          <a:ln w="28575">
            <a:solidFill>
              <a:srgbClr val="FF0000"/>
            </a:solidFill>
          </a:ln>
        </p:spPr>
        <p:txBody>
          <a:bodyPr wrap="none" rtlCol="0">
            <a:spAutoFit/>
          </a:bodyPr>
          <a:lstStyle/>
          <a:p>
            <a:r>
              <a:rPr lang="en-US" b="1" dirty="0">
                <a:solidFill>
                  <a:srgbClr val="FF0000"/>
                </a:solidFill>
              </a:rPr>
              <a:t>Qualified dividends</a:t>
            </a:r>
          </a:p>
        </p:txBody>
      </p:sp>
      <p:sp>
        <p:nvSpPr>
          <p:cNvPr id="17" name="TextBox 16"/>
          <p:cNvSpPr txBox="1"/>
          <p:nvPr/>
        </p:nvSpPr>
        <p:spPr>
          <a:xfrm>
            <a:off x="4876800" y="6032600"/>
            <a:ext cx="2650919" cy="369332"/>
          </a:xfrm>
          <a:prstGeom prst="rect">
            <a:avLst/>
          </a:prstGeom>
          <a:noFill/>
          <a:ln w="28575">
            <a:solidFill>
              <a:srgbClr val="FF0000"/>
            </a:solidFill>
          </a:ln>
        </p:spPr>
        <p:txBody>
          <a:bodyPr wrap="none" rtlCol="0">
            <a:spAutoFit/>
          </a:bodyPr>
          <a:lstStyle/>
          <a:p>
            <a:r>
              <a:rPr lang="en-US" b="1" dirty="0">
                <a:solidFill>
                  <a:srgbClr val="FF0000"/>
                </a:solidFill>
              </a:rPr>
              <a:t>Capital gains distributions</a:t>
            </a:r>
          </a:p>
        </p:txBody>
      </p:sp>
      <p:sp>
        <p:nvSpPr>
          <p:cNvPr id="18" name="Oval 17"/>
          <p:cNvSpPr/>
          <p:nvPr/>
        </p:nvSpPr>
        <p:spPr>
          <a:xfrm>
            <a:off x="3439467" y="4858154"/>
            <a:ext cx="737177" cy="25730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9" name="Straight Arrow Connector 18"/>
          <p:cNvCxnSpPr>
            <a:stCxn id="15" idx="1"/>
          </p:cNvCxnSpPr>
          <p:nvPr/>
        </p:nvCxnSpPr>
        <p:spPr bwMode="auto">
          <a:xfrm flipH="1" flipV="1">
            <a:off x="4164354" y="4988657"/>
            <a:ext cx="712446" cy="5252"/>
          </a:xfrm>
          <a:prstGeom prst="straightConnector1">
            <a:avLst/>
          </a:prstGeom>
          <a:noFill/>
          <a:ln w="38100" cap="flat" cmpd="sng" algn="ctr">
            <a:solidFill>
              <a:srgbClr val="FF0000"/>
            </a:solidFill>
            <a:prstDash val="solid"/>
            <a:round/>
            <a:headEnd type="none" w="med" len="med"/>
            <a:tailEnd type="triangle"/>
          </a:ln>
          <a:effectLst/>
        </p:spPr>
      </p:cxnSp>
      <p:sp>
        <p:nvSpPr>
          <p:cNvPr id="21" name="Oval 20"/>
          <p:cNvSpPr/>
          <p:nvPr/>
        </p:nvSpPr>
        <p:spPr>
          <a:xfrm>
            <a:off x="3433760" y="5439459"/>
            <a:ext cx="737177" cy="29615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2" name="Straight Arrow Connector 21"/>
          <p:cNvCxnSpPr>
            <a:endCxn id="21" idx="6"/>
          </p:cNvCxnSpPr>
          <p:nvPr/>
        </p:nvCxnSpPr>
        <p:spPr bwMode="auto">
          <a:xfrm flipH="1" flipV="1">
            <a:off x="4170937" y="5587538"/>
            <a:ext cx="694449" cy="14830"/>
          </a:xfrm>
          <a:prstGeom prst="straightConnector1">
            <a:avLst/>
          </a:prstGeom>
          <a:noFill/>
          <a:ln w="38100" cap="flat" cmpd="sng" algn="ctr">
            <a:solidFill>
              <a:srgbClr val="FF0000"/>
            </a:solidFill>
            <a:prstDash val="solid"/>
            <a:round/>
            <a:headEnd type="none" w="med" len="med"/>
            <a:tailEnd type="triangle"/>
          </a:ln>
          <a:effectLst/>
        </p:spPr>
      </p:cxnSp>
      <p:sp>
        <p:nvSpPr>
          <p:cNvPr id="26" name="Oval 25"/>
          <p:cNvSpPr/>
          <p:nvPr/>
        </p:nvSpPr>
        <p:spPr>
          <a:xfrm>
            <a:off x="3433760" y="6118676"/>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7" name="Straight Arrow Connector 26"/>
          <p:cNvCxnSpPr/>
          <p:nvPr/>
        </p:nvCxnSpPr>
        <p:spPr bwMode="auto">
          <a:xfrm flipH="1">
            <a:off x="4170938" y="6174239"/>
            <a:ext cx="694448" cy="16243"/>
          </a:xfrm>
          <a:prstGeom prst="straightConnector1">
            <a:avLst/>
          </a:prstGeom>
          <a:noFill/>
          <a:ln w="38100" cap="flat" cmpd="sng" algn="ctr">
            <a:solidFill>
              <a:srgbClr val="FF0000"/>
            </a:solidFill>
            <a:prstDash val="solid"/>
            <a:round/>
            <a:headEnd type="none" w="med" len="med"/>
            <a:tailEnd type="triangle"/>
          </a:ln>
          <a:effectLst/>
        </p:spPr>
      </p:cxnSp>
      <p:sp>
        <p:nvSpPr>
          <p:cNvPr id="13" name="Date Placeholder 12">
            <a:extLst>
              <a:ext uri="{FF2B5EF4-FFF2-40B4-BE49-F238E27FC236}">
                <a16:creationId xmlns:a16="http://schemas.microsoft.com/office/drawing/2014/main" id="{3DA48105-5C10-4509-ADEC-C5BA33EE0122}"/>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604754743"/>
      </p:ext>
    </p:extLst>
  </p:cSld>
  <p:clrMapOvr>
    <a:masterClrMapping/>
  </p:clrMapOvr>
  <mc:AlternateContent xmlns:mc="http://schemas.openxmlformats.org/markup-compatibility/2006" xmlns:p14="http://schemas.microsoft.com/office/powerpoint/2010/main">
    <mc:Choice Requires="p14">
      <p:transition spd="slow" p14:dur="2000" advTm="55269"/>
    </mc:Choice>
    <mc:Fallback xmlns="">
      <p:transition spd="slow" advTm="55269"/>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1099-DIV from the Sonic Brokerage Statement into TSO (Step 9a)</a:t>
            </a:r>
          </a:p>
          <a:p>
            <a:r>
              <a:rPr lang="en-US" dirty="0"/>
              <a:t>Check the Federal and NJ refund monitors</a:t>
            </a:r>
          </a:p>
        </p:txBody>
      </p:sp>
      <p:sp>
        <p:nvSpPr>
          <p:cNvPr id="2" name="Title 1"/>
          <p:cNvSpPr>
            <a:spLocks noGrp="1"/>
          </p:cNvSpPr>
          <p:nvPr>
            <p:ph type="title"/>
          </p:nvPr>
        </p:nvSpPr>
        <p:spPr/>
        <p:txBody>
          <a:bodyPr>
            <a:normAutofit fontScale="90000"/>
          </a:bodyPr>
          <a:lstStyle/>
          <a:p>
            <a:r>
              <a:rPr lang="en-US" dirty="0"/>
              <a:t>TSO - Student Activity</a:t>
            </a:r>
            <a:br>
              <a:rPr lang="en-US" dirty="0"/>
            </a:br>
            <a:r>
              <a:rPr lang="en-US" sz="2400" dirty="0"/>
              <a:t>Federal Section&gt;Income&gt;1099-DIV, INT, OID&gt;Interest or Dividend Income&gt; Dividend Income, Form 1099-DIV</a:t>
            </a:r>
          </a:p>
        </p:txBody>
      </p:sp>
      <p:sp>
        <p:nvSpPr>
          <p:cNvPr id="6" name="Date Placeholder 5">
            <a:extLst>
              <a:ext uri="{FF2B5EF4-FFF2-40B4-BE49-F238E27FC236}">
                <a16:creationId xmlns:a16="http://schemas.microsoft.com/office/drawing/2014/main" id="{44D18884-63E3-4F90-9C85-5A5CA01B31D7}"/>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135</a:t>
            </a:fld>
            <a:endParaRPr lang="en-US" dirty="0"/>
          </a:p>
        </p:txBody>
      </p:sp>
    </p:spTree>
    <p:extLst>
      <p:ext uri="{BB962C8B-B14F-4D97-AF65-F5344CB8AC3E}">
        <p14:creationId xmlns:p14="http://schemas.microsoft.com/office/powerpoint/2010/main" val="1694083316"/>
      </p:ext>
    </p:extLst>
  </p:cSld>
  <p:clrMapOvr>
    <a:masterClrMapping/>
  </p:clrMapOvr>
  <p:transition advTm="15783"/>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BBE2D8-D437-44E6-9D01-9726F9AF4685}"/>
              </a:ext>
            </a:extLst>
          </p:cNvPr>
          <p:cNvPicPr>
            <a:picLocks noChangeAspect="1"/>
          </p:cNvPicPr>
          <p:nvPr/>
        </p:nvPicPr>
        <p:blipFill>
          <a:blip r:embed="rId3"/>
          <a:stretch>
            <a:fillRect/>
          </a:stretch>
        </p:blipFill>
        <p:spPr>
          <a:xfrm>
            <a:off x="2699561" y="2689764"/>
            <a:ext cx="6927180" cy="2789162"/>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136</a:t>
            </a:fld>
            <a:endParaRPr lang="en-US" altLang="en-US" dirty="0"/>
          </a:p>
        </p:txBody>
      </p:sp>
      <p:sp>
        <p:nvSpPr>
          <p:cNvPr id="4" name="Title 3"/>
          <p:cNvSpPr>
            <a:spLocks noGrp="1"/>
          </p:cNvSpPr>
          <p:nvPr>
            <p:ph type="title"/>
          </p:nvPr>
        </p:nvSpPr>
        <p:spPr/>
        <p:txBody>
          <a:bodyPr>
            <a:normAutofit fontScale="90000"/>
          </a:bodyPr>
          <a:lstStyle/>
          <a:p>
            <a:r>
              <a:rPr lang="en-US" dirty="0"/>
              <a:t>TSO – 1099-DIV Dividends on Schedule B, Part II</a:t>
            </a:r>
          </a:p>
        </p:txBody>
      </p:sp>
      <p:pic>
        <p:nvPicPr>
          <p:cNvPr id="5" name="Picture 4"/>
          <p:cNvPicPr>
            <a:picLocks noChangeAspect="1"/>
          </p:cNvPicPr>
          <p:nvPr/>
        </p:nvPicPr>
        <p:blipFill>
          <a:blip r:embed="rId4"/>
          <a:stretch>
            <a:fillRect/>
          </a:stretch>
        </p:blipFill>
        <p:spPr>
          <a:xfrm>
            <a:off x="2714620" y="1842430"/>
            <a:ext cx="6897063" cy="647790"/>
          </a:xfrm>
          <a:prstGeom prst="rect">
            <a:avLst/>
          </a:prstGeom>
          <a:ln>
            <a:solidFill>
              <a:schemeClr val="tx1"/>
            </a:solidFill>
          </a:ln>
        </p:spPr>
      </p:pic>
      <p:sp>
        <p:nvSpPr>
          <p:cNvPr id="7" name="Oval 6"/>
          <p:cNvSpPr/>
          <p:nvPr/>
        </p:nvSpPr>
        <p:spPr>
          <a:xfrm>
            <a:off x="4864798" y="2651354"/>
            <a:ext cx="1688401" cy="34438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8991600" y="2680300"/>
            <a:ext cx="737177" cy="28649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6400800" y="3212679"/>
            <a:ext cx="2040943"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1099-DIV dividends</a:t>
            </a:r>
          </a:p>
        </p:txBody>
      </p:sp>
      <p:cxnSp>
        <p:nvCxnSpPr>
          <p:cNvPr id="10" name="Straight Arrow Connector 9"/>
          <p:cNvCxnSpPr>
            <a:cxnSpLocks/>
            <a:endCxn id="7" idx="6"/>
          </p:cNvCxnSpPr>
          <p:nvPr/>
        </p:nvCxnSpPr>
        <p:spPr bwMode="auto">
          <a:xfrm flipH="1" flipV="1">
            <a:off x="6553199" y="2823547"/>
            <a:ext cx="434972" cy="374254"/>
          </a:xfrm>
          <a:prstGeom prst="straightConnector1">
            <a:avLst/>
          </a:prstGeom>
          <a:noFill/>
          <a:ln w="38100" cap="flat" cmpd="sng" algn="ctr">
            <a:solidFill>
              <a:srgbClr val="FF0000"/>
            </a:solidFill>
            <a:prstDash val="solid"/>
            <a:round/>
            <a:headEnd type="none" w="med" len="med"/>
            <a:tailEnd type="triangle"/>
          </a:ln>
          <a:effectLst/>
        </p:spPr>
      </p:cxnSp>
      <p:cxnSp>
        <p:nvCxnSpPr>
          <p:cNvPr id="12" name="Straight Arrow Connector 11"/>
          <p:cNvCxnSpPr>
            <a:cxnSpLocks/>
            <a:endCxn id="8" idx="2"/>
          </p:cNvCxnSpPr>
          <p:nvPr/>
        </p:nvCxnSpPr>
        <p:spPr bwMode="auto">
          <a:xfrm flipV="1">
            <a:off x="8217833" y="2823546"/>
            <a:ext cx="773767" cy="389133"/>
          </a:xfrm>
          <a:prstGeom prst="straightConnector1">
            <a:avLst/>
          </a:prstGeom>
          <a:noFill/>
          <a:ln w="38100" cap="flat" cmpd="sng" algn="ctr">
            <a:solidFill>
              <a:srgbClr val="FF0000"/>
            </a:solidFill>
            <a:prstDash val="solid"/>
            <a:round/>
            <a:headEnd type="none" w="med" len="med"/>
            <a:tailEnd type="triangle"/>
          </a:ln>
          <a:effectLst/>
        </p:spPr>
      </p:cxnSp>
      <p:sp>
        <p:nvSpPr>
          <p:cNvPr id="13" name="Date Placeholder 12">
            <a:extLst>
              <a:ext uri="{FF2B5EF4-FFF2-40B4-BE49-F238E27FC236}">
                <a16:creationId xmlns:a16="http://schemas.microsoft.com/office/drawing/2014/main" id="{38293530-17E2-477C-BB19-455026DF1221}"/>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577007027"/>
      </p:ext>
    </p:extLst>
  </p:cSld>
  <p:clrMapOvr>
    <a:masterClrMapping/>
  </p:clrMapOvr>
  <mc:AlternateContent xmlns:mc="http://schemas.openxmlformats.org/markup-compatibility/2006" xmlns:p14="http://schemas.microsoft.com/office/powerpoint/2010/main">
    <mc:Choice Requires="p14">
      <p:transition spd="slow" p14:dur="2000" advTm="26699"/>
    </mc:Choice>
    <mc:Fallback xmlns="">
      <p:transition spd="slow" advTm="26699"/>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3891628" y="1283415"/>
            <a:ext cx="4196114" cy="5354210"/>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137</a:t>
            </a:fld>
            <a:endParaRPr lang="en-US" altLang="en-US" dirty="0"/>
          </a:p>
        </p:txBody>
      </p:sp>
      <p:sp>
        <p:nvSpPr>
          <p:cNvPr id="4" name="Title 3"/>
          <p:cNvSpPr>
            <a:spLocks noGrp="1"/>
          </p:cNvSpPr>
          <p:nvPr>
            <p:ph type="title"/>
          </p:nvPr>
        </p:nvSpPr>
        <p:spPr/>
        <p:txBody>
          <a:bodyPr>
            <a:normAutofit fontScale="90000"/>
          </a:bodyPr>
          <a:lstStyle/>
          <a:p>
            <a:r>
              <a:rPr lang="en-US" dirty="0"/>
              <a:t>TSO – Capital Gains Distributions on Schedule D</a:t>
            </a:r>
          </a:p>
        </p:txBody>
      </p:sp>
      <p:sp>
        <p:nvSpPr>
          <p:cNvPr id="16" name="Oval 15"/>
          <p:cNvSpPr/>
          <p:nvPr/>
        </p:nvSpPr>
        <p:spPr>
          <a:xfrm>
            <a:off x="7710750" y="6019800"/>
            <a:ext cx="376992"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TextBox 16"/>
          <p:cNvSpPr txBox="1"/>
          <p:nvPr/>
        </p:nvSpPr>
        <p:spPr>
          <a:xfrm>
            <a:off x="8659238" y="5775767"/>
            <a:ext cx="2819233" cy="646331"/>
          </a:xfrm>
          <a:prstGeom prst="rect">
            <a:avLst/>
          </a:prstGeom>
          <a:noFill/>
          <a:ln w="28575">
            <a:solidFill>
              <a:srgbClr val="FF0000"/>
            </a:solidFill>
          </a:ln>
        </p:spPr>
        <p:txBody>
          <a:bodyPr wrap="none" rtlCol="0">
            <a:spAutoFit/>
          </a:bodyPr>
          <a:lstStyle/>
          <a:p>
            <a:r>
              <a:rPr lang="en-US" b="1" dirty="0">
                <a:solidFill>
                  <a:srgbClr val="FF0000"/>
                </a:solidFill>
              </a:rPr>
              <a:t>Capital gains distributions –</a:t>
            </a:r>
          </a:p>
          <a:p>
            <a:r>
              <a:rPr lang="en-US" b="1" dirty="0">
                <a:solidFill>
                  <a:srgbClr val="FF0000"/>
                </a:solidFill>
              </a:rPr>
              <a:t>always long term</a:t>
            </a:r>
          </a:p>
        </p:txBody>
      </p:sp>
      <p:cxnSp>
        <p:nvCxnSpPr>
          <p:cNvPr id="18" name="Straight Arrow Connector 17"/>
          <p:cNvCxnSpPr/>
          <p:nvPr/>
        </p:nvCxnSpPr>
        <p:spPr bwMode="auto">
          <a:xfrm flipH="1">
            <a:off x="7979272" y="5960433"/>
            <a:ext cx="679966" cy="118734"/>
          </a:xfrm>
          <a:prstGeom prst="straightConnector1">
            <a:avLst/>
          </a:prstGeom>
          <a:noFill/>
          <a:ln w="38100" cap="flat" cmpd="sng" algn="ctr">
            <a:solidFill>
              <a:srgbClr val="FF0000"/>
            </a:solidFill>
            <a:prstDash val="solid"/>
            <a:round/>
            <a:headEnd type="none" w="med" len="med"/>
            <a:tailEnd type="triangle"/>
          </a:ln>
          <a:effectLst/>
        </p:spPr>
      </p:cxnSp>
      <p:sp>
        <p:nvSpPr>
          <p:cNvPr id="5" name="Date Placeholder 4">
            <a:extLst>
              <a:ext uri="{FF2B5EF4-FFF2-40B4-BE49-F238E27FC236}">
                <a16:creationId xmlns:a16="http://schemas.microsoft.com/office/drawing/2014/main" id="{74A140FE-9CE9-4675-ABAB-B9A43F4E3FBC}"/>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183045432"/>
      </p:ext>
    </p:extLst>
  </p:cSld>
  <p:clrMapOvr>
    <a:masterClrMapping/>
  </p:clrMapOvr>
  <mc:AlternateContent xmlns:mc="http://schemas.openxmlformats.org/markup-compatibility/2006" xmlns:p14="http://schemas.microsoft.com/office/powerpoint/2010/main">
    <mc:Choice Requires="p14">
      <p:transition spd="slow" p14:dur="2000" advTm="24554"/>
    </mc:Choice>
    <mc:Fallback xmlns="">
      <p:transition spd="slow" advTm="24554"/>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47326" y="1297858"/>
            <a:ext cx="4672724" cy="5150009"/>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138</a:t>
            </a:fld>
            <a:endParaRPr lang="en-US" altLang="en-US" dirty="0"/>
          </a:p>
        </p:txBody>
      </p:sp>
      <p:sp>
        <p:nvSpPr>
          <p:cNvPr id="4" name="Title 3"/>
          <p:cNvSpPr>
            <a:spLocks noGrp="1"/>
          </p:cNvSpPr>
          <p:nvPr>
            <p:ph type="title"/>
          </p:nvPr>
        </p:nvSpPr>
        <p:spPr/>
        <p:txBody>
          <a:bodyPr>
            <a:normAutofit fontScale="90000"/>
          </a:bodyPr>
          <a:lstStyle/>
          <a:p>
            <a:r>
              <a:rPr lang="en-US" dirty="0"/>
              <a:t>TSO – Dividends and Capital Gains Distributions on Federal 1040</a:t>
            </a:r>
          </a:p>
        </p:txBody>
      </p:sp>
      <p:sp>
        <p:nvSpPr>
          <p:cNvPr id="6" name="Oval 5"/>
          <p:cNvSpPr/>
          <p:nvPr/>
        </p:nvSpPr>
        <p:spPr>
          <a:xfrm>
            <a:off x="7774261" y="438409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9067800" y="4265928"/>
            <a:ext cx="2300014" cy="369332"/>
          </a:xfrm>
          <a:prstGeom prst="rect">
            <a:avLst/>
          </a:prstGeom>
          <a:noFill/>
          <a:ln w="28575">
            <a:solidFill>
              <a:srgbClr val="FF0000"/>
            </a:solidFill>
          </a:ln>
        </p:spPr>
        <p:txBody>
          <a:bodyPr wrap="square" rtlCol="0">
            <a:spAutoFit/>
          </a:bodyPr>
          <a:lstStyle/>
          <a:p>
            <a:r>
              <a:rPr lang="en-US" b="1" dirty="0">
                <a:solidFill>
                  <a:srgbClr val="FF0000"/>
                </a:solidFill>
              </a:rPr>
              <a:t>Ordinary dividends</a:t>
            </a:r>
          </a:p>
        </p:txBody>
      </p:sp>
      <p:cxnSp>
        <p:nvCxnSpPr>
          <p:cNvPr id="9" name="Straight Arrow Connector 8"/>
          <p:cNvCxnSpPr/>
          <p:nvPr/>
        </p:nvCxnSpPr>
        <p:spPr bwMode="auto">
          <a:xfrm flipH="1">
            <a:off x="8445826" y="4498390"/>
            <a:ext cx="621974" cy="0"/>
          </a:xfrm>
          <a:prstGeom prst="straightConnector1">
            <a:avLst/>
          </a:prstGeom>
          <a:noFill/>
          <a:ln w="38100" cap="flat" cmpd="sng" algn="ctr">
            <a:solidFill>
              <a:srgbClr val="FF0000"/>
            </a:solidFill>
            <a:prstDash val="solid"/>
            <a:round/>
            <a:headEnd type="none" w="med" len="med"/>
            <a:tailEnd type="triangle"/>
          </a:ln>
          <a:effectLst/>
        </p:spPr>
      </p:cxnSp>
      <p:sp>
        <p:nvSpPr>
          <p:cNvPr id="12" name="TextBox 11"/>
          <p:cNvSpPr txBox="1"/>
          <p:nvPr/>
        </p:nvSpPr>
        <p:spPr>
          <a:xfrm>
            <a:off x="1482031" y="4313724"/>
            <a:ext cx="2036135" cy="369332"/>
          </a:xfrm>
          <a:prstGeom prst="rect">
            <a:avLst/>
          </a:prstGeom>
          <a:noFill/>
          <a:ln w="28575">
            <a:solidFill>
              <a:srgbClr val="FF0000"/>
            </a:solidFill>
          </a:ln>
        </p:spPr>
        <p:txBody>
          <a:bodyPr wrap="none" rtlCol="0">
            <a:spAutoFit/>
          </a:bodyPr>
          <a:lstStyle/>
          <a:p>
            <a:r>
              <a:rPr lang="en-US" b="1" dirty="0">
                <a:solidFill>
                  <a:srgbClr val="FF0000"/>
                </a:solidFill>
              </a:rPr>
              <a:t>Qualified dividends</a:t>
            </a:r>
          </a:p>
        </p:txBody>
      </p:sp>
      <p:cxnSp>
        <p:nvCxnSpPr>
          <p:cNvPr id="14" name="Straight Arrow Connector 13"/>
          <p:cNvCxnSpPr>
            <a:stCxn id="12" idx="3"/>
          </p:cNvCxnSpPr>
          <p:nvPr/>
        </p:nvCxnSpPr>
        <p:spPr bwMode="auto">
          <a:xfrm flipV="1">
            <a:off x="3518166" y="4465950"/>
            <a:ext cx="2299658" cy="32440"/>
          </a:xfrm>
          <a:prstGeom prst="straightConnector1">
            <a:avLst/>
          </a:prstGeom>
          <a:noFill/>
          <a:ln w="38100" cap="flat" cmpd="sng" algn="ctr">
            <a:solidFill>
              <a:srgbClr val="FF0000"/>
            </a:solidFill>
            <a:prstDash val="solid"/>
            <a:round/>
            <a:headEnd type="none" w="med" len="med"/>
            <a:tailEnd type="triangle"/>
          </a:ln>
          <a:effectLst/>
        </p:spPr>
      </p:cxnSp>
      <p:sp>
        <p:nvSpPr>
          <p:cNvPr id="16" name="Oval 15"/>
          <p:cNvSpPr/>
          <p:nvPr/>
        </p:nvSpPr>
        <p:spPr>
          <a:xfrm>
            <a:off x="7663223" y="50292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TextBox 16"/>
          <p:cNvSpPr txBox="1"/>
          <p:nvPr/>
        </p:nvSpPr>
        <p:spPr>
          <a:xfrm>
            <a:off x="9067800" y="4867722"/>
            <a:ext cx="2212209" cy="646331"/>
          </a:xfrm>
          <a:prstGeom prst="rect">
            <a:avLst/>
          </a:prstGeom>
          <a:noFill/>
          <a:ln w="28575">
            <a:solidFill>
              <a:srgbClr val="FF0000"/>
            </a:solidFill>
          </a:ln>
        </p:spPr>
        <p:txBody>
          <a:bodyPr wrap="none" rtlCol="0">
            <a:spAutoFit/>
          </a:bodyPr>
          <a:lstStyle/>
          <a:p>
            <a:r>
              <a:rPr lang="en-US" b="1" dirty="0">
                <a:solidFill>
                  <a:srgbClr val="FF0000"/>
                </a:solidFill>
              </a:rPr>
              <a:t>Includes capital gains</a:t>
            </a:r>
          </a:p>
          <a:p>
            <a:r>
              <a:rPr lang="en-US" b="1" dirty="0">
                <a:solidFill>
                  <a:srgbClr val="FF0000"/>
                </a:solidFill>
              </a:rPr>
              <a:t>distributions</a:t>
            </a:r>
          </a:p>
        </p:txBody>
      </p:sp>
      <p:cxnSp>
        <p:nvCxnSpPr>
          <p:cNvPr id="18" name="Straight Arrow Connector 17"/>
          <p:cNvCxnSpPr>
            <a:stCxn id="17" idx="1"/>
          </p:cNvCxnSpPr>
          <p:nvPr/>
        </p:nvCxnSpPr>
        <p:spPr bwMode="auto">
          <a:xfrm flipH="1" flipV="1">
            <a:off x="8387834" y="5171122"/>
            <a:ext cx="679966" cy="19766"/>
          </a:xfrm>
          <a:prstGeom prst="straightConnector1">
            <a:avLst/>
          </a:prstGeom>
          <a:noFill/>
          <a:ln w="38100" cap="flat" cmpd="sng" algn="ctr">
            <a:solidFill>
              <a:srgbClr val="FF0000"/>
            </a:solidFill>
            <a:prstDash val="solid"/>
            <a:round/>
            <a:headEnd type="none" w="med" len="med"/>
            <a:tailEnd type="triangle"/>
          </a:ln>
          <a:effectLst/>
        </p:spPr>
      </p:cxnSp>
      <p:sp>
        <p:nvSpPr>
          <p:cNvPr id="7" name="TextBox 6"/>
          <p:cNvSpPr txBox="1"/>
          <p:nvPr/>
        </p:nvSpPr>
        <p:spPr>
          <a:xfrm>
            <a:off x="5943600" y="4365923"/>
            <a:ext cx="416890" cy="200055"/>
          </a:xfrm>
          <a:prstGeom prst="rect">
            <a:avLst/>
          </a:prstGeom>
          <a:solidFill>
            <a:schemeClr val="bg1"/>
          </a:solidFill>
        </p:spPr>
        <p:txBody>
          <a:bodyPr wrap="square" rtlCol="0">
            <a:spAutoFit/>
          </a:bodyPr>
          <a:lstStyle/>
          <a:p>
            <a:r>
              <a:rPr lang="en-US" sz="700" b="1" dirty="0">
                <a:solidFill>
                  <a:schemeClr val="accent5">
                    <a:lumMod val="75000"/>
                  </a:schemeClr>
                </a:solidFill>
              </a:rPr>
              <a:t>168</a:t>
            </a:r>
          </a:p>
        </p:txBody>
      </p:sp>
      <p:pic>
        <p:nvPicPr>
          <p:cNvPr id="19" name="Picture 18"/>
          <p:cNvPicPr>
            <a:picLocks noChangeAspect="1"/>
          </p:cNvPicPr>
          <p:nvPr/>
        </p:nvPicPr>
        <p:blipFill>
          <a:blip r:embed="rId4"/>
          <a:stretch>
            <a:fillRect/>
          </a:stretch>
        </p:blipFill>
        <p:spPr>
          <a:xfrm>
            <a:off x="5791767" y="4330460"/>
            <a:ext cx="527858" cy="304800"/>
          </a:xfrm>
          <a:prstGeom prst="rect">
            <a:avLst/>
          </a:prstGeom>
        </p:spPr>
      </p:pic>
      <p:sp>
        <p:nvSpPr>
          <p:cNvPr id="10" name="Date Placeholder 9">
            <a:extLst>
              <a:ext uri="{FF2B5EF4-FFF2-40B4-BE49-F238E27FC236}">
                <a16:creationId xmlns:a16="http://schemas.microsoft.com/office/drawing/2014/main" id="{D5A6D3A6-70BC-46CE-81B8-338FA4AF630D}"/>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798921951"/>
      </p:ext>
    </p:extLst>
  </p:cSld>
  <p:clrMapOvr>
    <a:masterClrMapping/>
  </p:clrMapOvr>
  <mc:AlternateContent xmlns:mc="http://schemas.openxmlformats.org/markup-compatibility/2006" xmlns:p14="http://schemas.microsoft.com/office/powerpoint/2010/main">
    <mc:Choice Requires="p14">
      <p:transition spd="slow" p14:dur="2000" advTm="41910"/>
    </mc:Choice>
    <mc:Fallback xmlns="">
      <p:transition spd="slow" advTm="4191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87754" y="1353407"/>
            <a:ext cx="4296140" cy="5249984"/>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139</a:t>
            </a:fld>
            <a:endParaRPr lang="en-US" altLang="en-US" dirty="0"/>
          </a:p>
        </p:txBody>
      </p:sp>
      <p:sp>
        <p:nvSpPr>
          <p:cNvPr id="4" name="Title 3"/>
          <p:cNvSpPr>
            <a:spLocks noGrp="1"/>
          </p:cNvSpPr>
          <p:nvPr>
            <p:ph type="title"/>
          </p:nvPr>
        </p:nvSpPr>
        <p:spPr>
          <a:xfrm>
            <a:off x="1060128" y="32395"/>
            <a:ext cx="9751391" cy="1143000"/>
          </a:xfrm>
        </p:spPr>
        <p:txBody>
          <a:bodyPr>
            <a:normAutofit fontScale="90000"/>
          </a:bodyPr>
          <a:lstStyle/>
          <a:p>
            <a:r>
              <a:rPr lang="en-US" dirty="0"/>
              <a:t>TSO – Dividends and Capital Gains Distributions on NJ 1040</a:t>
            </a:r>
          </a:p>
        </p:txBody>
      </p:sp>
      <p:sp>
        <p:nvSpPr>
          <p:cNvPr id="6" name="Oval 5"/>
          <p:cNvSpPr/>
          <p:nvPr/>
        </p:nvSpPr>
        <p:spPr>
          <a:xfrm>
            <a:off x="7461743" y="2281114"/>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8929166" y="1427582"/>
            <a:ext cx="2300014" cy="1200329"/>
          </a:xfrm>
          <a:prstGeom prst="rect">
            <a:avLst/>
          </a:prstGeom>
          <a:noFill/>
          <a:ln w="28575">
            <a:solidFill>
              <a:srgbClr val="FF0000"/>
            </a:solidFill>
          </a:ln>
        </p:spPr>
        <p:txBody>
          <a:bodyPr wrap="square" rtlCol="0">
            <a:spAutoFit/>
          </a:bodyPr>
          <a:lstStyle/>
          <a:p>
            <a:r>
              <a:rPr lang="en-US" b="1" dirty="0">
                <a:solidFill>
                  <a:srgbClr val="FF0000"/>
                </a:solidFill>
              </a:rPr>
              <a:t>Ordinary dividends; qualified dividends do not flow through to NJ</a:t>
            </a:r>
          </a:p>
        </p:txBody>
      </p:sp>
      <p:cxnSp>
        <p:nvCxnSpPr>
          <p:cNvPr id="9" name="Straight Arrow Connector 8"/>
          <p:cNvCxnSpPr>
            <a:stCxn id="8" idx="1"/>
          </p:cNvCxnSpPr>
          <p:nvPr/>
        </p:nvCxnSpPr>
        <p:spPr bwMode="auto">
          <a:xfrm flipH="1">
            <a:off x="8188162" y="2027747"/>
            <a:ext cx="741004" cy="316214"/>
          </a:xfrm>
          <a:prstGeom prst="straightConnector1">
            <a:avLst/>
          </a:prstGeom>
          <a:noFill/>
          <a:ln w="38100" cap="flat" cmpd="sng" algn="ctr">
            <a:solidFill>
              <a:srgbClr val="FF0000"/>
            </a:solidFill>
            <a:prstDash val="solid"/>
            <a:round/>
            <a:headEnd type="none" w="med" len="med"/>
            <a:tailEnd type="triangle"/>
          </a:ln>
          <a:effectLst/>
        </p:spPr>
      </p:cxnSp>
      <p:sp>
        <p:nvSpPr>
          <p:cNvPr id="16" name="Oval 15"/>
          <p:cNvSpPr/>
          <p:nvPr/>
        </p:nvSpPr>
        <p:spPr>
          <a:xfrm>
            <a:off x="7442738" y="2551470"/>
            <a:ext cx="737177" cy="18684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TextBox 16"/>
          <p:cNvSpPr txBox="1"/>
          <p:nvPr/>
        </p:nvSpPr>
        <p:spPr>
          <a:xfrm>
            <a:off x="8921737" y="2887580"/>
            <a:ext cx="2891497" cy="1754326"/>
          </a:xfrm>
          <a:prstGeom prst="rect">
            <a:avLst/>
          </a:prstGeom>
          <a:noFill/>
          <a:ln w="28575">
            <a:solidFill>
              <a:srgbClr val="FF0000"/>
            </a:solidFill>
          </a:ln>
        </p:spPr>
        <p:txBody>
          <a:bodyPr wrap="none" rtlCol="0">
            <a:spAutoFit/>
          </a:bodyPr>
          <a:lstStyle/>
          <a:p>
            <a:r>
              <a:rPr lang="en-US" b="1" dirty="0">
                <a:solidFill>
                  <a:srgbClr val="FF0000"/>
                </a:solidFill>
              </a:rPr>
              <a:t>Includes capital gains</a:t>
            </a:r>
          </a:p>
          <a:p>
            <a:r>
              <a:rPr lang="en-US" b="1" dirty="0">
                <a:solidFill>
                  <a:srgbClr val="FF0000"/>
                </a:solidFill>
              </a:rPr>
              <a:t>distributions;</a:t>
            </a:r>
          </a:p>
          <a:p>
            <a:r>
              <a:rPr lang="en-US" b="1" dirty="0">
                <a:solidFill>
                  <a:srgbClr val="FF0000"/>
                </a:solidFill>
              </a:rPr>
              <a:t>NJ does not allow capital</a:t>
            </a:r>
          </a:p>
          <a:p>
            <a:r>
              <a:rPr lang="en-US" b="1" dirty="0">
                <a:solidFill>
                  <a:srgbClr val="FF0000"/>
                </a:solidFill>
              </a:rPr>
              <a:t>loss carryover from prior</a:t>
            </a:r>
          </a:p>
          <a:p>
            <a:r>
              <a:rPr lang="en-US" b="1" dirty="0">
                <a:solidFill>
                  <a:srgbClr val="FF0000"/>
                </a:solidFill>
              </a:rPr>
              <a:t>year, so NJ capital gains are</a:t>
            </a:r>
          </a:p>
          <a:p>
            <a:r>
              <a:rPr lang="en-US" b="1" dirty="0">
                <a:solidFill>
                  <a:srgbClr val="FF0000"/>
                </a:solidFill>
              </a:rPr>
              <a:t>higher than Federal</a:t>
            </a:r>
          </a:p>
        </p:txBody>
      </p:sp>
      <p:cxnSp>
        <p:nvCxnSpPr>
          <p:cNvPr id="19" name="Straight Arrow Connector 18"/>
          <p:cNvCxnSpPr>
            <a:stCxn id="17" idx="1"/>
          </p:cNvCxnSpPr>
          <p:nvPr/>
        </p:nvCxnSpPr>
        <p:spPr bwMode="auto">
          <a:xfrm flipH="1" flipV="1">
            <a:off x="8139651" y="2671627"/>
            <a:ext cx="782086" cy="1093116"/>
          </a:xfrm>
          <a:prstGeom prst="straightConnector1">
            <a:avLst/>
          </a:prstGeom>
          <a:noFill/>
          <a:ln w="38100" cap="flat" cmpd="sng" algn="ctr">
            <a:solidFill>
              <a:srgbClr val="FF0000"/>
            </a:solidFill>
            <a:prstDash val="solid"/>
            <a:round/>
            <a:headEnd type="none" w="med" len="med"/>
            <a:tailEnd type="triangle"/>
          </a:ln>
          <a:effectLst/>
        </p:spPr>
      </p:cxnSp>
      <p:sp>
        <p:nvSpPr>
          <p:cNvPr id="5" name="Date Placeholder 4">
            <a:extLst>
              <a:ext uri="{FF2B5EF4-FFF2-40B4-BE49-F238E27FC236}">
                <a16:creationId xmlns:a16="http://schemas.microsoft.com/office/drawing/2014/main" id="{F8A94A9B-884D-4AAC-9D48-8AC3EB41BC9B}"/>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058437676"/>
      </p:ext>
    </p:extLst>
  </p:cSld>
  <p:clrMapOvr>
    <a:masterClrMapping/>
  </p:clrMapOvr>
  <mc:AlternateContent xmlns:mc="http://schemas.openxmlformats.org/markup-compatibility/2006" xmlns:p14="http://schemas.microsoft.com/office/powerpoint/2010/main">
    <mc:Choice Requires="p14">
      <p:transition spd="slow" p14:dur="2000" advTm="67626"/>
    </mc:Choice>
    <mc:Fallback xmlns="">
      <p:transition spd="slow" advTm="6762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altLang="en-US" dirty="0">
                <a:cs typeface="Calibri"/>
              </a:rPr>
              <a:t>Michael Davenport</a:t>
            </a:r>
          </a:p>
        </p:txBody>
      </p:sp>
      <p:sp>
        <p:nvSpPr>
          <p:cNvPr id="4098" name="Title 1"/>
          <p:cNvSpPr>
            <a:spLocks noGrp="1"/>
          </p:cNvSpPr>
          <p:nvPr>
            <p:ph type="title"/>
          </p:nvPr>
        </p:nvSpPr>
        <p:spPr/>
        <p:txBody>
          <a:bodyPr/>
          <a:lstStyle/>
          <a:p>
            <a:r>
              <a:rPr lang="en-US" altLang="en-US" dirty="0"/>
              <a:t>Income</a:t>
            </a:r>
          </a:p>
        </p:txBody>
      </p:sp>
      <p:sp>
        <p:nvSpPr>
          <p:cNvPr id="4" name="Date Placeholder 3">
            <a:extLst>
              <a:ext uri="{FF2B5EF4-FFF2-40B4-BE49-F238E27FC236}">
                <a16:creationId xmlns:a16="http://schemas.microsoft.com/office/drawing/2014/main" id="{8F70A4F5-C851-493C-8F57-CB6E24D32D87}"/>
              </a:ext>
            </a:extLst>
          </p:cNvPr>
          <p:cNvSpPr>
            <a:spLocks noGrp="1"/>
          </p:cNvSpPr>
          <p:nvPr>
            <p:ph type="dt" sz="half" idx="2"/>
          </p:nvPr>
        </p:nvSpPr>
        <p:spPr/>
        <p:txBody>
          <a:bodyPr/>
          <a:lstStyle/>
          <a:p>
            <a:r>
              <a:rPr lang="en-US"/>
              <a:t>12-13-2020 v0.94</a:t>
            </a:r>
            <a:endParaRPr lang="en-US" dirty="0"/>
          </a:p>
        </p:txBody>
      </p:sp>
      <p:sp>
        <p:nvSpPr>
          <p:cNvPr id="5" name="Footer Placeholder 4">
            <a:extLst>
              <a:ext uri="{FF2B5EF4-FFF2-40B4-BE49-F238E27FC236}">
                <a16:creationId xmlns:a16="http://schemas.microsoft.com/office/drawing/2014/main" id="{FF46696A-571B-4779-8152-79CA2BDCC1B7}"/>
              </a:ext>
            </a:extLst>
          </p:cNvPr>
          <p:cNvSpPr>
            <a:spLocks noGrp="1"/>
          </p:cNvSpPr>
          <p:nvPr>
            <p:ph type="ftr" sz="quarter" idx="3"/>
          </p:nvPr>
        </p:nvSpPr>
        <p:spPr/>
        <p:txBody>
          <a:bodyPr/>
          <a:lstStyle/>
          <a:p>
            <a:pPr>
              <a:defRPr/>
            </a:pPr>
            <a:r>
              <a:rPr lang="en-US"/>
              <a:t>NJ Core Davenport TY2019</a:t>
            </a:r>
            <a:endParaRPr lang="en-US" dirty="0"/>
          </a:p>
        </p:txBody>
      </p:sp>
      <p:sp>
        <p:nvSpPr>
          <p:cNvPr id="6" name="Slide Number Placeholder 5">
            <a:extLst>
              <a:ext uri="{FF2B5EF4-FFF2-40B4-BE49-F238E27FC236}">
                <a16:creationId xmlns:a16="http://schemas.microsoft.com/office/drawing/2014/main" id="{D0B3BCE3-68FD-4088-B519-CCB04ED87E64}"/>
              </a:ext>
            </a:extLst>
          </p:cNvPr>
          <p:cNvSpPr>
            <a:spLocks noGrp="1"/>
          </p:cNvSpPr>
          <p:nvPr>
            <p:ph type="sldNum" sz="quarter" idx="4"/>
          </p:nvPr>
        </p:nvSpPr>
        <p:spPr/>
        <p:txBody>
          <a:bodyPr/>
          <a:lstStyle/>
          <a:p>
            <a:pPr>
              <a:defRPr/>
            </a:pPr>
            <a:fld id="{0C71C609-0F0D-4841-9F2F-030B3379F104}" type="slidenum">
              <a:rPr lang="en-US" altLang="en-US" smtClean="0"/>
              <a:pPr>
                <a:defRPr/>
              </a:pPr>
              <a:t>14</a:t>
            </a:fld>
            <a:endParaRPr lang="en-US" altLang="en-US" dirty="0"/>
          </a:p>
        </p:txBody>
      </p:sp>
    </p:spTree>
    <p:extLst>
      <p:ext uri="{BB962C8B-B14F-4D97-AF65-F5344CB8AC3E}">
        <p14:creationId xmlns:p14="http://schemas.microsoft.com/office/powerpoint/2010/main" val="2462571"/>
      </p:ext>
    </p:extLst>
  </p:cSld>
  <p:clrMapOvr>
    <a:masterClrMapping/>
  </p:clrMapOvr>
  <p:transition spd="slow" advTm="9570"/>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9b</a:t>
            </a:r>
            <a:br>
              <a:rPr lang="en-US" sz="4200" dirty="0"/>
            </a:br>
            <a:r>
              <a:rPr lang="en-US" sz="4200" dirty="0"/>
              <a:t>Sonic Brokerage Statement – 1099-INT</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140</a:t>
            </a:fld>
            <a:endParaRPr lang="en-US" altLang="en-US" dirty="0"/>
          </a:p>
        </p:txBody>
      </p:sp>
      <p:sp>
        <p:nvSpPr>
          <p:cNvPr id="7" name="Date Placeholder 6">
            <a:extLst>
              <a:ext uri="{FF2B5EF4-FFF2-40B4-BE49-F238E27FC236}">
                <a16:creationId xmlns:a16="http://schemas.microsoft.com/office/drawing/2014/main" id="{7AA2EBF6-D7A2-418F-9CCA-20083EFF174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321701623"/>
      </p:ext>
    </p:extLst>
  </p:cSld>
  <p:clrMapOvr>
    <a:masterClrMapping/>
  </p:clrMapOvr>
  <mc:AlternateContent xmlns:mc="http://schemas.openxmlformats.org/markup-compatibility/2006" xmlns:p14="http://schemas.microsoft.com/office/powerpoint/2010/main">
    <mc:Choice Requires="p14">
      <p:transition spd="slow" p14:dur="2000" advTm="11515"/>
    </mc:Choice>
    <mc:Fallback xmlns="">
      <p:transition spd="slow" advTm="11515"/>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3083" y="3640359"/>
            <a:ext cx="11185835" cy="1547794"/>
          </a:xfrm>
          <a:prstGeom prst="rect">
            <a:avLst/>
          </a:prstGeom>
          <a:ln>
            <a:solidFill>
              <a:schemeClr val="tx1"/>
            </a:solidFill>
          </a:ln>
        </p:spPr>
      </p:pic>
      <p:sp>
        <p:nvSpPr>
          <p:cNvPr id="7" name="Content Placeholder 6"/>
          <p:cNvSpPr>
            <a:spLocks noGrp="1"/>
          </p:cNvSpPr>
          <p:nvPr>
            <p:ph sz="quarter" idx="12"/>
          </p:nvPr>
        </p:nvSpPr>
        <p:spPr/>
        <p:txBody>
          <a:bodyPr/>
          <a:lstStyle/>
          <a:p>
            <a:r>
              <a:rPr lang="en-US" dirty="0"/>
              <a:t>Enter as normal on 1099-INT screen</a:t>
            </a:r>
          </a:p>
          <a:p>
            <a:pPr lvl="1"/>
            <a:r>
              <a:rPr lang="en-US" dirty="0"/>
              <a:t>Interest income (Box 1)</a:t>
            </a:r>
          </a:p>
          <a:p>
            <a:pPr lvl="2"/>
            <a:r>
              <a:rPr lang="en-US" dirty="0"/>
              <a:t>Taxable for both Federal and NJ</a:t>
            </a:r>
          </a:p>
        </p:txBody>
      </p:sp>
      <p:sp>
        <p:nvSpPr>
          <p:cNvPr id="4" name="Title 3"/>
          <p:cNvSpPr>
            <a:spLocks noGrp="1"/>
          </p:cNvSpPr>
          <p:nvPr>
            <p:ph type="title"/>
          </p:nvPr>
        </p:nvSpPr>
        <p:spPr/>
        <p:txBody>
          <a:bodyPr>
            <a:normAutofit fontScale="90000"/>
          </a:bodyPr>
          <a:lstStyle/>
          <a:p>
            <a:r>
              <a:rPr lang="en-US" dirty="0"/>
              <a:t>Davenport 1099-INT from Brokerage Statement</a:t>
            </a:r>
          </a:p>
        </p:txBody>
      </p:sp>
      <p:sp>
        <p:nvSpPr>
          <p:cNvPr id="10" name="Date Placeholder 9">
            <a:extLst>
              <a:ext uri="{FF2B5EF4-FFF2-40B4-BE49-F238E27FC236}">
                <a16:creationId xmlns:a16="http://schemas.microsoft.com/office/drawing/2014/main" id="{82B3222B-A296-47C8-AC0B-E19DDBFF9BE0}"/>
              </a:ext>
            </a:extLst>
          </p:cNvPr>
          <p:cNvSpPr>
            <a:spLocks noGrp="1"/>
          </p:cNvSpPr>
          <p:nvPr>
            <p:ph type="dt" sz="half" idx="2"/>
          </p:nvPr>
        </p:nvSpPr>
        <p:spPr/>
        <p:txBody>
          <a:bodyPr/>
          <a:lstStyle/>
          <a:p>
            <a:r>
              <a:rPr lang="en-US"/>
              <a:t>12-13-2020 v0.94</a:t>
            </a:r>
            <a:endParaRPr lang="en-US" dirty="0"/>
          </a:p>
        </p:txBody>
      </p:sp>
      <p:sp>
        <p:nvSpPr>
          <p:cNvPr id="2" name="Footer Placeholder 1"/>
          <p:cNvSpPr>
            <a:spLocks noGrp="1"/>
          </p:cNvSpPr>
          <p:nvPr>
            <p:ph type="ftr" sz="quarter" idx="3"/>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p:txBody>
          <a:bodyPr/>
          <a:lstStyle/>
          <a:p>
            <a:pPr>
              <a:defRPr/>
            </a:pPr>
            <a:fld id="{9C9E3000-1FE7-4597-BE23-A1AC10F0DE04}" type="slidenum">
              <a:rPr lang="en-US" altLang="en-US" smtClean="0"/>
              <a:pPr>
                <a:defRPr/>
              </a:pPr>
              <a:t>141</a:t>
            </a:fld>
            <a:endParaRPr lang="en-US" altLang="en-US" dirty="0"/>
          </a:p>
        </p:txBody>
      </p:sp>
      <p:sp>
        <p:nvSpPr>
          <p:cNvPr id="8" name="Oval 7"/>
          <p:cNvSpPr/>
          <p:nvPr/>
        </p:nvSpPr>
        <p:spPr>
          <a:xfrm>
            <a:off x="562715" y="3886200"/>
            <a:ext cx="5533286"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Oval 8"/>
          <p:cNvSpPr/>
          <p:nvPr/>
        </p:nvSpPr>
        <p:spPr>
          <a:xfrm>
            <a:off x="361710" y="3640359"/>
            <a:ext cx="1543290"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99569460"/>
      </p:ext>
    </p:extLst>
  </p:cSld>
  <p:clrMapOvr>
    <a:masterClrMapping/>
  </p:clrMapOvr>
  <mc:AlternateContent xmlns:mc="http://schemas.openxmlformats.org/markup-compatibility/2006" xmlns:p14="http://schemas.microsoft.com/office/powerpoint/2010/main">
    <mc:Choice Requires="p14">
      <p:transition spd="slow" p14:dur="2000" advTm="33653"/>
    </mc:Choice>
    <mc:Fallback xmlns="">
      <p:transition spd="slow" advTm="33653"/>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07060" y="1451581"/>
            <a:ext cx="6611273" cy="4534533"/>
          </a:xfrm>
          <a:prstGeom prst="rect">
            <a:avLst/>
          </a:prstGeom>
          <a:ln>
            <a:solidFill>
              <a:schemeClr val="tx1"/>
            </a:solidFill>
          </a:ln>
        </p:spPr>
      </p:pic>
      <p:sp>
        <p:nvSpPr>
          <p:cNvPr id="4" name="Date Placeholder 3">
            <a:extLst>
              <a:ext uri="{FF2B5EF4-FFF2-40B4-BE49-F238E27FC236}">
                <a16:creationId xmlns:a16="http://schemas.microsoft.com/office/drawing/2014/main" id="{78DC4C8B-8223-4633-BFCA-8EE97D2EE9CE}"/>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142</a:t>
            </a:fld>
            <a:endParaRPr lang="en-US" altLang="en-US" dirty="0"/>
          </a:p>
        </p:txBody>
      </p:sp>
      <p:sp>
        <p:nvSpPr>
          <p:cNvPr id="5" name="Title 4"/>
          <p:cNvSpPr>
            <a:spLocks noGrp="1"/>
          </p:cNvSpPr>
          <p:nvPr>
            <p:ph type="title"/>
          </p:nvPr>
        </p:nvSpPr>
        <p:spPr/>
        <p:txBody>
          <a:bodyPr>
            <a:normAutofit fontScale="90000"/>
          </a:bodyPr>
          <a:lstStyle/>
          <a:p>
            <a:r>
              <a:rPr lang="en-US" dirty="0"/>
              <a:t>TSO – Entering 1099-INT</a:t>
            </a:r>
            <a:br>
              <a:rPr lang="en-US" dirty="0"/>
            </a:br>
            <a:r>
              <a:rPr lang="en-US" sz="2700" dirty="0"/>
              <a:t>Federal Section&gt;Income&gt;1099-DIV,INT,OID&gt;Interest or Dividend Income&gt;Interest Income, Form 1099-INT</a:t>
            </a:r>
          </a:p>
        </p:txBody>
      </p:sp>
      <p:sp>
        <p:nvSpPr>
          <p:cNvPr id="10" name="TextBox 9"/>
          <p:cNvSpPr txBox="1"/>
          <p:nvPr/>
        </p:nvSpPr>
        <p:spPr>
          <a:xfrm>
            <a:off x="4453711" y="5381792"/>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13" name="Oval 12"/>
          <p:cNvSpPr/>
          <p:nvPr/>
        </p:nvSpPr>
        <p:spPr>
          <a:xfrm>
            <a:off x="2755604" y="4944109"/>
            <a:ext cx="533401" cy="41440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1" name="Straight Arrow Connector 10"/>
          <p:cNvCxnSpPr>
            <a:cxnSpLocks/>
          </p:cNvCxnSpPr>
          <p:nvPr/>
        </p:nvCxnSpPr>
        <p:spPr>
          <a:xfrm flipH="1" flipV="1">
            <a:off x="3289006" y="5151313"/>
            <a:ext cx="890382" cy="30287"/>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4179388" y="4931588"/>
            <a:ext cx="1690335" cy="369332"/>
          </a:xfrm>
          <a:prstGeom prst="rect">
            <a:avLst/>
          </a:prstGeom>
          <a:noFill/>
          <a:ln w="28575">
            <a:solidFill>
              <a:srgbClr val="FF0000"/>
            </a:solidFill>
          </a:ln>
        </p:spPr>
        <p:txBody>
          <a:bodyPr wrap="none" rtlCol="0">
            <a:spAutoFit/>
          </a:bodyPr>
          <a:lstStyle/>
          <a:p>
            <a:r>
              <a:rPr lang="en-US" b="1" dirty="0">
                <a:solidFill>
                  <a:srgbClr val="FF0000"/>
                </a:solidFill>
              </a:rPr>
              <a:t>Taxable interest</a:t>
            </a:r>
          </a:p>
        </p:txBody>
      </p:sp>
      <p:sp>
        <p:nvSpPr>
          <p:cNvPr id="15" name="TextBox 14"/>
          <p:cNvSpPr txBox="1"/>
          <p:nvPr/>
        </p:nvSpPr>
        <p:spPr>
          <a:xfrm>
            <a:off x="4996481" y="3676565"/>
            <a:ext cx="4223719" cy="369332"/>
          </a:xfrm>
          <a:prstGeom prst="rect">
            <a:avLst/>
          </a:prstGeom>
          <a:noFill/>
          <a:ln w="28575">
            <a:solidFill>
              <a:srgbClr val="FF0000"/>
            </a:solidFill>
          </a:ln>
        </p:spPr>
        <p:txBody>
          <a:bodyPr wrap="square" rtlCol="0">
            <a:spAutoFit/>
          </a:bodyPr>
          <a:lstStyle/>
          <a:p>
            <a:r>
              <a:rPr lang="en-US" b="1" dirty="0">
                <a:solidFill>
                  <a:srgbClr val="FF0000"/>
                </a:solidFill>
              </a:rPr>
              <a:t>Use payer’s name on brokerage statement</a:t>
            </a:r>
          </a:p>
        </p:txBody>
      </p:sp>
      <p:sp>
        <p:nvSpPr>
          <p:cNvPr id="16" name="TextBox 15"/>
          <p:cNvSpPr txBox="1"/>
          <p:nvPr/>
        </p:nvSpPr>
        <p:spPr>
          <a:xfrm>
            <a:off x="4179388" y="4343400"/>
            <a:ext cx="2983412" cy="369332"/>
          </a:xfrm>
          <a:prstGeom prst="rect">
            <a:avLst/>
          </a:prstGeom>
          <a:noFill/>
          <a:ln w="28575">
            <a:solidFill>
              <a:srgbClr val="FF0000"/>
            </a:solidFill>
          </a:ln>
        </p:spPr>
        <p:txBody>
          <a:bodyPr wrap="square" rtlCol="0">
            <a:spAutoFit/>
          </a:bodyPr>
          <a:lstStyle/>
          <a:p>
            <a:r>
              <a:rPr lang="en-US" b="1" dirty="0">
                <a:solidFill>
                  <a:srgbClr val="FF0000"/>
                </a:solidFill>
              </a:rPr>
              <a:t>For both Michael and Sophia  </a:t>
            </a:r>
          </a:p>
        </p:txBody>
      </p:sp>
      <p:cxnSp>
        <p:nvCxnSpPr>
          <p:cNvPr id="17" name="Straight Arrow Connector 16"/>
          <p:cNvCxnSpPr/>
          <p:nvPr/>
        </p:nvCxnSpPr>
        <p:spPr bwMode="auto">
          <a:xfrm flipH="1">
            <a:off x="3429001" y="4479484"/>
            <a:ext cx="750387" cy="16316"/>
          </a:xfrm>
          <a:prstGeom prst="straightConnector1">
            <a:avLst/>
          </a:prstGeom>
          <a:noFill/>
          <a:ln w="38100" cap="flat" cmpd="sng" algn="ctr">
            <a:solidFill>
              <a:srgbClr val="FF0000"/>
            </a:solidFill>
            <a:prstDash val="solid"/>
            <a:round/>
            <a:headEnd type="none" w="med" len="med"/>
            <a:tailEnd type="triangle"/>
          </a:ln>
          <a:effectLst/>
        </p:spPr>
      </p:cxnSp>
      <p:sp>
        <p:nvSpPr>
          <p:cNvPr id="18" name="Oval 17"/>
          <p:cNvSpPr/>
          <p:nvPr/>
        </p:nvSpPr>
        <p:spPr>
          <a:xfrm>
            <a:off x="2755605" y="4315335"/>
            <a:ext cx="673396" cy="34902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0" name="Straight Arrow Connector 19"/>
          <p:cNvCxnSpPr>
            <a:cxnSpLocks/>
            <a:endCxn id="22" idx="6"/>
          </p:cNvCxnSpPr>
          <p:nvPr/>
        </p:nvCxnSpPr>
        <p:spPr bwMode="auto">
          <a:xfrm flipH="1" flipV="1">
            <a:off x="4276032" y="3832865"/>
            <a:ext cx="748524" cy="744"/>
          </a:xfrm>
          <a:prstGeom prst="straightConnector1">
            <a:avLst/>
          </a:prstGeom>
          <a:noFill/>
          <a:ln w="38100" cap="flat" cmpd="sng" algn="ctr">
            <a:solidFill>
              <a:srgbClr val="FF0000"/>
            </a:solidFill>
            <a:prstDash val="solid"/>
            <a:round/>
            <a:headEnd type="none" w="med" len="med"/>
            <a:tailEnd type="triangle"/>
          </a:ln>
          <a:effectLst/>
        </p:spPr>
      </p:cxnSp>
      <p:sp>
        <p:nvSpPr>
          <p:cNvPr id="22" name="Oval 21"/>
          <p:cNvSpPr/>
          <p:nvPr/>
        </p:nvSpPr>
        <p:spPr>
          <a:xfrm>
            <a:off x="2778985" y="3630142"/>
            <a:ext cx="1497047" cy="40544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833148329"/>
      </p:ext>
    </p:extLst>
  </p:cSld>
  <p:clrMapOvr>
    <a:masterClrMapping/>
  </p:clrMapOvr>
  <mc:AlternateContent xmlns:mc="http://schemas.openxmlformats.org/markup-compatibility/2006" xmlns:p14="http://schemas.microsoft.com/office/powerpoint/2010/main">
    <mc:Choice Requires="p14">
      <p:transition spd="slow" p14:dur="2000" advTm="32031"/>
    </mc:Choice>
    <mc:Fallback xmlns="">
      <p:transition spd="slow" advTm="32031"/>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1099-INT from the Sonic Brokerage Statement into TSO (Step 9b)</a:t>
            </a:r>
          </a:p>
          <a:p>
            <a:r>
              <a:rPr lang="en-US" dirty="0"/>
              <a:t>Check the Federal and NJ refund monitors</a:t>
            </a:r>
          </a:p>
        </p:txBody>
      </p:sp>
      <p:sp>
        <p:nvSpPr>
          <p:cNvPr id="2" name="Title 1"/>
          <p:cNvSpPr>
            <a:spLocks noGrp="1"/>
          </p:cNvSpPr>
          <p:nvPr>
            <p:ph type="title"/>
          </p:nvPr>
        </p:nvSpPr>
        <p:spPr/>
        <p:txBody>
          <a:bodyPr>
            <a:normAutofit fontScale="90000"/>
          </a:bodyPr>
          <a:lstStyle/>
          <a:p>
            <a:r>
              <a:rPr lang="en-US" dirty="0"/>
              <a:t>TSO - Student Activity</a:t>
            </a:r>
            <a:br>
              <a:rPr lang="en-US" dirty="0"/>
            </a:br>
            <a:r>
              <a:rPr lang="en-US" sz="2400" dirty="0"/>
              <a:t>Federal Section&gt;Income&gt;1099-DIV,INT,OID&gt;Interest or Dividend Income&gt;Interest Income, Form 1099-INT</a:t>
            </a:r>
          </a:p>
        </p:txBody>
      </p:sp>
      <p:sp>
        <p:nvSpPr>
          <p:cNvPr id="6" name="Date Placeholder 5">
            <a:extLst>
              <a:ext uri="{FF2B5EF4-FFF2-40B4-BE49-F238E27FC236}">
                <a16:creationId xmlns:a16="http://schemas.microsoft.com/office/drawing/2014/main" id="{C097A091-EDCD-43AA-8A1B-635D881B837B}"/>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143</a:t>
            </a:fld>
            <a:endParaRPr lang="en-US" dirty="0"/>
          </a:p>
        </p:txBody>
      </p:sp>
    </p:spTree>
    <p:extLst>
      <p:ext uri="{BB962C8B-B14F-4D97-AF65-F5344CB8AC3E}">
        <p14:creationId xmlns:p14="http://schemas.microsoft.com/office/powerpoint/2010/main" val="2174736928"/>
      </p:ext>
    </p:extLst>
  </p:cSld>
  <p:clrMapOvr>
    <a:masterClrMapping/>
  </p:clrMapOvr>
  <p:transition advTm="11597"/>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437DBD-8EE7-405B-B17E-813AC6B14980}"/>
              </a:ext>
            </a:extLst>
          </p:cNvPr>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B6E79EFE-6015-4231-9629-6315389535D5}"/>
              </a:ext>
            </a:extLst>
          </p:cNvPr>
          <p:cNvSpPr>
            <a:spLocks noGrp="1"/>
          </p:cNvSpPr>
          <p:nvPr>
            <p:ph type="sldNum" sz="quarter" idx="12"/>
          </p:nvPr>
        </p:nvSpPr>
        <p:spPr/>
        <p:txBody>
          <a:bodyPr/>
          <a:lstStyle/>
          <a:p>
            <a:pPr>
              <a:defRPr/>
            </a:pPr>
            <a:fld id="{9C9E3000-1FE7-4597-BE23-A1AC10F0DE04}" type="slidenum">
              <a:rPr lang="en-US" altLang="en-US" smtClean="0"/>
              <a:pPr>
                <a:defRPr/>
              </a:pPr>
              <a:t>144</a:t>
            </a:fld>
            <a:endParaRPr lang="en-US" altLang="en-US" dirty="0"/>
          </a:p>
        </p:txBody>
      </p:sp>
      <p:sp>
        <p:nvSpPr>
          <p:cNvPr id="4" name="Title 3">
            <a:extLst>
              <a:ext uri="{FF2B5EF4-FFF2-40B4-BE49-F238E27FC236}">
                <a16:creationId xmlns:a16="http://schemas.microsoft.com/office/drawing/2014/main" id="{6A364DD4-B8F8-46C1-ABAB-3654AD047C16}"/>
              </a:ext>
            </a:extLst>
          </p:cNvPr>
          <p:cNvSpPr>
            <a:spLocks noGrp="1"/>
          </p:cNvSpPr>
          <p:nvPr>
            <p:ph type="title"/>
          </p:nvPr>
        </p:nvSpPr>
        <p:spPr/>
        <p:txBody>
          <a:bodyPr/>
          <a:lstStyle/>
          <a:p>
            <a:r>
              <a:rPr lang="en-US" dirty="0"/>
              <a:t>TSO – Interest on Schedule B</a:t>
            </a:r>
          </a:p>
        </p:txBody>
      </p:sp>
      <p:pic>
        <p:nvPicPr>
          <p:cNvPr id="5" name="Picture 4">
            <a:extLst>
              <a:ext uri="{FF2B5EF4-FFF2-40B4-BE49-F238E27FC236}">
                <a16:creationId xmlns:a16="http://schemas.microsoft.com/office/drawing/2014/main" id="{DAEC0725-CCC8-4501-9D94-7CA5443252D7}"/>
              </a:ext>
            </a:extLst>
          </p:cNvPr>
          <p:cNvPicPr>
            <a:picLocks noChangeAspect="1"/>
          </p:cNvPicPr>
          <p:nvPr/>
        </p:nvPicPr>
        <p:blipFill>
          <a:blip r:embed="rId2"/>
          <a:stretch>
            <a:fillRect/>
          </a:stretch>
        </p:blipFill>
        <p:spPr>
          <a:xfrm>
            <a:off x="2514600" y="1752600"/>
            <a:ext cx="6934801" cy="4320914"/>
          </a:xfrm>
          <a:prstGeom prst="rect">
            <a:avLst/>
          </a:prstGeom>
          <a:ln>
            <a:solidFill>
              <a:schemeClr val="tx1"/>
            </a:solidFill>
          </a:ln>
        </p:spPr>
      </p:pic>
      <p:sp>
        <p:nvSpPr>
          <p:cNvPr id="6" name="Oval 5">
            <a:extLst>
              <a:ext uri="{FF2B5EF4-FFF2-40B4-BE49-F238E27FC236}">
                <a16:creationId xmlns:a16="http://schemas.microsoft.com/office/drawing/2014/main" id="{E5598C7F-DA84-447D-96BF-38FABAAB29DC}"/>
              </a:ext>
            </a:extLst>
          </p:cNvPr>
          <p:cNvSpPr/>
          <p:nvPr/>
        </p:nvSpPr>
        <p:spPr>
          <a:xfrm>
            <a:off x="8839200" y="31242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cxnSp>
        <p:nvCxnSpPr>
          <p:cNvPr id="7" name="Straight Arrow Connector 6">
            <a:extLst>
              <a:ext uri="{FF2B5EF4-FFF2-40B4-BE49-F238E27FC236}">
                <a16:creationId xmlns:a16="http://schemas.microsoft.com/office/drawing/2014/main" id="{7D78BF01-631B-4962-B68A-7703F05E33FA}"/>
              </a:ext>
            </a:extLst>
          </p:cNvPr>
          <p:cNvCxnSpPr>
            <a:cxnSpLocks/>
          </p:cNvCxnSpPr>
          <p:nvPr/>
        </p:nvCxnSpPr>
        <p:spPr bwMode="auto">
          <a:xfrm flipH="1">
            <a:off x="9576377" y="3238500"/>
            <a:ext cx="405823" cy="0"/>
          </a:xfrm>
          <a:prstGeom prst="straightConnector1">
            <a:avLst/>
          </a:prstGeom>
          <a:noFill/>
          <a:ln w="38100" cap="flat" cmpd="sng" algn="ctr">
            <a:solidFill>
              <a:srgbClr val="FF0000"/>
            </a:solidFill>
            <a:prstDash val="solid"/>
            <a:round/>
            <a:headEnd type="none" w="med" len="med"/>
            <a:tailEnd type="triangle"/>
          </a:ln>
          <a:effectLst/>
        </p:spPr>
      </p:cxnSp>
      <p:sp>
        <p:nvSpPr>
          <p:cNvPr id="8" name="TextBox 7">
            <a:extLst>
              <a:ext uri="{FF2B5EF4-FFF2-40B4-BE49-F238E27FC236}">
                <a16:creationId xmlns:a16="http://schemas.microsoft.com/office/drawing/2014/main" id="{29648463-F0FE-46D7-9312-CF4367DE1F9A}"/>
              </a:ext>
            </a:extLst>
          </p:cNvPr>
          <p:cNvSpPr txBox="1"/>
          <p:nvPr/>
        </p:nvSpPr>
        <p:spPr>
          <a:xfrm>
            <a:off x="9982200" y="2915334"/>
            <a:ext cx="1690335" cy="646331"/>
          </a:xfrm>
          <a:prstGeom prst="rect">
            <a:avLst/>
          </a:prstGeom>
          <a:noFill/>
          <a:ln w="28575">
            <a:solidFill>
              <a:srgbClr val="FF0000"/>
            </a:solidFill>
          </a:ln>
        </p:spPr>
        <p:txBody>
          <a:bodyPr wrap="none" rtlCol="0">
            <a:spAutoFit/>
          </a:bodyPr>
          <a:lstStyle/>
          <a:p>
            <a:r>
              <a:rPr lang="en-US" b="1" dirty="0">
                <a:solidFill>
                  <a:srgbClr val="FF0000"/>
                </a:solidFill>
              </a:rPr>
              <a:t>Taxable interest</a:t>
            </a:r>
          </a:p>
          <a:p>
            <a:r>
              <a:rPr lang="en-US" b="1" dirty="0">
                <a:solidFill>
                  <a:srgbClr val="FF0000"/>
                </a:solidFill>
              </a:rPr>
              <a:t>from Box 1</a:t>
            </a:r>
          </a:p>
        </p:txBody>
      </p:sp>
      <p:sp>
        <p:nvSpPr>
          <p:cNvPr id="9" name="Date Placeholder 8">
            <a:extLst>
              <a:ext uri="{FF2B5EF4-FFF2-40B4-BE49-F238E27FC236}">
                <a16:creationId xmlns:a16="http://schemas.microsoft.com/office/drawing/2014/main" id="{B2B079E5-D786-4CD9-9CAC-BAE0C2965522}"/>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923421948"/>
      </p:ext>
    </p:extLst>
  </p:cSld>
  <p:clrMapOvr>
    <a:masterClrMapping/>
  </p:clrMapOvr>
  <mc:AlternateContent xmlns:mc="http://schemas.openxmlformats.org/markup-compatibility/2006" xmlns:p14="http://schemas.microsoft.com/office/powerpoint/2010/main">
    <mc:Choice Requires="p14">
      <p:transition spd="slow" p14:dur="2000" advTm="18616"/>
    </mc:Choice>
    <mc:Fallback xmlns="">
      <p:transition spd="slow" advTm="18616"/>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851173" y="1355558"/>
            <a:ext cx="4660265" cy="4893705"/>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145</a:t>
            </a:fld>
            <a:endParaRPr lang="en-US" altLang="en-US" dirty="0"/>
          </a:p>
        </p:txBody>
      </p:sp>
      <p:sp>
        <p:nvSpPr>
          <p:cNvPr id="4" name="Title 3"/>
          <p:cNvSpPr>
            <a:spLocks noGrp="1"/>
          </p:cNvSpPr>
          <p:nvPr>
            <p:ph type="title"/>
          </p:nvPr>
        </p:nvSpPr>
        <p:spPr/>
        <p:txBody>
          <a:bodyPr>
            <a:normAutofit/>
          </a:bodyPr>
          <a:lstStyle/>
          <a:p>
            <a:r>
              <a:rPr lang="en-US" dirty="0"/>
              <a:t>TSO – Interest on Federal 1040</a:t>
            </a:r>
          </a:p>
        </p:txBody>
      </p:sp>
      <p:sp>
        <p:nvSpPr>
          <p:cNvPr id="6" name="Oval 5"/>
          <p:cNvSpPr/>
          <p:nvPr/>
        </p:nvSpPr>
        <p:spPr>
          <a:xfrm>
            <a:off x="7990640" y="4128915"/>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9339377" y="4128915"/>
            <a:ext cx="1709623" cy="369332"/>
          </a:xfrm>
          <a:prstGeom prst="rect">
            <a:avLst/>
          </a:prstGeom>
          <a:noFill/>
          <a:ln w="28575">
            <a:solidFill>
              <a:srgbClr val="FF0000"/>
            </a:solidFill>
          </a:ln>
        </p:spPr>
        <p:txBody>
          <a:bodyPr wrap="square" rtlCol="0">
            <a:spAutoFit/>
          </a:bodyPr>
          <a:lstStyle/>
          <a:p>
            <a:r>
              <a:rPr lang="en-US" b="1" dirty="0">
                <a:solidFill>
                  <a:srgbClr val="FF0000"/>
                </a:solidFill>
              </a:rPr>
              <a:t>Taxable interest</a:t>
            </a:r>
          </a:p>
        </p:txBody>
      </p:sp>
      <p:cxnSp>
        <p:nvCxnSpPr>
          <p:cNvPr id="9" name="Straight Arrow Connector 8"/>
          <p:cNvCxnSpPr/>
          <p:nvPr/>
        </p:nvCxnSpPr>
        <p:spPr bwMode="auto">
          <a:xfrm flipH="1">
            <a:off x="8717403" y="4243215"/>
            <a:ext cx="621974" cy="0"/>
          </a:xfrm>
          <a:prstGeom prst="straightConnector1">
            <a:avLst/>
          </a:prstGeom>
          <a:noFill/>
          <a:ln w="38100" cap="flat" cmpd="sng" algn="ctr">
            <a:solidFill>
              <a:srgbClr val="FF0000"/>
            </a:solidFill>
            <a:prstDash val="solid"/>
            <a:round/>
            <a:headEnd type="none" w="med" len="med"/>
            <a:tailEnd type="triangle"/>
          </a:ln>
          <a:effectLst/>
        </p:spPr>
      </p:cxnSp>
      <p:sp>
        <p:nvSpPr>
          <p:cNvPr id="5" name="Date Placeholder 4">
            <a:extLst>
              <a:ext uri="{FF2B5EF4-FFF2-40B4-BE49-F238E27FC236}">
                <a16:creationId xmlns:a16="http://schemas.microsoft.com/office/drawing/2014/main" id="{CE369F36-94AE-4912-9DCB-CD0696FF81AF}"/>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42180614"/>
      </p:ext>
    </p:extLst>
  </p:cSld>
  <p:clrMapOvr>
    <a:masterClrMapping/>
  </p:clrMapOvr>
  <mc:AlternateContent xmlns:mc="http://schemas.openxmlformats.org/markup-compatibility/2006" xmlns:p14="http://schemas.microsoft.com/office/powerpoint/2010/main">
    <mc:Choice Requires="p14">
      <p:transition spd="slow" p14:dur="2000" advTm="10740"/>
    </mc:Choice>
    <mc:Fallback xmlns="">
      <p:transition spd="slow" advTm="1074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39704" y="1259702"/>
            <a:ext cx="4005587" cy="4917736"/>
          </a:xfrm>
          <a:prstGeom prst="rect">
            <a:avLst/>
          </a:prstGeom>
          <a:ln>
            <a:solidFill>
              <a:schemeClr val="tx1"/>
            </a:solidFill>
          </a:ln>
        </p:spPr>
      </p:pic>
      <p:sp>
        <p:nvSpPr>
          <p:cNvPr id="6" name="Oval 5"/>
          <p:cNvSpPr/>
          <p:nvPr/>
        </p:nvSpPr>
        <p:spPr>
          <a:xfrm>
            <a:off x="7337288" y="1997195"/>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146</a:t>
            </a:fld>
            <a:endParaRPr lang="en-US" altLang="en-US" dirty="0"/>
          </a:p>
        </p:txBody>
      </p:sp>
      <p:sp>
        <p:nvSpPr>
          <p:cNvPr id="4" name="Title 3"/>
          <p:cNvSpPr>
            <a:spLocks noGrp="1"/>
          </p:cNvSpPr>
          <p:nvPr>
            <p:ph type="title"/>
          </p:nvPr>
        </p:nvSpPr>
        <p:spPr/>
        <p:txBody>
          <a:bodyPr>
            <a:normAutofit/>
          </a:bodyPr>
          <a:lstStyle/>
          <a:p>
            <a:r>
              <a:rPr lang="en-US" dirty="0"/>
              <a:t>TSO – Interest on NJ 1040</a:t>
            </a:r>
          </a:p>
        </p:txBody>
      </p:sp>
      <p:sp>
        <p:nvSpPr>
          <p:cNvPr id="8" name="TextBox 7"/>
          <p:cNvSpPr txBox="1"/>
          <p:nvPr/>
        </p:nvSpPr>
        <p:spPr>
          <a:xfrm>
            <a:off x="8696439" y="1926829"/>
            <a:ext cx="1766187" cy="369332"/>
          </a:xfrm>
          <a:prstGeom prst="rect">
            <a:avLst/>
          </a:prstGeom>
          <a:noFill/>
          <a:ln w="28575">
            <a:solidFill>
              <a:srgbClr val="FF0000"/>
            </a:solidFill>
          </a:ln>
        </p:spPr>
        <p:txBody>
          <a:bodyPr wrap="square" rtlCol="0">
            <a:spAutoFit/>
          </a:bodyPr>
          <a:lstStyle/>
          <a:p>
            <a:r>
              <a:rPr lang="en-US" b="1" dirty="0">
                <a:solidFill>
                  <a:srgbClr val="FF0000"/>
                </a:solidFill>
              </a:rPr>
              <a:t>Taxable interest</a:t>
            </a:r>
          </a:p>
        </p:txBody>
      </p:sp>
      <p:cxnSp>
        <p:nvCxnSpPr>
          <p:cNvPr id="9" name="Straight Arrow Connector 8"/>
          <p:cNvCxnSpPr/>
          <p:nvPr/>
        </p:nvCxnSpPr>
        <p:spPr bwMode="auto">
          <a:xfrm flipH="1">
            <a:off x="8074465" y="2111495"/>
            <a:ext cx="621974" cy="0"/>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1CE70660-C3EC-4C11-AD9C-F9001427B710}"/>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603155885"/>
      </p:ext>
    </p:extLst>
  </p:cSld>
  <p:clrMapOvr>
    <a:masterClrMapping/>
  </p:clrMapOvr>
  <mc:AlternateContent xmlns:mc="http://schemas.openxmlformats.org/markup-compatibility/2006" xmlns:p14="http://schemas.microsoft.com/office/powerpoint/2010/main">
    <mc:Choice Requires="p14">
      <p:transition spd="slow" p14:dur="2000" advTm="12365"/>
    </mc:Choice>
    <mc:Fallback xmlns="">
      <p:transition spd="slow" advTm="12365"/>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9c</a:t>
            </a:r>
            <a:br>
              <a:rPr lang="en-US" sz="4200" dirty="0"/>
            </a:br>
            <a:r>
              <a:rPr lang="en-US" sz="4200" dirty="0"/>
              <a:t>Sonic Brokerage Statement – 1099-B</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147</a:t>
            </a:fld>
            <a:endParaRPr lang="en-US" altLang="en-US" dirty="0"/>
          </a:p>
        </p:txBody>
      </p:sp>
      <p:sp>
        <p:nvSpPr>
          <p:cNvPr id="6" name="Date Placeholder 5">
            <a:extLst>
              <a:ext uri="{FF2B5EF4-FFF2-40B4-BE49-F238E27FC236}">
                <a16:creationId xmlns:a16="http://schemas.microsoft.com/office/drawing/2014/main" id="{E8453200-2B01-402E-BE43-8730415A3564}"/>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151731706"/>
      </p:ext>
    </p:extLst>
  </p:cSld>
  <p:clrMapOvr>
    <a:masterClrMapping/>
  </p:clrMapOvr>
  <mc:AlternateContent xmlns:mc="http://schemas.openxmlformats.org/markup-compatibility/2006" xmlns:p14="http://schemas.microsoft.com/office/powerpoint/2010/main">
    <mc:Choice Requires="p14">
      <p:transition spd="slow" p14:dur="2000" advTm="41813"/>
    </mc:Choice>
    <mc:Fallback xmlns="">
      <p:transition spd="slow" advTm="41813"/>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278833" y="1371600"/>
            <a:ext cx="9753600" cy="4953000"/>
          </a:xfrm>
        </p:spPr>
        <p:txBody>
          <a:bodyPr>
            <a:normAutofit fontScale="92500" lnSpcReduction="10000"/>
          </a:bodyPr>
          <a:lstStyle/>
          <a:p>
            <a:r>
              <a:rPr lang="en-US" dirty="0"/>
              <a:t>Refer to Pub 4012 Page D-25</a:t>
            </a:r>
          </a:p>
          <a:p>
            <a:r>
              <a:rPr lang="en-US" dirty="0"/>
              <a:t>When 1099-B has numerous capital gains transactions, you do not have to enter each one separately</a:t>
            </a:r>
          </a:p>
          <a:p>
            <a:pPr lvl="1"/>
            <a:r>
              <a:rPr lang="en-US" dirty="0"/>
              <a:t>Divide the transactions into 4 categories:</a:t>
            </a:r>
          </a:p>
          <a:p>
            <a:pPr lvl="2"/>
            <a:r>
              <a:rPr lang="en-US" dirty="0"/>
              <a:t>Short-term transactions with basis reported to the IRS (Box A checked on 8949)</a:t>
            </a:r>
          </a:p>
          <a:p>
            <a:pPr lvl="2"/>
            <a:r>
              <a:rPr lang="en-US" dirty="0"/>
              <a:t>Short-term transactions with basis not reported to the IRS (Box B checked on 8949)</a:t>
            </a:r>
          </a:p>
          <a:p>
            <a:pPr lvl="2"/>
            <a:r>
              <a:rPr lang="en-US" dirty="0"/>
              <a:t>Long-term transactions with basis reported to the IRS (Box D checked on 8949)</a:t>
            </a:r>
          </a:p>
          <a:p>
            <a:pPr lvl="2"/>
            <a:r>
              <a:rPr lang="en-US" dirty="0"/>
              <a:t>Long-term transactions with basis not reported to the IRS (Box E checked on 8949)</a:t>
            </a:r>
          </a:p>
          <a:p>
            <a:pPr lvl="2"/>
            <a:endParaRPr lang="en-US" dirty="0"/>
          </a:p>
        </p:txBody>
      </p:sp>
      <p:sp>
        <p:nvSpPr>
          <p:cNvPr id="2" name="Title 1"/>
          <p:cNvSpPr>
            <a:spLocks noGrp="1"/>
          </p:cNvSpPr>
          <p:nvPr>
            <p:ph type="title"/>
          </p:nvPr>
        </p:nvSpPr>
        <p:spPr/>
        <p:txBody>
          <a:bodyPr>
            <a:normAutofit fontScale="90000"/>
          </a:bodyPr>
          <a:lstStyle/>
          <a:p>
            <a:r>
              <a:rPr lang="en-US" sz="3600" dirty="0"/>
              <a:t>Consolidating Capital Gains Transactions on Capital Gains/Loss Screen</a:t>
            </a:r>
          </a:p>
        </p:txBody>
      </p:sp>
      <p:sp>
        <p:nvSpPr>
          <p:cNvPr id="4" name="Date Placeholder 3"/>
          <p:cNvSpPr>
            <a:spLocks noGrp="1"/>
          </p:cNvSpPr>
          <p:nvPr>
            <p:ph type="dt" sz="half" idx="2"/>
          </p:nvPr>
        </p:nvSpPr>
        <p:spPr/>
        <p:txBody>
          <a:bodyPr/>
          <a:lstStyle/>
          <a:p>
            <a:r>
              <a:rPr lang="en-US"/>
              <a:t>12-13-2020 v0.94</a:t>
            </a:r>
            <a:endParaRPr lang="en-US" dirty="0"/>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6" name="Slide Number Placeholder 5"/>
          <p:cNvSpPr>
            <a:spLocks noGrp="1"/>
          </p:cNvSpPr>
          <p:nvPr>
            <p:ph type="sldNum" sz="quarter" idx="4"/>
          </p:nvPr>
        </p:nvSpPr>
        <p:spPr/>
        <p:txBody>
          <a:bodyPr/>
          <a:lstStyle/>
          <a:p>
            <a:fld id="{251E97C6-B5EA-4059-8D5E-F0990EFE7977}" type="slidenum">
              <a:rPr lang="en-US" smtClean="0"/>
              <a:pPr/>
              <a:t>148</a:t>
            </a:fld>
            <a:endParaRPr lang="en-US" dirty="0"/>
          </a:p>
        </p:txBody>
      </p:sp>
    </p:spTree>
    <p:extLst>
      <p:ext uri="{BB962C8B-B14F-4D97-AF65-F5344CB8AC3E}">
        <p14:creationId xmlns:p14="http://schemas.microsoft.com/office/powerpoint/2010/main" val="4290267679"/>
      </p:ext>
    </p:extLst>
  </p:cSld>
  <p:clrMapOvr>
    <a:masterClrMapping/>
  </p:clrMapOvr>
  <p:transition advTm="271765"/>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278833" y="1371600"/>
            <a:ext cx="9753600" cy="4893705"/>
          </a:xfrm>
        </p:spPr>
        <p:txBody>
          <a:bodyPr>
            <a:normAutofit fontScale="92500" lnSpcReduction="20000"/>
          </a:bodyPr>
          <a:lstStyle/>
          <a:p>
            <a:pPr lvl="1"/>
            <a:r>
              <a:rPr lang="en-US" dirty="0"/>
              <a:t>Enter the total of each category on a separate TSO capital gain entry screen</a:t>
            </a:r>
          </a:p>
          <a:p>
            <a:pPr lvl="1"/>
            <a:r>
              <a:rPr lang="en-US" dirty="0"/>
              <a:t>Choose adjustment reason that states, “Reporting multiple transactions on a single row” from list (adjustment code M); enter 0 as adjustment amount</a:t>
            </a:r>
          </a:p>
          <a:p>
            <a:pPr lvl="2"/>
            <a:r>
              <a:rPr lang="en-US" dirty="0"/>
              <a:t>If any of the transactions in that category also require another adjustment, just select another reason from the check boxes; okay to choose multiple adjustment explanations</a:t>
            </a:r>
          </a:p>
          <a:p>
            <a:pPr lvl="2"/>
            <a:r>
              <a:rPr lang="en-US" dirty="0"/>
              <a:t>Add adjustment amounts together and enter total</a:t>
            </a:r>
          </a:p>
          <a:p>
            <a:pPr lvl="1"/>
            <a:r>
              <a:rPr lang="en-US" dirty="0"/>
              <a:t>For transactions where the cost basis is not reported to the IRS (Box B/Box E checked), inform the taxpayer that the IRS may request copies of the brokerage statement as proof</a:t>
            </a:r>
          </a:p>
          <a:p>
            <a:pPr lvl="2"/>
            <a:r>
              <a:rPr lang="en-US" dirty="0"/>
              <a:t>Do not attach any documents to e-file or mail any documents to IRS </a:t>
            </a:r>
          </a:p>
          <a:p>
            <a:pPr lvl="2"/>
            <a:endParaRPr lang="en-US" dirty="0"/>
          </a:p>
        </p:txBody>
      </p:sp>
      <p:sp>
        <p:nvSpPr>
          <p:cNvPr id="2" name="Title 1"/>
          <p:cNvSpPr>
            <a:spLocks noGrp="1"/>
          </p:cNvSpPr>
          <p:nvPr>
            <p:ph type="title"/>
          </p:nvPr>
        </p:nvSpPr>
        <p:spPr/>
        <p:txBody>
          <a:bodyPr>
            <a:normAutofit fontScale="90000"/>
          </a:bodyPr>
          <a:lstStyle/>
          <a:p>
            <a:r>
              <a:rPr lang="en-US" sz="3600" dirty="0"/>
              <a:t>Consolidating Capital Gains Transactions on Capital Gains/Loss Screen</a:t>
            </a:r>
          </a:p>
        </p:txBody>
      </p:sp>
      <p:sp>
        <p:nvSpPr>
          <p:cNvPr id="4" name="Date Placeholder 3"/>
          <p:cNvSpPr>
            <a:spLocks noGrp="1"/>
          </p:cNvSpPr>
          <p:nvPr>
            <p:ph type="dt" sz="half" idx="2"/>
          </p:nvPr>
        </p:nvSpPr>
        <p:spPr/>
        <p:txBody>
          <a:bodyPr/>
          <a:lstStyle/>
          <a:p>
            <a:r>
              <a:rPr lang="en-US"/>
              <a:t>12-13-2020 v0.94</a:t>
            </a:r>
            <a:endParaRPr lang="en-US" dirty="0"/>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6" name="Slide Number Placeholder 5"/>
          <p:cNvSpPr>
            <a:spLocks noGrp="1"/>
          </p:cNvSpPr>
          <p:nvPr>
            <p:ph type="sldNum" sz="quarter" idx="4"/>
          </p:nvPr>
        </p:nvSpPr>
        <p:spPr/>
        <p:txBody>
          <a:bodyPr/>
          <a:lstStyle/>
          <a:p>
            <a:fld id="{251E97C6-B5EA-4059-8D5E-F0990EFE7977}" type="slidenum">
              <a:rPr lang="en-US" smtClean="0"/>
              <a:pPr/>
              <a:t>149</a:t>
            </a:fld>
            <a:endParaRPr lang="en-US" dirty="0"/>
          </a:p>
        </p:txBody>
      </p:sp>
      <p:sp>
        <p:nvSpPr>
          <p:cNvPr id="7" name="TextBox 6">
            <a:extLst>
              <a:ext uri="{FF2B5EF4-FFF2-40B4-BE49-F238E27FC236}">
                <a16:creationId xmlns:a16="http://schemas.microsoft.com/office/drawing/2014/main" id="{F9E65310-9104-4B73-A7E2-EFEE7EB1C76A}"/>
              </a:ext>
            </a:extLst>
          </p:cNvPr>
          <p:cNvSpPr txBox="1"/>
          <p:nvPr/>
        </p:nvSpPr>
        <p:spPr>
          <a:xfrm>
            <a:off x="9982200" y="731753"/>
            <a:ext cx="704167" cy="338554"/>
          </a:xfrm>
          <a:prstGeom prst="rect">
            <a:avLst/>
          </a:prstGeom>
          <a:noFill/>
        </p:spPr>
        <p:txBody>
          <a:bodyPr wrap="none" rtlCol="0">
            <a:spAutoFit/>
          </a:bodyPr>
          <a:lstStyle/>
          <a:p>
            <a:r>
              <a:rPr lang="en-US" sz="1600" dirty="0">
                <a:solidFill>
                  <a:schemeClr val="bg1"/>
                </a:solidFill>
              </a:rPr>
              <a:t>cont’d</a:t>
            </a:r>
          </a:p>
        </p:txBody>
      </p:sp>
    </p:spTree>
    <p:extLst>
      <p:ext uri="{BB962C8B-B14F-4D97-AF65-F5344CB8AC3E}">
        <p14:creationId xmlns:p14="http://schemas.microsoft.com/office/powerpoint/2010/main" val="1794121542"/>
      </p:ext>
    </p:extLst>
  </p:cSld>
  <p:clrMapOvr>
    <a:masterClrMapping/>
  </p:clrMapOvr>
  <p:transition advTm="201938"/>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8B0770-37E0-49ED-9FDE-287C277D88A2}"/>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A2B46C4-DD34-44AF-AD1F-7CAE8C295F10}"/>
              </a:ext>
            </a:extLst>
          </p:cNvPr>
          <p:cNvSpPr>
            <a:spLocks noGrp="1"/>
          </p:cNvSpPr>
          <p:nvPr>
            <p:ph type="title"/>
          </p:nvPr>
        </p:nvSpPr>
        <p:spPr/>
        <p:txBody>
          <a:bodyPr/>
          <a:lstStyle/>
          <a:p>
            <a:pPr marL="0" indent="0"/>
            <a:r>
              <a:rPr lang="en-US" dirty="0"/>
              <a:t>Scenario Step 1</a:t>
            </a:r>
            <a:br>
              <a:rPr lang="en-US" dirty="0"/>
            </a:br>
            <a:r>
              <a:rPr lang="en-US" dirty="0"/>
              <a:t>Social Security</a:t>
            </a:r>
          </a:p>
        </p:txBody>
      </p:sp>
      <p:sp>
        <p:nvSpPr>
          <p:cNvPr id="4" name="Footer Placeholder 3">
            <a:extLst>
              <a:ext uri="{FF2B5EF4-FFF2-40B4-BE49-F238E27FC236}">
                <a16:creationId xmlns:a16="http://schemas.microsoft.com/office/drawing/2014/main" id="{9C9A03C4-07CA-4720-85AB-71C8F0CC8158}"/>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8EACFDF-E662-47BB-90F5-0BA26A6A4743}"/>
              </a:ext>
            </a:extLst>
          </p:cNvPr>
          <p:cNvSpPr>
            <a:spLocks noGrp="1"/>
          </p:cNvSpPr>
          <p:nvPr>
            <p:ph type="sldNum" sz="quarter" idx="4"/>
          </p:nvPr>
        </p:nvSpPr>
        <p:spPr/>
        <p:txBody>
          <a:bodyPr/>
          <a:lstStyle/>
          <a:p>
            <a:pPr>
              <a:defRPr/>
            </a:pPr>
            <a:fld id="{0C71C609-0F0D-4841-9F2F-030B3379F104}" type="slidenum">
              <a:rPr lang="en-US" altLang="en-US" smtClean="0"/>
              <a:pPr>
                <a:defRPr/>
              </a:pPr>
              <a:t>15</a:t>
            </a:fld>
            <a:endParaRPr lang="en-US" altLang="en-US" dirty="0"/>
          </a:p>
        </p:txBody>
      </p:sp>
      <p:sp>
        <p:nvSpPr>
          <p:cNvPr id="7" name="Date Placeholder 6">
            <a:extLst>
              <a:ext uri="{FF2B5EF4-FFF2-40B4-BE49-F238E27FC236}">
                <a16:creationId xmlns:a16="http://schemas.microsoft.com/office/drawing/2014/main" id="{67FCF8A4-67D5-4D46-8185-201580850EFF}"/>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676662819"/>
      </p:ext>
    </p:extLst>
  </p:cSld>
  <p:clrMapOvr>
    <a:masterClrMapping/>
  </p:clrMapOvr>
  <mc:AlternateContent xmlns:mc="http://schemas.openxmlformats.org/markup-compatibility/2006" xmlns:p14="http://schemas.microsoft.com/office/powerpoint/2010/main">
    <mc:Choice Requires="p14">
      <p:transition spd="slow" p14:dur="2000" advTm="13954"/>
    </mc:Choice>
    <mc:Fallback xmlns="">
      <p:transition spd="slow" advTm="13954"/>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8F1B87-2589-46E9-B832-D46C1F222C6B}"/>
              </a:ext>
            </a:extLst>
          </p:cNvPr>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B4E6E669-991A-4A0E-BE32-D7BE3D63A4C9}"/>
              </a:ext>
            </a:extLst>
          </p:cNvPr>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150</a:t>
            </a:fld>
            <a:endParaRPr lang="en-US" altLang="en-US" dirty="0"/>
          </a:p>
        </p:txBody>
      </p:sp>
      <p:sp>
        <p:nvSpPr>
          <p:cNvPr id="4" name="Content Placeholder 3">
            <a:extLst>
              <a:ext uri="{FF2B5EF4-FFF2-40B4-BE49-F238E27FC236}">
                <a16:creationId xmlns:a16="http://schemas.microsoft.com/office/drawing/2014/main" id="{EA96569B-593A-43DE-AEB3-F15C30BD0DFD}"/>
              </a:ext>
            </a:extLst>
          </p:cNvPr>
          <p:cNvSpPr>
            <a:spLocks noGrp="1"/>
          </p:cNvSpPr>
          <p:nvPr>
            <p:ph sz="quarter" idx="12"/>
          </p:nvPr>
        </p:nvSpPr>
        <p:spPr/>
        <p:txBody>
          <a:bodyPr/>
          <a:lstStyle/>
          <a:p>
            <a:r>
              <a:rPr lang="en-US" dirty="0"/>
              <a:t>Shown on Pages 12 and 13 of Scenario</a:t>
            </a:r>
          </a:p>
          <a:p>
            <a:r>
              <a:rPr lang="en-US" dirty="0"/>
              <a:t>Details of 1099-DIV transactions</a:t>
            </a:r>
          </a:p>
          <a:p>
            <a:r>
              <a:rPr lang="en-US" dirty="0"/>
              <a:t>Details of capital gains distributions</a:t>
            </a:r>
          </a:p>
          <a:p>
            <a:r>
              <a:rPr lang="en-US" dirty="0"/>
              <a:t>Details of 1099-INT transactions</a:t>
            </a:r>
          </a:p>
          <a:p>
            <a:r>
              <a:rPr lang="en-US" dirty="0"/>
              <a:t>None of the details are reported to the IRS</a:t>
            </a:r>
          </a:p>
        </p:txBody>
      </p:sp>
      <p:sp>
        <p:nvSpPr>
          <p:cNvPr id="5" name="Title 4">
            <a:extLst>
              <a:ext uri="{FF2B5EF4-FFF2-40B4-BE49-F238E27FC236}">
                <a16:creationId xmlns:a16="http://schemas.microsoft.com/office/drawing/2014/main" id="{3028AFBF-44C4-4E25-81C2-776FDD49C7D4}"/>
              </a:ext>
            </a:extLst>
          </p:cNvPr>
          <p:cNvSpPr>
            <a:spLocks noGrp="1"/>
          </p:cNvSpPr>
          <p:nvPr>
            <p:ph type="title"/>
          </p:nvPr>
        </p:nvSpPr>
        <p:spPr/>
        <p:txBody>
          <a:bodyPr>
            <a:normAutofit fontScale="90000"/>
          </a:bodyPr>
          <a:lstStyle/>
          <a:p>
            <a:r>
              <a:rPr lang="en-US" dirty="0"/>
              <a:t>Supplemental Information Contained in  Consolidated Brokerage Statement</a:t>
            </a:r>
          </a:p>
        </p:txBody>
      </p:sp>
      <p:sp>
        <p:nvSpPr>
          <p:cNvPr id="7" name="Date Placeholder 6">
            <a:extLst>
              <a:ext uri="{FF2B5EF4-FFF2-40B4-BE49-F238E27FC236}">
                <a16:creationId xmlns:a16="http://schemas.microsoft.com/office/drawing/2014/main" id="{7DEEAD0C-CB6F-4C41-894D-B98749C8FF94}"/>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933120754"/>
      </p:ext>
    </p:extLst>
  </p:cSld>
  <p:clrMapOvr>
    <a:masterClrMapping/>
  </p:clrMapOvr>
  <mc:AlternateContent xmlns:mc="http://schemas.openxmlformats.org/markup-compatibility/2006" xmlns:p14="http://schemas.microsoft.com/office/powerpoint/2010/main">
    <mc:Choice Requires="p14">
      <p:transition spd="slow" p14:dur="2000" advTm="60683"/>
    </mc:Choice>
    <mc:Fallback xmlns="">
      <p:transition spd="slow" advTm="60683"/>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555950" y="1371599"/>
            <a:ext cx="3562676" cy="4893705"/>
          </a:xfrm>
          <a:prstGeom prst="rect">
            <a:avLst/>
          </a:prstGeom>
          <a:ln>
            <a:solidFill>
              <a:srgbClr val="67202F"/>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151</a:t>
            </a:fld>
            <a:endParaRPr lang="en-US" altLang="en-US" dirty="0"/>
          </a:p>
        </p:txBody>
      </p:sp>
      <p:sp>
        <p:nvSpPr>
          <p:cNvPr id="4" name="Title 3"/>
          <p:cNvSpPr>
            <a:spLocks noGrp="1"/>
          </p:cNvSpPr>
          <p:nvPr>
            <p:ph type="title"/>
          </p:nvPr>
        </p:nvSpPr>
        <p:spPr>
          <a:xfrm>
            <a:off x="1066803" y="28835"/>
            <a:ext cx="9982197" cy="1143000"/>
          </a:xfrm>
        </p:spPr>
        <p:txBody>
          <a:bodyPr>
            <a:normAutofit fontScale="90000"/>
          </a:bodyPr>
          <a:lstStyle/>
          <a:p>
            <a:r>
              <a:rPr lang="en-US" sz="3600" dirty="0"/>
              <a:t>TSO - Entering 1099-B from Brokerage Statement –</a:t>
            </a:r>
            <a:br>
              <a:rPr lang="en-US" sz="3600" dirty="0"/>
            </a:br>
            <a:r>
              <a:rPr lang="en-US" sz="3600" dirty="0"/>
              <a:t>Short-Term Transactions, Basis Is Reported to IRS</a:t>
            </a:r>
            <a:br>
              <a:rPr lang="en-US" sz="3600" dirty="0"/>
            </a:br>
            <a:r>
              <a:rPr lang="en-US" sz="2400" dirty="0"/>
              <a:t>Federal Section&gt;Income&gt;Capital Gains and Losses&gt;Capital Gain and Loss Items</a:t>
            </a:r>
          </a:p>
        </p:txBody>
      </p:sp>
      <p:sp>
        <p:nvSpPr>
          <p:cNvPr id="9" name="Oval 8"/>
          <p:cNvSpPr/>
          <p:nvPr/>
        </p:nvSpPr>
        <p:spPr>
          <a:xfrm>
            <a:off x="5391800" y="2960704"/>
            <a:ext cx="1143000"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1590532" y="2981732"/>
            <a:ext cx="3274358" cy="369332"/>
          </a:xfrm>
          <a:prstGeom prst="rect">
            <a:avLst/>
          </a:prstGeom>
          <a:noFill/>
          <a:ln w="28575">
            <a:solidFill>
              <a:srgbClr val="FF0000"/>
            </a:solidFill>
          </a:ln>
        </p:spPr>
        <p:txBody>
          <a:bodyPr wrap="none" rtlCol="0">
            <a:spAutoFit/>
          </a:bodyPr>
          <a:lstStyle/>
          <a:p>
            <a:r>
              <a:rPr lang="en-US" b="1" dirty="0">
                <a:solidFill>
                  <a:srgbClr val="FF0000"/>
                </a:solidFill>
              </a:rPr>
              <a:t>Use payer’s name as Description</a:t>
            </a:r>
          </a:p>
        </p:txBody>
      </p:sp>
      <p:cxnSp>
        <p:nvCxnSpPr>
          <p:cNvPr id="14" name="Straight Arrow Connector 13"/>
          <p:cNvCxnSpPr>
            <a:stCxn id="13" idx="3"/>
            <a:endCxn id="9" idx="2"/>
          </p:cNvCxnSpPr>
          <p:nvPr/>
        </p:nvCxnSpPr>
        <p:spPr bwMode="auto">
          <a:xfrm flipV="1">
            <a:off x="4864890" y="3151204"/>
            <a:ext cx="526910" cy="15194"/>
          </a:xfrm>
          <a:prstGeom prst="straightConnector1">
            <a:avLst/>
          </a:prstGeom>
          <a:noFill/>
          <a:ln w="38100" cap="flat" cmpd="sng" algn="ctr">
            <a:solidFill>
              <a:srgbClr val="FF0000"/>
            </a:solidFill>
            <a:prstDash val="solid"/>
            <a:round/>
            <a:headEnd type="none" w="med" len="med"/>
            <a:tailEnd type="triangle"/>
          </a:ln>
          <a:effectLst/>
        </p:spPr>
      </p:cxnSp>
      <p:sp>
        <p:nvSpPr>
          <p:cNvPr id="16" name="Oval 15"/>
          <p:cNvSpPr/>
          <p:nvPr/>
        </p:nvSpPr>
        <p:spPr>
          <a:xfrm>
            <a:off x="5391800" y="3693697"/>
            <a:ext cx="1211943"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TextBox 16"/>
          <p:cNvSpPr txBox="1"/>
          <p:nvPr/>
        </p:nvSpPr>
        <p:spPr>
          <a:xfrm>
            <a:off x="846001" y="3693063"/>
            <a:ext cx="4007444" cy="646331"/>
          </a:xfrm>
          <a:prstGeom prst="rect">
            <a:avLst/>
          </a:prstGeom>
          <a:noFill/>
          <a:ln w="28575">
            <a:solidFill>
              <a:srgbClr val="FF0000"/>
            </a:solidFill>
          </a:ln>
        </p:spPr>
        <p:txBody>
          <a:bodyPr wrap="none" rtlCol="0">
            <a:spAutoFit/>
          </a:bodyPr>
          <a:lstStyle/>
          <a:p>
            <a:r>
              <a:rPr lang="en-US" b="1" dirty="0">
                <a:solidFill>
                  <a:srgbClr val="FF0000"/>
                </a:solidFill>
              </a:rPr>
              <a:t>Choose Alternate Option and</a:t>
            </a:r>
          </a:p>
          <a:p>
            <a:r>
              <a:rPr lang="en-US" b="1" dirty="0">
                <a:solidFill>
                  <a:srgbClr val="FF0000"/>
                </a:solidFill>
              </a:rPr>
              <a:t>Various – Short Term for Date Acquired</a:t>
            </a:r>
          </a:p>
        </p:txBody>
      </p:sp>
      <p:cxnSp>
        <p:nvCxnSpPr>
          <p:cNvPr id="18" name="Straight Arrow Connector 17"/>
          <p:cNvCxnSpPr>
            <a:endCxn id="16" idx="2"/>
          </p:cNvCxnSpPr>
          <p:nvPr/>
        </p:nvCxnSpPr>
        <p:spPr bwMode="auto">
          <a:xfrm>
            <a:off x="4853445" y="3960397"/>
            <a:ext cx="538355" cy="0"/>
          </a:xfrm>
          <a:prstGeom prst="straightConnector1">
            <a:avLst/>
          </a:prstGeom>
          <a:noFill/>
          <a:ln w="38100" cap="flat" cmpd="sng" algn="ctr">
            <a:solidFill>
              <a:srgbClr val="FF0000"/>
            </a:solidFill>
            <a:prstDash val="solid"/>
            <a:round/>
            <a:headEnd type="none" w="med" len="med"/>
            <a:tailEnd type="triangle"/>
          </a:ln>
          <a:effectLst/>
        </p:spPr>
      </p:cxnSp>
      <p:sp>
        <p:nvSpPr>
          <p:cNvPr id="22" name="TextBox 21"/>
          <p:cNvSpPr txBox="1"/>
          <p:nvPr/>
        </p:nvSpPr>
        <p:spPr>
          <a:xfrm>
            <a:off x="780117" y="4482545"/>
            <a:ext cx="4084773" cy="1200329"/>
          </a:xfrm>
          <a:prstGeom prst="rect">
            <a:avLst/>
          </a:prstGeom>
          <a:noFill/>
          <a:ln w="28575">
            <a:solidFill>
              <a:srgbClr val="FF0000"/>
            </a:solidFill>
          </a:ln>
        </p:spPr>
        <p:txBody>
          <a:bodyPr wrap="none" rtlCol="0">
            <a:spAutoFit/>
          </a:bodyPr>
          <a:lstStyle/>
          <a:p>
            <a:r>
              <a:rPr lang="en-US" b="1" dirty="0">
                <a:solidFill>
                  <a:srgbClr val="FF0000"/>
                </a:solidFill>
              </a:rPr>
              <a:t>If Various is chosen for date acquired,</a:t>
            </a:r>
          </a:p>
          <a:p>
            <a:r>
              <a:rPr lang="en-US" b="1" dirty="0">
                <a:solidFill>
                  <a:srgbClr val="FF0000"/>
                </a:solidFill>
              </a:rPr>
              <a:t>do not enter Date Sold; choose Alternate</a:t>
            </a:r>
          </a:p>
          <a:p>
            <a:r>
              <a:rPr lang="en-US" b="1" dirty="0">
                <a:solidFill>
                  <a:srgbClr val="FF0000"/>
                </a:solidFill>
              </a:rPr>
              <a:t>Option; do not choose anything from</a:t>
            </a:r>
          </a:p>
          <a:p>
            <a:r>
              <a:rPr lang="en-US" b="1" dirty="0">
                <a:solidFill>
                  <a:srgbClr val="FF0000"/>
                </a:solidFill>
              </a:rPr>
              <a:t>drop-down menu </a:t>
            </a:r>
          </a:p>
        </p:txBody>
      </p:sp>
      <p:sp>
        <p:nvSpPr>
          <p:cNvPr id="23" name="Oval 22"/>
          <p:cNvSpPr/>
          <p:nvPr/>
        </p:nvSpPr>
        <p:spPr>
          <a:xfrm>
            <a:off x="5391801" y="4702208"/>
            <a:ext cx="1542400" cy="67770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4" name="Straight Arrow Connector 23"/>
          <p:cNvCxnSpPr>
            <a:endCxn id="23" idx="2"/>
          </p:cNvCxnSpPr>
          <p:nvPr/>
        </p:nvCxnSpPr>
        <p:spPr bwMode="auto">
          <a:xfrm>
            <a:off x="4864890" y="5016874"/>
            <a:ext cx="526911" cy="24186"/>
          </a:xfrm>
          <a:prstGeom prst="straightConnector1">
            <a:avLst/>
          </a:prstGeom>
          <a:noFill/>
          <a:ln w="38100" cap="flat" cmpd="sng" algn="ctr">
            <a:solidFill>
              <a:srgbClr val="FF0000"/>
            </a:solidFill>
            <a:prstDash val="solid"/>
            <a:round/>
            <a:headEnd type="none" w="med" len="med"/>
            <a:tailEnd type="triangle"/>
          </a:ln>
          <a:effectLst/>
        </p:spPr>
      </p:cxnSp>
      <p:sp>
        <p:nvSpPr>
          <p:cNvPr id="26" name="TextBox 25"/>
          <p:cNvSpPr txBox="1"/>
          <p:nvPr/>
        </p:nvSpPr>
        <p:spPr>
          <a:xfrm>
            <a:off x="673174" y="5867121"/>
            <a:ext cx="4207690" cy="369332"/>
          </a:xfrm>
          <a:prstGeom prst="rect">
            <a:avLst/>
          </a:prstGeom>
          <a:noFill/>
          <a:ln w="28575">
            <a:solidFill>
              <a:srgbClr val="FF0000"/>
            </a:solidFill>
          </a:ln>
        </p:spPr>
        <p:txBody>
          <a:bodyPr wrap="none" rtlCol="0">
            <a:spAutoFit/>
          </a:bodyPr>
          <a:lstStyle/>
          <a:p>
            <a:r>
              <a:rPr lang="en-US" b="1" dirty="0">
                <a:solidFill>
                  <a:srgbClr val="FF0000"/>
                </a:solidFill>
              </a:rPr>
              <a:t>Use Proceeds from total line as Sales Price</a:t>
            </a:r>
          </a:p>
        </p:txBody>
      </p:sp>
      <p:sp>
        <p:nvSpPr>
          <p:cNvPr id="27" name="Oval 26"/>
          <p:cNvSpPr/>
          <p:nvPr/>
        </p:nvSpPr>
        <p:spPr>
          <a:xfrm>
            <a:off x="5540322" y="5966758"/>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8" name="Straight Arrow Connector 27"/>
          <p:cNvCxnSpPr>
            <a:endCxn id="27" idx="2"/>
          </p:cNvCxnSpPr>
          <p:nvPr/>
        </p:nvCxnSpPr>
        <p:spPr bwMode="auto">
          <a:xfrm>
            <a:off x="4911838" y="6073351"/>
            <a:ext cx="628484" cy="7707"/>
          </a:xfrm>
          <a:prstGeom prst="straightConnector1">
            <a:avLst/>
          </a:prstGeom>
          <a:noFill/>
          <a:ln w="38100" cap="flat" cmpd="sng" algn="ctr">
            <a:solidFill>
              <a:srgbClr val="FF0000"/>
            </a:solidFill>
            <a:prstDash val="solid"/>
            <a:round/>
            <a:headEnd type="none" w="med" len="med"/>
            <a:tailEnd type="triangle"/>
          </a:ln>
          <a:effectLst/>
        </p:spPr>
      </p:cxnSp>
      <p:sp>
        <p:nvSpPr>
          <p:cNvPr id="6" name="Date Placeholder 5">
            <a:extLst>
              <a:ext uri="{FF2B5EF4-FFF2-40B4-BE49-F238E27FC236}">
                <a16:creationId xmlns:a16="http://schemas.microsoft.com/office/drawing/2014/main" id="{2215093C-2881-4038-A8C5-C69A0D1D0614}"/>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339418564"/>
      </p:ext>
    </p:extLst>
  </p:cSld>
  <p:clrMapOvr>
    <a:masterClrMapping/>
  </p:clrMapOvr>
  <mc:AlternateContent xmlns:mc="http://schemas.openxmlformats.org/markup-compatibility/2006" xmlns:p14="http://schemas.microsoft.com/office/powerpoint/2010/main">
    <mc:Choice Requires="p14">
      <p:transition spd="slow" p14:dur="2000" advTm="147989"/>
    </mc:Choice>
    <mc:Fallback xmlns="">
      <p:transition spd="slow" advTm="147989"/>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5571201" y="1295400"/>
            <a:ext cx="3845386" cy="4969905"/>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152</a:t>
            </a:fld>
            <a:endParaRPr lang="en-US" altLang="en-US" dirty="0"/>
          </a:p>
        </p:txBody>
      </p:sp>
      <p:sp>
        <p:nvSpPr>
          <p:cNvPr id="4" name="Title 3"/>
          <p:cNvSpPr>
            <a:spLocks noGrp="1"/>
          </p:cNvSpPr>
          <p:nvPr>
            <p:ph type="title"/>
          </p:nvPr>
        </p:nvSpPr>
        <p:spPr>
          <a:xfrm>
            <a:off x="1066803" y="28835"/>
            <a:ext cx="9982197" cy="1143000"/>
          </a:xfrm>
        </p:spPr>
        <p:txBody>
          <a:bodyPr>
            <a:normAutofit fontScale="90000"/>
          </a:bodyPr>
          <a:lstStyle/>
          <a:p>
            <a:r>
              <a:rPr lang="en-US" sz="3600" dirty="0"/>
              <a:t>TSO – Entering 1099-B from Brokerage Statement –</a:t>
            </a:r>
            <a:br>
              <a:rPr lang="en-US" sz="3600" dirty="0"/>
            </a:br>
            <a:r>
              <a:rPr lang="en-US" sz="3600" dirty="0"/>
              <a:t>Short-Term Transactions, Basis Is Reported to IRS</a:t>
            </a:r>
            <a:br>
              <a:rPr lang="en-US" dirty="0"/>
            </a:br>
            <a:r>
              <a:rPr lang="en-US" sz="2400" dirty="0"/>
              <a:t>Federal Section&gt;Income&gt;Capital Gains and Losses&gt;Capital Gain and Loss Items</a:t>
            </a:r>
          </a:p>
        </p:txBody>
      </p:sp>
      <p:sp>
        <p:nvSpPr>
          <p:cNvPr id="9" name="Oval 8"/>
          <p:cNvSpPr/>
          <p:nvPr/>
        </p:nvSpPr>
        <p:spPr>
          <a:xfrm>
            <a:off x="5406888" y="2624331"/>
            <a:ext cx="1143000"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662998" y="2630165"/>
            <a:ext cx="3745321" cy="369332"/>
          </a:xfrm>
          <a:prstGeom prst="rect">
            <a:avLst/>
          </a:prstGeom>
          <a:noFill/>
          <a:ln w="28575">
            <a:solidFill>
              <a:srgbClr val="FF0000"/>
            </a:solidFill>
          </a:ln>
        </p:spPr>
        <p:txBody>
          <a:bodyPr wrap="none" rtlCol="0">
            <a:spAutoFit/>
          </a:bodyPr>
          <a:lstStyle/>
          <a:p>
            <a:r>
              <a:rPr lang="en-US" b="1" dirty="0">
                <a:solidFill>
                  <a:srgbClr val="FF0000"/>
                </a:solidFill>
              </a:rPr>
              <a:t>Use Cost Basis from total line  as Cost</a:t>
            </a:r>
          </a:p>
        </p:txBody>
      </p:sp>
      <p:cxnSp>
        <p:nvCxnSpPr>
          <p:cNvPr id="14" name="Straight Arrow Connector 13"/>
          <p:cNvCxnSpPr>
            <a:stCxn id="13" idx="3"/>
            <a:endCxn id="9" idx="2"/>
          </p:cNvCxnSpPr>
          <p:nvPr/>
        </p:nvCxnSpPr>
        <p:spPr bwMode="auto">
          <a:xfrm>
            <a:off x="4408319" y="2814831"/>
            <a:ext cx="998569" cy="0"/>
          </a:xfrm>
          <a:prstGeom prst="straightConnector1">
            <a:avLst/>
          </a:prstGeom>
          <a:noFill/>
          <a:ln w="38100" cap="flat" cmpd="sng" algn="ctr">
            <a:solidFill>
              <a:srgbClr val="FF0000"/>
            </a:solidFill>
            <a:prstDash val="solid"/>
            <a:round/>
            <a:headEnd type="none" w="med" len="med"/>
            <a:tailEnd type="triangle"/>
          </a:ln>
          <a:effectLst/>
        </p:spPr>
      </p:cxnSp>
      <p:sp>
        <p:nvSpPr>
          <p:cNvPr id="22" name="TextBox 21"/>
          <p:cNvSpPr txBox="1"/>
          <p:nvPr/>
        </p:nvSpPr>
        <p:spPr>
          <a:xfrm>
            <a:off x="707754" y="5323016"/>
            <a:ext cx="3700565" cy="923330"/>
          </a:xfrm>
          <a:prstGeom prst="rect">
            <a:avLst/>
          </a:prstGeom>
          <a:noFill/>
          <a:ln w="28575">
            <a:solidFill>
              <a:srgbClr val="FF0000"/>
            </a:solidFill>
          </a:ln>
        </p:spPr>
        <p:txBody>
          <a:bodyPr wrap="none" rtlCol="0">
            <a:spAutoFit/>
          </a:bodyPr>
          <a:lstStyle/>
          <a:p>
            <a:r>
              <a:rPr lang="en-US" b="1" dirty="0">
                <a:solidFill>
                  <a:srgbClr val="FF0000"/>
                </a:solidFill>
              </a:rPr>
              <a:t>Choose adjustment explanation M –</a:t>
            </a:r>
          </a:p>
          <a:p>
            <a:r>
              <a:rPr lang="en-US" b="1" dirty="0">
                <a:solidFill>
                  <a:srgbClr val="FF0000"/>
                </a:solidFill>
              </a:rPr>
              <a:t>Reporting Multiple Transactions on a</a:t>
            </a:r>
          </a:p>
          <a:p>
            <a:r>
              <a:rPr lang="en-US" b="1" dirty="0">
                <a:solidFill>
                  <a:srgbClr val="FF0000"/>
                </a:solidFill>
              </a:rPr>
              <a:t>Single Row</a:t>
            </a:r>
          </a:p>
        </p:txBody>
      </p:sp>
      <p:sp>
        <p:nvSpPr>
          <p:cNvPr id="23" name="Oval 22"/>
          <p:cNvSpPr/>
          <p:nvPr/>
        </p:nvSpPr>
        <p:spPr>
          <a:xfrm>
            <a:off x="5406888" y="5546838"/>
            <a:ext cx="2767261" cy="40380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4" name="Straight Arrow Connector 23"/>
          <p:cNvCxnSpPr>
            <a:stCxn id="22" idx="3"/>
          </p:cNvCxnSpPr>
          <p:nvPr/>
        </p:nvCxnSpPr>
        <p:spPr bwMode="auto">
          <a:xfrm flipV="1">
            <a:off x="4408319" y="5774065"/>
            <a:ext cx="1020145" cy="10616"/>
          </a:xfrm>
          <a:prstGeom prst="straightConnector1">
            <a:avLst/>
          </a:prstGeom>
          <a:noFill/>
          <a:ln w="38100" cap="flat" cmpd="sng" algn="ctr">
            <a:solidFill>
              <a:srgbClr val="FF0000"/>
            </a:solidFill>
            <a:prstDash val="solid"/>
            <a:round/>
            <a:headEnd type="none" w="med" len="med"/>
            <a:tailEnd type="triangle"/>
          </a:ln>
          <a:effectLst/>
        </p:spPr>
      </p:cxnSp>
      <p:sp>
        <p:nvSpPr>
          <p:cNvPr id="10" name="TextBox 9"/>
          <p:cNvSpPr txBox="1"/>
          <p:nvPr/>
        </p:nvSpPr>
        <p:spPr>
          <a:xfrm>
            <a:off x="11049000" y="685800"/>
            <a:ext cx="704167" cy="338554"/>
          </a:xfrm>
          <a:prstGeom prst="rect">
            <a:avLst/>
          </a:prstGeom>
          <a:noFill/>
        </p:spPr>
        <p:txBody>
          <a:bodyPr wrap="none" rtlCol="0">
            <a:spAutoFit/>
          </a:bodyPr>
          <a:lstStyle/>
          <a:p>
            <a:r>
              <a:rPr lang="en-US" sz="1600" dirty="0">
                <a:solidFill>
                  <a:schemeClr val="bg1"/>
                </a:solidFill>
              </a:rPr>
              <a:t>cont’d</a:t>
            </a:r>
          </a:p>
        </p:txBody>
      </p:sp>
      <p:sp>
        <p:nvSpPr>
          <p:cNvPr id="20" name="TextBox 19"/>
          <p:cNvSpPr txBox="1"/>
          <p:nvPr/>
        </p:nvSpPr>
        <p:spPr>
          <a:xfrm>
            <a:off x="686401" y="1486498"/>
            <a:ext cx="3758914" cy="369332"/>
          </a:xfrm>
          <a:prstGeom prst="rect">
            <a:avLst/>
          </a:prstGeom>
          <a:noFill/>
          <a:ln w="28575">
            <a:solidFill>
              <a:srgbClr val="FF0000"/>
            </a:solidFill>
          </a:ln>
        </p:spPr>
        <p:txBody>
          <a:bodyPr wrap="none" rtlCol="0">
            <a:spAutoFit/>
          </a:bodyPr>
          <a:lstStyle/>
          <a:p>
            <a:r>
              <a:rPr lang="en-US" b="1" dirty="0">
                <a:solidFill>
                  <a:srgbClr val="FF0000"/>
                </a:solidFill>
              </a:rPr>
              <a:t>Choose Cost Basis Is Reported to IRS</a:t>
            </a:r>
          </a:p>
        </p:txBody>
      </p:sp>
      <p:sp>
        <p:nvSpPr>
          <p:cNvPr id="29" name="Oval 28"/>
          <p:cNvSpPr/>
          <p:nvPr/>
        </p:nvSpPr>
        <p:spPr>
          <a:xfrm>
            <a:off x="5488441" y="1295400"/>
            <a:ext cx="2436359" cy="56042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30" name="Straight Arrow Connector 29"/>
          <p:cNvCxnSpPr/>
          <p:nvPr/>
        </p:nvCxnSpPr>
        <p:spPr bwMode="auto">
          <a:xfrm flipV="1">
            <a:off x="4464322" y="1671164"/>
            <a:ext cx="964142" cy="18143"/>
          </a:xfrm>
          <a:prstGeom prst="straightConnector1">
            <a:avLst/>
          </a:prstGeom>
          <a:noFill/>
          <a:ln w="38100" cap="flat" cmpd="sng" algn="ctr">
            <a:solidFill>
              <a:srgbClr val="FF0000"/>
            </a:solidFill>
            <a:prstDash val="solid"/>
            <a:round/>
            <a:headEnd type="none" w="med" len="med"/>
            <a:tailEnd type="triangle"/>
          </a:ln>
          <a:effectLst/>
        </p:spPr>
      </p:cxnSp>
      <p:sp>
        <p:nvSpPr>
          <p:cNvPr id="31" name="TextBox 30"/>
          <p:cNvSpPr txBox="1"/>
          <p:nvPr/>
        </p:nvSpPr>
        <p:spPr>
          <a:xfrm>
            <a:off x="1999070" y="3553295"/>
            <a:ext cx="2409249" cy="369332"/>
          </a:xfrm>
          <a:prstGeom prst="rect">
            <a:avLst/>
          </a:prstGeom>
          <a:noFill/>
          <a:ln w="28575">
            <a:solidFill>
              <a:srgbClr val="FF0000"/>
            </a:solidFill>
          </a:ln>
        </p:spPr>
        <p:txBody>
          <a:bodyPr wrap="none" rtlCol="0">
            <a:spAutoFit/>
          </a:bodyPr>
          <a:lstStyle/>
          <a:p>
            <a:r>
              <a:rPr lang="en-US" b="1" dirty="0">
                <a:solidFill>
                  <a:srgbClr val="FF0000"/>
                </a:solidFill>
              </a:rPr>
              <a:t>No adjustment amount</a:t>
            </a:r>
          </a:p>
        </p:txBody>
      </p:sp>
      <p:sp>
        <p:nvSpPr>
          <p:cNvPr id="32" name="Oval 31"/>
          <p:cNvSpPr/>
          <p:nvPr/>
        </p:nvSpPr>
        <p:spPr>
          <a:xfrm>
            <a:off x="5446607" y="3626814"/>
            <a:ext cx="954193" cy="24796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33" name="Straight Arrow Connector 32"/>
          <p:cNvCxnSpPr>
            <a:stCxn id="31" idx="3"/>
            <a:endCxn id="32" idx="2"/>
          </p:cNvCxnSpPr>
          <p:nvPr/>
        </p:nvCxnSpPr>
        <p:spPr bwMode="auto">
          <a:xfrm>
            <a:off x="4408319" y="3737961"/>
            <a:ext cx="1038288" cy="12835"/>
          </a:xfrm>
          <a:prstGeom prst="straightConnector1">
            <a:avLst/>
          </a:prstGeom>
          <a:noFill/>
          <a:ln w="38100" cap="flat" cmpd="sng" algn="ctr">
            <a:solidFill>
              <a:srgbClr val="FF0000"/>
            </a:solidFill>
            <a:prstDash val="solid"/>
            <a:round/>
            <a:headEnd type="none" w="med" len="med"/>
            <a:tailEnd type="triangle"/>
          </a:ln>
          <a:effectLst/>
        </p:spPr>
      </p:cxnSp>
      <p:sp>
        <p:nvSpPr>
          <p:cNvPr id="5" name="Date Placeholder 4">
            <a:extLst>
              <a:ext uri="{FF2B5EF4-FFF2-40B4-BE49-F238E27FC236}">
                <a16:creationId xmlns:a16="http://schemas.microsoft.com/office/drawing/2014/main" id="{4C975889-75DF-42AB-8B74-A10163866474}"/>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700605999"/>
      </p:ext>
    </p:extLst>
  </p:cSld>
  <p:clrMapOvr>
    <a:masterClrMapping/>
  </p:clrMapOvr>
  <mc:AlternateContent xmlns:mc="http://schemas.openxmlformats.org/markup-compatibility/2006" xmlns:p14="http://schemas.microsoft.com/office/powerpoint/2010/main">
    <mc:Choice Requires="p14">
      <p:transition spd="slow" p14:dur="2000" advTm="84979"/>
    </mc:Choice>
    <mc:Fallback xmlns="">
      <p:transition spd="slow" advTm="84979"/>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6848"/>
          <a:stretch/>
        </p:blipFill>
        <p:spPr>
          <a:xfrm>
            <a:off x="5556459" y="1241782"/>
            <a:ext cx="3766146" cy="4931400"/>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153</a:t>
            </a:fld>
            <a:endParaRPr lang="en-US" altLang="en-US" dirty="0"/>
          </a:p>
        </p:txBody>
      </p:sp>
      <p:sp>
        <p:nvSpPr>
          <p:cNvPr id="4" name="Title 3"/>
          <p:cNvSpPr>
            <a:spLocks noGrp="1"/>
          </p:cNvSpPr>
          <p:nvPr>
            <p:ph type="title"/>
          </p:nvPr>
        </p:nvSpPr>
        <p:spPr>
          <a:xfrm>
            <a:off x="1066803" y="28835"/>
            <a:ext cx="9982197" cy="1143000"/>
          </a:xfrm>
        </p:spPr>
        <p:txBody>
          <a:bodyPr>
            <a:normAutofit fontScale="90000"/>
          </a:bodyPr>
          <a:lstStyle/>
          <a:p>
            <a:r>
              <a:rPr lang="en-US" sz="3200" dirty="0"/>
              <a:t>TSO - Entering 1099-B from Brokerage Statement –</a:t>
            </a:r>
            <a:br>
              <a:rPr lang="en-US" sz="3200" dirty="0"/>
            </a:br>
            <a:r>
              <a:rPr lang="en-US" sz="3200" dirty="0"/>
              <a:t>Long-Term Transactions, Basis Is Reported to IRS</a:t>
            </a:r>
            <a:br>
              <a:rPr lang="en-US" sz="3200" dirty="0"/>
            </a:br>
            <a:r>
              <a:rPr lang="en-US" sz="2400" dirty="0"/>
              <a:t>Federal Section&gt;Income&gt;Capital Gains and Losses&gt;Capital Gain and Loss Items</a:t>
            </a:r>
          </a:p>
        </p:txBody>
      </p:sp>
      <p:sp>
        <p:nvSpPr>
          <p:cNvPr id="9" name="Oval 8"/>
          <p:cNvSpPr/>
          <p:nvPr/>
        </p:nvSpPr>
        <p:spPr>
          <a:xfrm>
            <a:off x="5391800" y="2848566"/>
            <a:ext cx="1143000"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1565755" y="2905296"/>
            <a:ext cx="3274358" cy="369332"/>
          </a:xfrm>
          <a:prstGeom prst="rect">
            <a:avLst/>
          </a:prstGeom>
          <a:noFill/>
          <a:ln w="28575">
            <a:solidFill>
              <a:srgbClr val="FF0000"/>
            </a:solidFill>
          </a:ln>
        </p:spPr>
        <p:txBody>
          <a:bodyPr wrap="none" rtlCol="0">
            <a:spAutoFit/>
          </a:bodyPr>
          <a:lstStyle/>
          <a:p>
            <a:r>
              <a:rPr lang="en-US" b="1" dirty="0">
                <a:solidFill>
                  <a:srgbClr val="FF0000"/>
                </a:solidFill>
              </a:rPr>
              <a:t>Use payer’s name as Description</a:t>
            </a:r>
          </a:p>
        </p:txBody>
      </p:sp>
      <p:cxnSp>
        <p:nvCxnSpPr>
          <p:cNvPr id="14" name="Straight Arrow Connector 13"/>
          <p:cNvCxnSpPr>
            <a:endCxn id="9" idx="2"/>
          </p:cNvCxnSpPr>
          <p:nvPr/>
        </p:nvCxnSpPr>
        <p:spPr bwMode="auto">
          <a:xfrm flipV="1">
            <a:off x="4840113" y="3039066"/>
            <a:ext cx="551687" cy="40121"/>
          </a:xfrm>
          <a:prstGeom prst="straightConnector1">
            <a:avLst/>
          </a:prstGeom>
          <a:noFill/>
          <a:ln w="38100" cap="flat" cmpd="sng" algn="ctr">
            <a:solidFill>
              <a:srgbClr val="FF0000"/>
            </a:solidFill>
            <a:prstDash val="solid"/>
            <a:round/>
            <a:headEnd type="none" w="med" len="med"/>
            <a:tailEnd type="triangle"/>
          </a:ln>
          <a:effectLst/>
        </p:spPr>
      </p:cxnSp>
      <p:sp>
        <p:nvSpPr>
          <p:cNvPr id="16" name="Oval 15"/>
          <p:cNvSpPr/>
          <p:nvPr/>
        </p:nvSpPr>
        <p:spPr>
          <a:xfrm>
            <a:off x="5391800" y="3693697"/>
            <a:ext cx="1211943"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TextBox 16"/>
          <p:cNvSpPr txBox="1"/>
          <p:nvPr/>
        </p:nvSpPr>
        <p:spPr>
          <a:xfrm>
            <a:off x="1041815" y="3707482"/>
            <a:ext cx="3845540" cy="646331"/>
          </a:xfrm>
          <a:prstGeom prst="rect">
            <a:avLst/>
          </a:prstGeom>
          <a:noFill/>
          <a:ln w="28575">
            <a:solidFill>
              <a:srgbClr val="FF0000"/>
            </a:solidFill>
          </a:ln>
        </p:spPr>
        <p:txBody>
          <a:bodyPr wrap="none" rtlCol="0">
            <a:spAutoFit/>
          </a:bodyPr>
          <a:lstStyle/>
          <a:p>
            <a:r>
              <a:rPr lang="en-US" b="1" dirty="0">
                <a:solidFill>
                  <a:srgbClr val="FF0000"/>
                </a:solidFill>
              </a:rPr>
              <a:t>Choose Alternate Option and</a:t>
            </a:r>
          </a:p>
          <a:p>
            <a:r>
              <a:rPr lang="en-US" b="1" dirty="0">
                <a:solidFill>
                  <a:srgbClr val="FF0000"/>
                </a:solidFill>
              </a:rPr>
              <a:t>Various – Long Term for Date Acquired</a:t>
            </a:r>
          </a:p>
        </p:txBody>
      </p:sp>
      <p:cxnSp>
        <p:nvCxnSpPr>
          <p:cNvPr id="18" name="Straight Arrow Connector 17"/>
          <p:cNvCxnSpPr>
            <a:endCxn id="16" idx="2"/>
          </p:cNvCxnSpPr>
          <p:nvPr/>
        </p:nvCxnSpPr>
        <p:spPr bwMode="auto">
          <a:xfrm>
            <a:off x="4911838" y="3960397"/>
            <a:ext cx="479962" cy="0"/>
          </a:xfrm>
          <a:prstGeom prst="straightConnector1">
            <a:avLst/>
          </a:prstGeom>
          <a:noFill/>
          <a:ln w="38100" cap="flat" cmpd="sng" algn="ctr">
            <a:solidFill>
              <a:srgbClr val="FF0000"/>
            </a:solidFill>
            <a:prstDash val="solid"/>
            <a:round/>
            <a:headEnd type="none" w="med" len="med"/>
            <a:tailEnd type="triangle"/>
          </a:ln>
          <a:effectLst/>
        </p:spPr>
      </p:cxnSp>
      <p:sp>
        <p:nvSpPr>
          <p:cNvPr id="22" name="TextBox 21"/>
          <p:cNvSpPr txBox="1"/>
          <p:nvPr/>
        </p:nvSpPr>
        <p:spPr>
          <a:xfrm>
            <a:off x="798343" y="4507049"/>
            <a:ext cx="4084773" cy="1200329"/>
          </a:xfrm>
          <a:prstGeom prst="rect">
            <a:avLst/>
          </a:prstGeom>
          <a:noFill/>
          <a:ln w="28575">
            <a:solidFill>
              <a:srgbClr val="FF0000"/>
            </a:solidFill>
          </a:ln>
        </p:spPr>
        <p:txBody>
          <a:bodyPr wrap="none" rtlCol="0">
            <a:spAutoFit/>
          </a:bodyPr>
          <a:lstStyle/>
          <a:p>
            <a:r>
              <a:rPr lang="en-US" b="1" dirty="0">
                <a:solidFill>
                  <a:srgbClr val="FF0000"/>
                </a:solidFill>
              </a:rPr>
              <a:t>If Various is chosen for date acquired,</a:t>
            </a:r>
          </a:p>
          <a:p>
            <a:r>
              <a:rPr lang="en-US" b="1" dirty="0">
                <a:solidFill>
                  <a:srgbClr val="FF0000"/>
                </a:solidFill>
              </a:rPr>
              <a:t>do not enter Date Sold; choose Alternate</a:t>
            </a:r>
          </a:p>
          <a:p>
            <a:r>
              <a:rPr lang="en-US" b="1" dirty="0">
                <a:solidFill>
                  <a:srgbClr val="FF0000"/>
                </a:solidFill>
              </a:rPr>
              <a:t>Option; do not choose anything from</a:t>
            </a:r>
          </a:p>
          <a:p>
            <a:r>
              <a:rPr lang="en-US" b="1" dirty="0">
                <a:solidFill>
                  <a:srgbClr val="FF0000"/>
                </a:solidFill>
              </a:rPr>
              <a:t>drop-down menu </a:t>
            </a:r>
          </a:p>
        </p:txBody>
      </p:sp>
      <p:sp>
        <p:nvSpPr>
          <p:cNvPr id="23" name="Oval 22"/>
          <p:cNvSpPr/>
          <p:nvPr/>
        </p:nvSpPr>
        <p:spPr>
          <a:xfrm>
            <a:off x="5391801" y="4702208"/>
            <a:ext cx="1542400" cy="67770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4" name="Straight Arrow Connector 23"/>
          <p:cNvCxnSpPr>
            <a:stCxn id="22" idx="3"/>
            <a:endCxn id="23" idx="2"/>
          </p:cNvCxnSpPr>
          <p:nvPr/>
        </p:nvCxnSpPr>
        <p:spPr bwMode="auto">
          <a:xfrm flipV="1">
            <a:off x="4883116" y="5041060"/>
            <a:ext cx="508685" cy="66154"/>
          </a:xfrm>
          <a:prstGeom prst="straightConnector1">
            <a:avLst/>
          </a:prstGeom>
          <a:noFill/>
          <a:ln w="38100" cap="flat" cmpd="sng" algn="ctr">
            <a:solidFill>
              <a:srgbClr val="FF0000"/>
            </a:solidFill>
            <a:prstDash val="solid"/>
            <a:round/>
            <a:headEnd type="none" w="med" len="med"/>
            <a:tailEnd type="triangle"/>
          </a:ln>
          <a:effectLst/>
        </p:spPr>
      </p:cxnSp>
      <p:sp>
        <p:nvSpPr>
          <p:cNvPr id="26" name="TextBox 25"/>
          <p:cNvSpPr txBox="1"/>
          <p:nvPr/>
        </p:nvSpPr>
        <p:spPr>
          <a:xfrm>
            <a:off x="718659" y="5826026"/>
            <a:ext cx="4207690" cy="369332"/>
          </a:xfrm>
          <a:prstGeom prst="rect">
            <a:avLst/>
          </a:prstGeom>
          <a:noFill/>
          <a:ln w="28575">
            <a:solidFill>
              <a:srgbClr val="FF0000"/>
            </a:solidFill>
          </a:ln>
        </p:spPr>
        <p:txBody>
          <a:bodyPr wrap="none" rtlCol="0">
            <a:spAutoFit/>
          </a:bodyPr>
          <a:lstStyle/>
          <a:p>
            <a:r>
              <a:rPr lang="en-US" b="1" dirty="0">
                <a:solidFill>
                  <a:srgbClr val="FF0000"/>
                </a:solidFill>
              </a:rPr>
              <a:t>Use Proceeds from total line as Sales Price</a:t>
            </a:r>
          </a:p>
        </p:txBody>
      </p:sp>
      <p:sp>
        <p:nvSpPr>
          <p:cNvPr id="27" name="Oval 26"/>
          <p:cNvSpPr/>
          <p:nvPr/>
        </p:nvSpPr>
        <p:spPr>
          <a:xfrm>
            <a:off x="5540322" y="5966758"/>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8" name="Straight Arrow Connector 27"/>
          <p:cNvCxnSpPr>
            <a:endCxn id="27" idx="2"/>
          </p:cNvCxnSpPr>
          <p:nvPr/>
        </p:nvCxnSpPr>
        <p:spPr bwMode="auto">
          <a:xfrm>
            <a:off x="4911838" y="6073351"/>
            <a:ext cx="628484" cy="7707"/>
          </a:xfrm>
          <a:prstGeom prst="straightConnector1">
            <a:avLst/>
          </a:prstGeom>
          <a:noFill/>
          <a:ln w="38100" cap="flat" cmpd="sng" algn="ctr">
            <a:solidFill>
              <a:srgbClr val="FF0000"/>
            </a:solidFill>
            <a:prstDash val="solid"/>
            <a:round/>
            <a:headEnd type="none" w="med" len="med"/>
            <a:tailEnd type="triangle"/>
          </a:ln>
          <a:effectLst/>
        </p:spPr>
      </p:cxnSp>
      <p:sp>
        <p:nvSpPr>
          <p:cNvPr id="6" name="Date Placeholder 5">
            <a:extLst>
              <a:ext uri="{FF2B5EF4-FFF2-40B4-BE49-F238E27FC236}">
                <a16:creationId xmlns:a16="http://schemas.microsoft.com/office/drawing/2014/main" id="{98671078-A1D1-4EAA-817E-D977009611B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804441132"/>
      </p:ext>
    </p:extLst>
  </p:cSld>
  <p:clrMapOvr>
    <a:masterClrMapping/>
  </p:clrMapOvr>
  <mc:AlternateContent xmlns:mc="http://schemas.openxmlformats.org/markup-compatibility/2006" xmlns:p14="http://schemas.microsoft.com/office/powerpoint/2010/main">
    <mc:Choice Requires="p14">
      <p:transition spd="slow" p14:dur="2000" advTm="49942"/>
    </mc:Choice>
    <mc:Fallback xmlns="">
      <p:transition spd="slow" advTm="49942"/>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91411" y="1295400"/>
            <a:ext cx="3677110" cy="4969905"/>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154</a:t>
            </a:fld>
            <a:endParaRPr lang="en-US" altLang="en-US" dirty="0"/>
          </a:p>
        </p:txBody>
      </p:sp>
      <p:sp>
        <p:nvSpPr>
          <p:cNvPr id="4" name="Title 3"/>
          <p:cNvSpPr>
            <a:spLocks noGrp="1"/>
          </p:cNvSpPr>
          <p:nvPr>
            <p:ph type="title"/>
          </p:nvPr>
        </p:nvSpPr>
        <p:spPr>
          <a:xfrm>
            <a:off x="1077846" y="40274"/>
            <a:ext cx="9742554" cy="1143000"/>
          </a:xfrm>
        </p:spPr>
        <p:txBody>
          <a:bodyPr>
            <a:normAutofit fontScale="90000"/>
          </a:bodyPr>
          <a:lstStyle/>
          <a:p>
            <a:r>
              <a:rPr lang="en-US" sz="3200" dirty="0"/>
              <a:t>TSO – Entering 1099-B from Brokerage Statement -  </a:t>
            </a:r>
            <a:br>
              <a:rPr lang="en-US" sz="3200" dirty="0"/>
            </a:br>
            <a:r>
              <a:rPr lang="en-US" sz="3200" dirty="0"/>
              <a:t>Long-Term Transactions, Basis Is Reported to IRS</a:t>
            </a:r>
            <a:br>
              <a:rPr lang="en-US" sz="3200" dirty="0"/>
            </a:br>
            <a:r>
              <a:rPr lang="en-US" sz="2400" dirty="0"/>
              <a:t>Federal Section&gt;Income&gt;Capital Gains and Losses&gt;Capital Gain and Loss Items</a:t>
            </a:r>
          </a:p>
        </p:txBody>
      </p:sp>
      <p:sp>
        <p:nvSpPr>
          <p:cNvPr id="9" name="Oval 8"/>
          <p:cNvSpPr/>
          <p:nvPr/>
        </p:nvSpPr>
        <p:spPr>
          <a:xfrm>
            <a:off x="5291411" y="2577843"/>
            <a:ext cx="1143000"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638628" y="2610014"/>
            <a:ext cx="3745321" cy="369332"/>
          </a:xfrm>
          <a:prstGeom prst="rect">
            <a:avLst/>
          </a:prstGeom>
          <a:noFill/>
          <a:ln w="28575">
            <a:solidFill>
              <a:srgbClr val="FF0000"/>
            </a:solidFill>
          </a:ln>
        </p:spPr>
        <p:txBody>
          <a:bodyPr wrap="none" rtlCol="0">
            <a:spAutoFit/>
          </a:bodyPr>
          <a:lstStyle/>
          <a:p>
            <a:r>
              <a:rPr lang="en-US" b="1" dirty="0">
                <a:solidFill>
                  <a:srgbClr val="FF0000"/>
                </a:solidFill>
              </a:rPr>
              <a:t>Use Cost Basis from total line  as Cost</a:t>
            </a:r>
          </a:p>
        </p:txBody>
      </p:sp>
      <p:cxnSp>
        <p:nvCxnSpPr>
          <p:cNvPr id="14" name="Straight Arrow Connector 13"/>
          <p:cNvCxnSpPr>
            <a:stCxn id="13" idx="3"/>
            <a:endCxn id="9" idx="2"/>
          </p:cNvCxnSpPr>
          <p:nvPr/>
        </p:nvCxnSpPr>
        <p:spPr bwMode="auto">
          <a:xfrm flipV="1">
            <a:off x="4383949" y="2768343"/>
            <a:ext cx="907462" cy="26337"/>
          </a:xfrm>
          <a:prstGeom prst="straightConnector1">
            <a:avLst/>
          </a:prstGeom>
          <a:noFill/>
          <a:ln w="38100" cap="flat" cmpd="sng" algn="ctr">
            <a:solidFill>
              <a:srgbClr val="FF0000"/>
            </a:solidFill>
            <a:prstDash val="solid"/>
            <a:round/>
            <a:headEnd type="none" w="med" len="med"/>
            <a:tailEnd type="triangle"/>
          </a:ln>
          <a:effectLst/>
        </p:spPr>
      </p:cxnSp>
      <p:sp>
        <p:nvSpPr>
          <p:cNvPr id="22" name="TextBox 21"/>
          <p:cNvSpPr txBox="1"/>
          <p:nvPr/>
        </p:nvSpPr>
        <p:spPr>
          <a:xfrm>
            <a:off x="538296" y="5259537"/>
            <a:ext cx="3700565" cy="923330"/>
          </a:xfrm>
          <a:prstGeom prst="rect">
            <a:avLst/>
          </a:prstGeom>
          <a:noFill/>
          <a:ln w="28575">
            <a:solidFill>
              <a:srgbClr val="FF0000"/>
            </a:solidFill>
          </a:ln>
        </p:spPr>
        <p:txBody>
          <a:bodyPr wrap="none" rtlCol="0">
            <a:spAutoFit/>
          </a:bodyPr>
          <a:lstStyle/>
          <a:p>
            <a:r>
              <a:rPr lang="en-US" b="1" dirty="0">
                <a:solidFill>
                  <a:srgbClr val="FF0000"/>
                </a:solidFill>
              </a:rPr>
              <a:t>Choose adjustment explanation M –</a:t>
            </a:r>
          </a:p>
          <a:p>
            <a:r>
              <a:rPr lang="en-US" b="1" dirty="0">
                <a:solidFill>
                  <a:srgbClr val="FF0000"/>
                </a:solidFill>
              </a:rPr>
              <a:t>Reporting Multiple Transactions on a</a:t>
            </a:r>
          </a:p>
          <a:p>
            <a:r>
              <a:rPr lang="en-US" b="1" dirty="0">
                <a:solidFill>
                  <a:srgbClr val="FF0000"/>
                </a:solidFill>
              </a:rPr>
              <a:t>Single Row</a:t>
            </a:r>
          </a:p>
        </p:txBody>
      </p:sp>
      <p:sp>
        <p:nvSpPr>
          <p:cNvPr id="23" name="Oval 22"/>
          <p:cNvSpPr/>
          <p:nvPr/>
        </p:nvSpPr>
        <p:spPr>
          <a:xfrm>
            <a:off x="5050780" y="5492183"/>
            <a:ext cx="2767261" cy="40380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4" name="Straight Arrow Connector 23"/>
          <p:cNvCxnSpPr>
            <a:stCxn id="22" idx="3"/>
          </p:cNvCxnSpPr>
          <p:nvPr/>
        </p:nvCxnSpPr>
        <p:spPr bwMode="auto">
          <a:xfrm>
            <a:off x="4238861" y="5721202"/>
            <a:ext cx="807479" cy="0"/>
          </a:xfrm>
          <a:prstGeom prst="straightConnector1">
            <a:avLst/>
          </a:prstGeom>
          <a:noFill/>
          <a:ln w="38100" cap="flat" cmpd="sng" algn="ctr">
            <a:solidFill>
              <a:srgbClr val="FF0000"/>
            </a:solidFill>
            <a:prstDash val="solid"/>
            <a:round/>
            <a:headEnd type="none" w="med" len="med"/>
            <a:tailEnd type="triangle"/>
          </a:ln>
          <a:effectLst/>
        </p:spPr>
      </p:cxnSp>
      <p:sp>
        <p:nvSpPr>
          <p:cNvPr id="12" name="TextBox 11"/>
          <p:cNvSpPr txBox="1"/>
          <p:nvPr/>
        </p:nvSpPr>
        <p:spPr>
          <a:xfrm>
            <a:off x="953652" y="1398170"/>
            <a:ext cx="3430298" cy="369332"/>
          </a:xfrm>
          <a:prstGeom prst="rect">
            <a:avLst/>
          </a:prstGeom>
          <a:noFill/>
          <a:ln w="28575">
            <a:solidFill>
              <a:srgbClr val="FF0000"/>
            </a:solidFill>
          </a:ln>
        </p:spPr>
        <p:txBody>
          <a:bodyPr wrap="none" rtlCol="0">
            <a:spAutoFit/>
          </a:bodyPr>
          <a:lstStyle/>
          <a:p>
            <a:r>
              <a:rPr lang="en-US" b="1" dirty="0">
                <a:solidFill>
                  <a:srgbClr val="FF0000"/>
                </a:solidFill>
              </a:rPr>
              <a:t>Choose Cost Basis Reported to IRS</a:t>
            </a:r>
          </a:p>
        </p:txBody>
      </p:sp>
      <p:sp>
        <p:nvSpPr>
          <p:cNvPr id="18" name="Oval 17"/>
          <p:cNvSpPr/>
          <p:nvPr/>
        </p:nvSpPr>
        <p:spPr>
          <a:xfrm>
            <a:off x="5243401" y="1373738"/>
            <a:ext cx="2093887" cy="37114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9" name="Straight Arrow Connector 18"/>
          <p:cNvCxnSpPr>
            <a:stCxn id="12" idx="3"/>
            <a:endCxn id="18" idx="2"/>
          </p:cNvCxnSpPr>
          <p:nvPr/>
        </p:nvCxnSpPr>
        <p:spPr bwMode="auto">
          <a:xfrm flipV="1">
            <a:off x="4383950" y="1559311"/>
            <a:ext cx="859451" cy="23525"/>
          </a:xfrm>
          <a:prstGeom prst="straightConnector1">
            <a:avLst/>
          </a:prstGeom>
          <a:noFill/>
          <a:ln w="38100" cap="flat" cmpd="sng" algn="ctr">
            <a:solidFill>
              <a:srgbClr val="FF0000"/>
            </a:solidFill>
            <a:prstDash val="solid"/>
            <a:round/>
            <a:headEnd type="none" w="med" len="med"/>
            <a:tailEnd type="triangle"/>
          </a:ln>
          <a:effectLst/>
        </p:spPr>
      </p:cxnSp>
      <p:sp>
        <p:nvSpPr>
          <p:cNvPr id="17" name="TextBox 16"/>
          <p:cNvSpPr txBox="1"/>
          <p:nvPr/>
        </p:nvSpPr>
        <p:spPr>
          <a:xfrm>
            <a:off x="1804195" y="3595686"/>
            <a:ext cx="2579754" cy="369332"/>
          </a:xfrm>
          <a:prstGeom prst="rect">
            <a:avLst/>
          </a:prstGeom>
          <a:noFill/>
          <a:ln w="28575">
            <a:solidFill>
              <a:srgbClr val="FF0000"/>
            </a:solidFill>
          </a:ln>
        </p:spPr>
        <p:txBody>
          <a:bodyPr wrap="square" rtlCol="0">
            <a:spAutoFit/>
          </a:bodyPr>
          <a:lstStyle/>
          <a:p>
            <a:r>
              <a:rPr lang="en-US" b="1" dirty="0">
                <a:solidFill>
                  <a:srgbClr val="FF0000"/>
                </a:solidFill>
              </a:rPr>
              <a:t>No adjustment amount</a:t>
            </a:r>
          </a:p>
        </p:txBody>
      </p:sp>
      <p:sp>
        <p:nvSpPr>
          <p:cNvPr id="25" name="Oval 24"/>
          <p:cNvSpPr/>
          <p:nvPr/>
        </p:nvSpPr>
        <p:spPr>
          <a:xfrm>
            <a:off x="5291411" y="3600516"/>
            <a:ext cx="737177" cy="38178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6" name="Straight Arrow Connector 25"/>
          <p:cNvCxnSpPr>
            <a:stCxn id="17" idx="3"/>
            <a:endCxn id="25" idx="2"/>
          </p:cNvCxnSpPr>
          <p:nvPr/>
        </p:nvCxnSpPr>
        <p:spPr bwMode="auto">
          <a:xfrm>
            <a:off x="4383949" y="3780352"/>
            <a:ext cx="907462" cy="11057"/>
          </a:xfrm>
          <a:prstGeom prst="straightConnector1">
            <a:avLst/>
          </a:prstGeom>
          <a:noFill/>
          <a:ln w="38100" cap="flat" cmpd="sng" algn="ctr">
            <a:solidFill>
              <a:srgbClr val="FF0000"/>
            </a:solidFill>
            <a:prstDash val="solid"/>
            <a:round/>
            <a:headEnd type="none" w="med" len="med"/>
            <a:tailEnd type="triangle"/>
          </a:ln>
          <a:effectLst/>
        </p:spPr>
      </p:cxnSp>
      <p:sp>
        <p:nvSpPr>
          <p:cNvPr id="30" name="TextBox 29"/>
          <p:cNvSpPr txBox="1"/>
          <p:nvPr/>
        </p:nvSpPr>
        <p:spPr>
          <a:xfrm>
            <a:off x="10896600" y="685800"/>
            <a:ext cx="704167" cy="338554"/>
          </a:xfrm>
          <a:prstGeom prst="rect">
            <a:avLst/>
          </a:prstGeom>
          <a:noFill/>
        </p:spPr>
        <p:txBody>
          <a:bodyPr wrap="none" rtlCol="0">
            <a:spAutoFit/>
          </a:bodyPr>
          <a:lstStyle/>
          <a:p>
            <a:r>
              <a:rPr lang="en-US" sz="1600" dirty="0">
                <a:solidFill>
                  <a:schemeClr val="bg1"/>
                </a:solidFill>
              </a:rPr>
              <a:t>cont’d</a:t>
            </a:r>
          </a:p>
        </p:txBody>
      </p:sp>
      <p:sp>
        <p:nvSpPr>
          <p:cNvPr id="5" name="Date Placeholder 4">
            <a:extLst>
              <a:ext uri="{FF2B5EF4-FFF2-40B4-BE49-F238E27FC236}">
                <a16:creationId xmlns:a16="http://schemas.microsoft.com/office/drawing/2014/main" id="{F7946BA6-6F5B-4B46-A424-6349A9B621E9}"/>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575308455"/>
      </p:ext>
    </p:extLst>
  </p:cSld>
  <p:clrMapOvr>
    <a:masterClrMapping/>
  </p:clrMapOvr>
  <mc:AlternateContent xmlns:mc="http://schemas.openxmlformats.org/markup-compatibility/2006" xmlns:p14="http://schemas.microsoft.com/office/powerpoint/2010/main">
    <mc:Choice Requires="p14">
      <p:transition spd="slow" p14:dur="2000" advTm="25541"/>
    </mc:Choice>
    <mc:Fallback xmlns="">
      <p:transition spd="slow" advTm="25541"/>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1099-B into TSO (Step 9c)</a:t>
            </a:r>
          </a:p>
          <a:p>
            <a:r>
              <a:rPr lang="en-US" dirty="0"/>
              <a:t>Check the Federal and NJ refund monitors</a:t>
            </a:r>
          </a:p>
        </p:txBody>
      </p:sp>
      <p:sp>
        <p:nvSpPr>
          <p:cNvPr id="2" name="Title 1"/>
          <p:cNvSpPr>
            <a:spLocks noGrp="1"/>
          </p:cNvSpPr>
          <p:nvPr>
            <p:ph type="title"/>
          </p:nvPr>
        </p:nvSpPr>
        <p:spPr/>
        <p:txBody>
          <a:bodyPr>
            <a:normAutofit/>
          </a:bodyPr>
          <a:lstStyle/>
          <a:p>
            <a:r>
              <a:rPr lang="en-US" dirty="0"/>
              <a:t>TSO - Student Activity</a:t>
            </a:r>
            <a:br>
              <a:rPr lang="en-US" dirty="0"/>
            </a:br>
            <a:r>
              <a:rPr lang="en-GB" altLang="en-US" sz="2200" dirty="0"/>
              <a:t>Federal Section&gt;Income&gt;Capital Gains and Losses&gt;Capital Gain and Loss Items</a:t>
            </a:r>
            <a:endParaRPr lang="en-US" sz="2200" dirty="0"/>
          </a:p>
        </p:txBody>
      </p:sp>
      <p:sp>
        <p:nvSpPr>
          <p:cNvPr id="4" name="Date Placeholder 3">
            <a:extLst>
              <a:ext uri="{FF2B5EF4-FFF2-40B4-BE49-F238E27FC236}">
                <a16:creationId xmlns:a16="http://schemas.microsoft.com/office/drawing/2014/main" id="{905379ED-243A-4A83-B752-2F2E78057191}"/>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155</a:t>
            </a:fld>
            <a:endParaRPr lang="en-US" dirty="0"/>
          </a:p>
        </p:txBody>
      </p:sp>
    </p:spTree>
    <p:extLst>
      <p:ext uri="{BB962C8B-B14F-4D97-AF65-F5344CB8AC3E}">
        <p14:creationId xmlns:p14="http://schemas.microsoft.com/office/powerpoint/2010/main" val="1786300493"/>
      </p:ext>
    </p:extLst>
  </p:cSld>
  <p:clrMapOvr>
    <a:masterClrMapping/>
  </p:clrMapOvr>
  <p:transition advTm="17203"/>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66999" y="1390949"/>
            <a:ext cx="6553683" cy="4951271"/>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156</a:t>
            </a:fld>
            <a:endParaRPr lang="en-US" altLang="en-US" dirty="0"/>
          </a:p>
        </p:txBody>
      </p:sp>
      <p:sp>
        <p:nvSpPr>
          <p:cNvPr id="4" name="Title 3"/>
          <p:cNvSpPr>
            <a:spLocks noGrp="1"/>
          </p:cNvSpPr>
          <p:nvPr>
            <p:ph type="title"/>
          </p:nvPr>
        </p:nvSpPr>
        <p:spPr/>
        <p:txBody>
          <a:bodyPr>
            <a:normAutofit fontScale="90000"/>
          </a:bodyPr>
          <a:lstStyle/>
          <a:p>
            <a:r>
              <a:rPr lang="en-US" dirty="0"/>
              <a:t>TSO – Short-Term Transactions on Form 8949 – Cost Basis Is Reported to IRS (Code A)</a:t>
            </a:r>
          </a:p>
        </p:txBody>
      </p:sp>
      <p:sp>
        <p:nvSpPr>
          <p:cNvPr id="12" name="Oval 11"/>
          <p:cNvSpPr/>
          <p:nvPr/>
        </p:nvSpPr>
        <p:spPr>
          <a:xfrm>
            <a:off x="2057400" y="3673522"/>
            <a:ext cx="5856519"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1828800" y="5257800"/>
            <a:ext cx="7848599" cy="38100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9494968" y="3673522"/>
            <a:ext cx="2457852" cy="923330"/>
          </a:xfrm>
          <a:prstGeom prst="rect">
            <a:avLst/>
          </a:prstGeom>
          <a:noFill/>
          <a:ln w="28575">
            <a:solidFill>
              <a:srgbClr val="FF0000"/>
            </a:solidFill>
          </a:ln>
        </p:spPr>
        <p:txBody>
          <a:bodyPr wrap="none" rtlCol="0">
            <a:spAutoFit/>
          </a:bodyPr>
          <a:lstStyle/>
          <a:p>
            <a:r>
              <a:rPr lang="en-US" b="1" dirty="0">
                <a:solidFill>
                  <a:srgbClr val="FF0000"/>
                </a:solidFill>
              </a:rPr>
              <a:t>Short-term transactions</a:t>
            </a:r>
          </a:p>
          <a:p>
            <a:r>
              <a:rPr lang="en-US" b="1" dirty="0">
                <a:solidFill>
                  <a:srgbClr val="FF0000"/>
                </a:solidFill>
              </a:rPr>
              <a:t>where cost basis is</a:t>
            </a:r>
          </a:p>
          <a:p>
            <a:r>
              <a:rPr lang="en-US" b="1" dirty="0">
                <a:solidFill>
                  <a:srgbClr val="FF0000"/>
                </a:solidFill>
              </a:rPr>
              <a:t>reported to IRS</a:t>
            </a:r>
          </a:p>
        </p:txBody>
      </p:sp>
      <p:sp>
        <p:nvSpPr>
          <p:cNvPr id="5" name="Date Placeholder 4">
            <a:extLst>
              <a:ext uri="{FF2B5EF4-FFF2-40B4-BE49-F238E27FC236}">
                <a16:creationId xmlns:a16="http://schemas.microsoft.com/office/drawing/2014/main" id="{DBD44544-5D9A-4D63-BDA4-C525B3337BAE}"/>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8328564"/>
      </p:ext>
    </p:extLst>
  </p:cSld>
  <p:clrMapOvr>
    <a:masterClrMapping/>
  </p:clrMapOvr>
  <mc:AlternateContent xmlns:mc="http://schemas.openxmlformats.org/markup-compatibility/2006" xmlns:p14="http://schemas.microsoft.com/office/powerpoint/2010/main">
    <mc:Choice Requires="p14">
      <p:transition spd="slow" p14:dur="2000" advTm="51291"/>
    </mc:Choice>
    <mc:Fallback xmlns="">
      <p:transition spd="slow" advTm="51291"/>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05622" y="1447800"/>
            <a:ext cx="7424029" cy="4817505"/>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157</a:t>
            </a:fld>
            <a:endParaRPr lang="en-US" altLang="en-US" dirty="0"/>
          </a:p>
        </p:txBody>
      </p:sp>
      <p:sp>
        <p:nvSpPr>
          <p:cNvPr id="4" name="Title 3"/>
          <p:cNvSpPr>
            <a:spLocks noGrp="1"/>
          </p:cNvSpPr>
          <p:nvPr>
            <p:ph type="title"/>
          </p:nvPr>
        </p:nvSpPr>
        <p:spPr/>
        <p:txBody>
          <a:bodyPr>
            <a:normAutofit fontScale="90000"/>
          </a:bodyPr>
          <a:lstStyle/>
          <a:p>
            <a:r>
              <a:rPr lang="en-US" dirty="0"/>
              <a:t>TSO – Long-Term Transactions on Form 8949 – Cost Basis Is Reported to IRS (Code D)</a:t>
            </a:r>
          </a:p>
        </p:txBody>
      </p:sp>
      <p:sp>
        <p:nvSpPr>
          <p:cNvPr id="12" name="Oval 11"/>
          <p:cNvSpPr/>
          <p:nvPr/>
        </p:nvSpPr>
        <p:spPr>
          <a:xfrm>
            <a:off x="1758448" y="3347933"/>
            <a:ext cx="5856519"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1693336" y="5040893"/>
            <a:ext cx="7848599" cy="50522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9494968" y="3673522"/>
            <a:ext cx="2393732" cy="923330"/>
          </a:xfrm>
          <a:prstGeom prst="rect">
            <a:avLst/>
          </a:prstGeom>
          <a:noFill/>
          <a:ln w="28575">
            <a:solidFill>
              <a:srgbClr val="FF0000"/>
            </a:solidFill>
          </a:ln>
        </p:spPr>
        <p:txBody>
          <a:bodyPr wrap="none" rtlCol="0">
            <a:spAutoFit/>
          </a:bodyPr>
          <a:lstStyle/>
          <a:p>
            <a:r>
              <a:rPr lang="en-US" b="1" dirty="0">
                <a:solidFill>
                  <a:srgbClr val="FF0000"/>
                </a:solidFill>
              </a:rPr>
              <a:t>Long-term transactions</a:t>
            </a:r>
          </a:p>
          <a:p>
            <a:r>
              <a:rPr lang="en-US" b="1" dirty="0">
                <a:solidFill>
                  <a:srgbClr val="FF0000"/>
                </a:solidFill>
              </a:rPr>
              <a:t>where cost basis is</a:t>
            </a:r>
          </a:p>
          <a:p>
            <a:r>
              <a:rPr lang="en-US" b="1" dirty="0">
                <a:solidFill>
                  <a:srgbClr val="FF0000"/>
                </a:solidFill>
              </a:rPr>
              <a:t>reported to IRS</a:t>
            </a:r>
          </a:p>
        </p:txBody>
      </p:sp>
      <p:sp>
        <p:nvSpPr>
          <p:cNvPr id="7" name="Date Placeholder 6">
            <a:extLst>
              <a:ext uri="{FF2B5EF4-FFF2-40B4-BE49-F238E27FC236}">
                <a16:creationId xmlns:a16="http://schemas.microsoft.com/office/drawing/2014/main" id="{924828AC-D3E6-41CB-A2C1-DE4BACD05B1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792945653"/>
      </p:ext>
    </p:extLst>
  </p:cSld>
  <p:clrMapOvr>
    <a:masterClrMapping/>
  </p:clrMapOvr>
  <mc:AlternateContent xmlns:mc="http://schemas.openxmlformats.org/markup-compatibility/2006" xmlns:p14="http://schemas.microsoft.com/office/powerpoint/2010/main">
    <mc:Choice Requires="p14">
      <p:transition spd="slow" p14:dur="2000" advTm="20309"/>
    </mc:Choice>
    <mc:Fallback xmlns="">
      <p:transition spd="slow" advTm="20309"/>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23979" y="1440674"/>
            <a:ext cx="7187311" cy="4824631"/>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158</a:t>
            </a:fld>
            <a:endParaRPr lang="en-US" altLang="en-US" dirty="0"/>
          </a:p>
        </p:txBody>
      </p:sp>
      <p:sp>
        <p:nvSpPr>
          <p:cNvPr id="4" name="Title 3"/>
          <p:cNvSpPr>
            <a:spLocks noGrp="1"/>
          </p:cNvSpPr>
          <p:nvPr>
            <p:ph type="title"/>
          </p:nvPr>
        </p:nvSpPr>
        <p:spPr/>
        <p:txBody>
          <a:bodyPr>
            <a:normAutofit fontScale="90000"/>
          </a:bodyPr>
          <a:lstStyle/>
          <a:p>
            <a:r>
              <a:rPr lang="en-US" dirty="0"/>
              <a:t>TSO – Long-Term Transactions on Form 8949 – Cost Basis Is Not Reported to IRS (Code E)</a:t>
            </a:r>
          </a:p>
        </p:txBody>
      </p:sp>
      <p:sp>
        <p:nvSpPr>
          <p:cNvPr id="12" name="Oval 11"/>
          <p:cNvSpPr/>
          <p:nvPr/>
        </p:nvSpPr>
        <p:spPr>
          <a:xfrm>
            <a:off x="1928872" y="3458573"/>
            <a:ext cx="5856519"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1693336" y="5040893"/>
            <a:ext cx="7848599" cy="50522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9494968" y="3673522"/>
            <a:ext cx="2393732" cy="923330"/>
          </a:xfrm>
          <a:prstGeom prst="rect">
            <a:avLst/>
          </a:prstGeom>
          <a:noFill/>
          <a:ln w="28575">
            <a:solidFill>
              <a:srgbClr val="FF0000"/>
            </a:solidFill>
          </a:ln>
        </p:spPr>
        <p:txBody>
          <a:bodyPr wrap="none" rtlCol="0">
            <a:spAutoFit/>
          </a:bodyPr>
          <a:lstStyle/>
          <a:p>
            <a:r>
              <a:rPr lang="en-US" b="1" dirty="0">
                <a:solidFill>
                  <a:srgbClr val="FF0000"/>
                </a:solidFill>
              </a:rPr>
              <a:t>Long-term transactions</a:t>
            </a:r>
          </a:p>
          <a:p>
            <a:r>
              <a:rPr lang="en-US" b="1" dirty="0">
                <a:solidFill>
                  <a:srgbClr val="FF0000"/>
                </a:solidFill>
              </a:rPr>
              <a:t>where cost basis is not</a:t>
            </a:r>
          </a:p>
          <a:p>
            <a:r>
              <a:rPr lang="en-US" b="1" dirty="0">
                <a:solidFill>
                  <a:srgbClr val="FF0000"/>
                </a:solidFill>
              </a:rPr>
              <a:t>reported to IRS</a:t>
            </a:r>
          </a:p>
        </p:txBody>
      </p:sp>
      <p:sp>
        <p:nvSpPr>
          <p:cNvPr id="7" name="Date Placeholder 6">
            <a:extLst>
              <a:ext uri="{FF2B5EF4-FFF2-40B4-BE49-F238E27FC236}">
                <a16:creationId xmlns:a16="http://schemas.microsoft.com/office/drawing/2014/main" id="{18A5CEDB-5660-4060-9BEA-735F657A3916}"/>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863242888"/>
      </p:ext>
    </p:extLst>
  </p:cSld>
  <p:clrMapOvr>
    <a:masterClrMapping/>
  </p:clrMapOvr>
  <mc:AlternateContent xmlns:mc="http://schemas.openxmlformats.org/markup-compatibility/2006" xmlns:p14="http://schemas.microsoft.com/office/powerpoint/2010/main">
    <mc:Choice Requires="p14">
      <p:transition spd="slow" p14:dur="2000" advTm="38640"/>
    </mc:Choice>
    <mc:Fallback xmlns="">
      <p:transition spd="slow" advTm="3864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flipV="1">
            <a:off x="7162800" y="3962400"/>
            <a:ext cx="464774" cy="152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159</a:t>
            </a:fld>
            <a:endParaRPr lang="en-US" altLang="en-US" dirty="0"/>
          </a:p>
        </p:txBody>
      </p:sp>
      <p:sp>
        <p:nvSpPr>
          <p:cNvPr id="4" name="Title 3"/>
          <p:cNvSpPr>
            <a:spLocks noGrp="1"/>
          </p:cNvSpPr>
          <p:nvPr>
            <p:ph type="title"/>
          </p:nvPr>
        </p:nvSpPr>
        <p:spPr/>
        <p:txBody>
          <a:bodyPr>
            <a:normAutofit fontScale="90000"/>
          </a:bodyPr>
          <a:lstStyle/>
          <a:p>
            <a:r>
              <a:rPr lang="en-US" dirty="0"/>
              <a:t>TSO – Short-Term Capital Gains and Losses on Schedule D, Part I</a:t>
            </a:r>
          </a:p>
        </p:txBody>
      </p:sp>
      <p:sp>
        <p:nvSpPr>
          <p:cNvPr id="10" name="TextBox 9"/>
          <p:cNvSpPr txBox="1"/>
          <p:nvPr/>
        </p:nvSpPr>
        <p:spPr>
          <a:xfrm>
            <a:off x="8534400" y="4834597"/>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5" name="TextBox 4"/>
          <p:cNvSpPr txBox="1"/>
          <p:nvPr/>
        </p:nvSpPr>
        <p:spPr>
          <a:xfrm>
            <a:off x="8001000" y="5402719"/>
            <a:ext cx="3867918" cy="646331"/>
          </a:xfrm>
          <a:prstGeom prst="rect">
            <a:avLst/>
          </a:prstGeom>
          <a:noFill/>
          <a:ln w="28575">
            <a:solidFill>
              <a:srgbClr val="FF0000"/>
            </a:solidFill>
          </a:ln>
        </p:spPr>
        <p:txBody>
          <a:bodyPr wrap="none" rtlCol="0">
            <a:spAutoFit/>
          </a:bodyPr>
          <a:lstStyle/>
          <a:p>
            <a:r>
              <a:rPr lang="en-US" b="1" dirty="0">
                <a:solidFill>
                  <a:srgbClr val="FF0000"/>
                </a:solidFill>
              </a:rPr>
              <a:t>Short-term capital loss carryover from </a:t>
            </a:r>
          </a:p>
          <a:p>
            <a:r>
              <a:rPr lang="en-US" b="1" dirty="0">
                <a:solidFill>
                  <a:srgbClr val="FF0000"/>
                </a:solidFill>
              </a:rPr>
              <a:t>prior year’s return</a:t>
            </a:r>
          </a:p>
        </p:txBody>
      </p:sp>
      <p:cxnSp>
        <p:nvCxnSpPr>
          <p:cNvPr id="11" name="Straight Arrow Connector 10"/>
          <p:cNvCxnSpPr/>
          <p:nvPr/>
        </p:nvCxnSpPr>
        <p:spPr bwMode="auto">
          <a:xfrm flipH="1">
            <a:off x="7565195" y="5759489"/>
            <a:ext cx="437247" cy="170482"/>
          </a:xfrm>
          <a:prstGeom prst="straightConnector1">
            <a:avLst/>
          </a:prstGeom>
          <a:noFill/>
          <a:ln w="38100" cap="flat" cmpd="sng" algn="ctr">
            <a:solidFill>
              <a:srgbClr val="FF0000"/>
            </a:solidFill>
            <a:prstDash val="solid"/>
            <a:round/>
            <a:headEnd type="none" w="med" len="med"/>
            <a:tailEnd type="triangle"/>
          </a:ln>
          <a:effectLst/>
        </p:spPr>
      </p:cxnSp>
      <p:sp>
        <p:nvSpPr>
          <p:cNvPr id="12" name="TextBox 11"/>
          <p:cNvSpPr txBox="1"/>
          <p:nvPr/>
        </p:nvSpPr>
        <p:spPr>
          <a:xfrm>
            <a:off x="8032281" y="6140682"/>
            <a:ext cx="2031710" cy="369332"/>
          </a:xfrm>
          <a:prstGeom prst="rect">
            <a:avLst/>
          </a:prstGeom>
          <a:noFill/>
          <a:ln w="28575">
            <a:solidFill>
              <a:srgbClr val="FF0000"/>
            </a:solidFill>
          </a:ln>
        </p:spPr>
        <p:txBody>
          <a:bodyPr wrap="none" rtlCol="0">
            <a:spAutoFit/>
          </a:bodyPr>
          <a:lstStyle/>
          <a:p>
            <a:r>
              <a:rPr lang="en-US" b="1" dirty="0">
                <a:solidFill>
                  <a:srgbClr val="FF0000"/>
                </a:solidFill>
              </a:rPr>
              <a:t>Net short-term loss</a:t>
            </a:r>
          </a:p>
        </p:txBody>
      </p:sp>
      <p:cxnSp>
        <p:nvCxnSpPr>
          <p:cNvPr id="13" name="Straight Arrow Connector 12"/>
          <p:cNvCxnSpPr>
            <a:stCxn id="12" idx="1"/>
          </p:cNvCxnSpPr>
          <p:nvPr/>
        </p:nvCxnSpPr>
        <p:spPr bwMode="auto">
          <a:xfrm flipH="1">
            <a:off x="7640346" y="6325348"/>
            <a:ext cx="391935" cy="0"/>
          </a:xfrm>
          <a:prstGeom prst="straightConnector1">
            <a:avLst/>
          </a:prstGeom>
          <a:noFill/>
          <a:ln w="38100" cap="flat" cmpd="sng" algn="ctr">
            <a:solidFill>
              <a:srgbClr val="FF0000"/>
            </a:solidFill>
            <a:prstDash val="solid"/>
            <a:round/>
            <a:headEnd type="none" w="med" len="med"/>
            <a:tailEnd type="triangle"/>
          </a:ln>
          <a:effectLst/>
        </p:spPr>
      </p:cxnSp>
      <p:sp>
        <p:nvSpPr>
          <p:cNvPr id="14" name="Oval 13"/>
          <p:cNvSpPr/>
          <p:nvPr/>
        </p:nvSpPr>
        <p:spPr>
          <a:xfrm>
            <a:off x="7162800" y="4114800"/>
            <a:ext cx="491827" cy="19976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TextBox 15"/>
          <p:cNvSpPr txBox="1"/>
          <p:nvPr/>
        </p:nvSpPr>
        <p:spPr>
          <a:xfrm>
            <a:off x="8025353" y="4415681"/>
            <a:ext cx="2508059" cy="369332"/>
          </a:xfrm>
          <a:prstGeom prst="rect">
            <a:avLst/>
          </a:prstGeom>
          <a:noFill/>
          <a:ln w="28575">
            <a:solidFill>
              <a:srgbClr val="FF0000"/>
            </a:solidFill>
          </a:ln>
        </p:spPr>
        <p:txBody>
          <a:bodyPr wrap="none" rtlCol="0">
            <a:spAutoFit/>
          </a:bodyPr>
          <a:lstStyle/>
          <a:p>
            <a:r>
              <a:rPr lang="en-US" b="1" dirty="0">
                <a:solidFill>
                  <a:srgbClr val="FF0000"/>
                </a:solidFill>
              </a:rPr>
              <a:t>Totals from 8949 Code A</a:t>
            </a:r>
          </a:p>
        </p:txBody>
      </p:sp>
      <p:sp>
        <p:nvSpPr>
          <p:cNvPr id="17" name="Oval 16"/>
          <p:cNvSpPr/>
          <p:nvPr/>
        </p:nvSpPr>
        <p:spPr>
          <a:xfrm>
            <a:off x="7162800" y="6265305"/>
            <a:ext cx="464773" cy="16478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6" name="Picture 5"/>
          <p:cNvPicPr>
            <a:picLocks noChangeAspect="1"/>
          </p:cNvPicPr>
          <p:nvPr/>
        </p:nvPicPr>
        <p:blipFill>
          <a:blip r:embed="rId3"/>
          <a:stretch>
            <a:fillRect/>
          </a:stretch>
        </p:blipFill>
        <p:spPr>
          <a:xfrm>
            <a:off x="700407" y="1355270"/>
            <a:ext cx="6954220" cy="5096586"/>
          </a:xfrm>
          <a:prstGeom prst="rect">
            <a:avLst/>
          </a:prstGeom>
          <a:ln>
            <a:solidFill>
              <a:schemeClr val="tx1"/>
            </a:solidFill>
          </a:ln>
        </p:spPr>
      </p:pic>
      <p:sp>
        <p:nvSpPr>
          <p:cNvPr id="19" name="Oval 18"/>
          <p:cNvSpPr/>
          <p:nvPr/>
        </p:nvSpPr>
        <p:spPr>
          <a:xfrm>
            <a:off x="6733846" y="6226180"/>
            <a:ext cx="947835" cy="25496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0" name="Oval 19"/>
          <p:cNvSpPr/>
          <p:nvPr/>
        </p:nvSpPr>
        <p:spPr>
          <a:xfrm>
            <a:off x="6733846" y="5844730"/>
            <a:ext cx="947835" cy="309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1" name="Oval 20"/>
          <p:cNvSpPr/>
          <p:nvPr/>
        </p:nvSpPr>
        <p:spPr>
          <a:xfrm>
            <a:off x="609603" y="4298235"/>
            <a:ext cx="7135828" cy="65476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Date Placeholder 8">
            <a:extLst>
              <a:ext uri="{FF2B5EF4-FFF2-40B4-BE49-F238E27FC236}">
                <a16:creationId xmlns:a16="http://schemas.microsoft.com/office/drawing/2014/main" id="{D65D82BD-0891-4C1B-8F24-A770A7111954}"/>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830620873"/>
      </p:ext>
    </p:extLst>
  </p:cSld>
  <p:clrMapOvr>
    <a:masterClrMapping/>
  </p:clrMapOvr>
  <mc:AlternateContent xmlns:mc="http://schemas.openxmlformats.org/markup-compatibility/2006" xmlns:p14="http://schemas.microsoft.com/office/powerpoint/2010/main">
    <mc:Choice Requires="p14">
      <p:transition spd="slow" p14:dur="2000" advTm="61333"/>
    </mc:Choice>
    <mc:Fallback xmlns="">
      <p:transition spd="slow" advTm="6133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36709" y="1432013"/>
            <a:ext cx="6873801" cy="4894320"/>
          </a:xfrm>
          <a:prstGeom prst="rect">
            <a:avLst/>
          </a:prstGeom>
        </p:spPr>
      </p:pic>
      <p:sp>
        <p:nvSpPr>
          <p:cNvPr id="4" name="Date Placeholder 3">
            <a:extLst>
              <a:ext uri="{FF2B5EF4-FFF2-40B4-BE49-F238E27FC236}">
                <a16:creationId xmlns:a16="http://schemas.microsoft.com/office/drawing/2014/main" id="{E8989436-7536-4783-829D-575CA9CB7919}"/>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16</a:t>
            </a:fld>
            <a:endParaRPr lang="en-US" altLang="en-US" dirty="0"/>
          </a:p>
        </p:txBody>
      </p:sp>
      <p:sp>
        <p:nvSpPr>
          <p:cNvPr id="5" name="Title 4"/>
          <p:cNvSpPr>
            <a:spLocks noGrp="1"/>
          </p:cNvSpPr>
          <p:nvPr>
            <p:ph type="title"/>
          </p:nvPr>
        </p:nvSpPr>
        <p:spPr/>
        <p:txBody>
          <a:bodyPr>
            <a:normAutofit/>
          </a:bodyPr>
          <a:lstStyle/>
          <a:p>
            <a:r>
              <a:rPr lang="en-US" dirty="0"/>
              <a:t>Form SSA-1099  </a:t>
            </a:r>
          </a:p>
        </p:txBody>
      </p:sp>
      <p:sp>
        <p:nvSpPr>
          <p:cNvPr id="6" name="TextBox 5"/>
          <p:cNvSpPr txBox="1"/>
          <p:nvPr/>
        </p:nvSpPr>
        <p:spPr>
          <a:xfrm>
            <a:off x="311629" y="2641193"/>
            <a:ext cx="2101794" cy="923330"/>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Medicare premiums</a:t>
            </a:r>
          </a:p>
          <a:p>
            <a:r>
              <a:rPr lang="en-US" b="1" dirty="0">
                <a:solidFill>
                  <a:srgbClr val="FF0000"/>
                </a:solidFill>
              </a:rPr>
              <a:t>can be claimed on </a:t>
            </a:r>
          </a:p>
          <a:p>
            <a:r>
              <a:rPr lang="en-US" b="1" dirty="0">
                <a:solidFill>
                  <a:srgbClr val="FF0000"/>
                </a:solidFill>
              </a:rPr>
              <a:t>Schedule A</a:t>
            </a:r>
          </a:p>
        </p:txBody>
      </p:sp>
      <p:cxnSp>
        <p:nvCxnSpPr>
          <p:cNvPr id="13" name="Straight Arrow Connector 12"/>
          <p:cNvCxnSpPr>
            <a:cxnSpLocks/>
          </p:cNvCxnSpPr>
          <p:nvPr/>
        </p:nvCxnSpPr>
        <p:spPr>
          <a:xfrm>
            <a:off x="1495866" y="3564523"/>
            <a:ext cx="1041393" cy="444108"/>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9716848" y="2602448"/>
            <a:ext cx="2196627" cy="646331"/>
          </a:xfrm>
          <a:prstGeom prst="rect">
            <a:avLst/>
          </a:prstGeom>
          <a:noFill/>
          <a:ln w="28575">
            <a:solidFill>
              <a:srgbClr val="FF0000"/>
            </a:solidFill>
          </a:ln>
        </p:spPr>
        <p:txBody>
          <a:bodyPr wrap="none" rtlCol="0">
            <a:spAutoFit/>
          </a:bodyPr>
          <a:lstStyle/>
          <a:p>
            <a:r>
              <a:rPr lang="en-US" b="1" dirty="0">
                <a:solidFill>
                  <a:srgbClr val="FF0000"/>
                </a:solidFill>
              </a:rPr>
              <a:t>Amount to use for SS</a:t>
            </a:r>
          </a:p>
          <a:p>
            <a:r>
              <a:rPr lang="en-US" b="1" dirty="0">
                <a:solidFill>
                  <a:srgbClr val="FF0000"/>
                </a:solidFill>
              </a:rPr>
              <a:t>income</a:t>
            </a:r>
          </a:p>
        </p:txBody>
      </p:sp>
      <p:sp>
        <p:nvSpPr>
          <p:cNvPr id="16" name="Oval 15"/>
          <p:cNvSpPr/>
          <p:nvPr/>
        </p:nvSpPr>
        <p:spPr>
          <a:xfrm>
            <a:off x="7397453" y="2795146"/>
            <a:ext cx="860590"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0" name="Straight Arrow Connector 19"/>
          <p:cNvCxnSpPr>
            <a:cxnSpLocks/>
          </p:cNvCxnSpPr>
          <p:nvPr/>
        </p:nvCxnSpPr>
        <p:spPr>
          <a:xfrm flipH="1">
            <a:off x="8240954" y="3003994"/>
            <a:ext cx="1475894" cy="0"/>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3" name="Oval 22"/>
          <p:cNvSpPr/>
          <p:nvPr/>
        </p:nvSpPr>
        <p:spPr>
          <a:xfrm>
            <a:off x="2496538" y="3564523"/>
            <a:ext cx="3751861" cy="117043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TextBox 25"/>
          <p:cNvSpPr txBox="1"/>
          <p:nvPr/>
        </p:nvSpPr>
        <p:spPr>
          <a:xfrm>
            <a:off x="8785183" y="4641834"/>
            <a:ext cx="2138727"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Federal tax withheld</a:t>
            </a:r>
          </a:p>
        </p:txBody>
      </p:sp>
      <p:sp>
        <p:nvSpPr>
          <p:cNvPr id="28" name="Oval 27"/>
          <p:cNvSpPr/>
          <p:nvPr/>
        </p:nvSpPr>
        <p:spPr>
          <a:xfrm>
            <a:off x="6705600" y="4734953"/>
            <a:ext cx="1219200" cy="27845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30" name="Straight Arrow Connector 29"/>
          <p:cNvCxnSpPr>
            <a:cxnSpLocks/>
          </p:cNvCxnSpPr>
          <p:nvPr/>
        </p:nvCxnSpPr>
        <p:spPr>
          <a:xfrm flipH="1">
            <a:off x="7910650" y="4836836"/>
            <a:ext cx="874533" cy="14386"/>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1291773"/>
      </p:ext>
    </p:extLst>
  </p:cSld>
  <p:clrMapOvr>
    <a:masterClrMapping/>
  </p:clrMapOvr>
  <mc:AlternateContent xmlns:mc="http://schemas.openxmlformats.org/markup-compatibility/2006" xmlns:p14="http://schemas.microsoft.com/office/powerpoint/2010/main">
    <mc:Choice Requires="p14">
      <p:transition spd="slow" p14:dur="2000" advTm="387948"/>
    </mc:Choice>
    <mc:Fallback xmlns="">
      <p:transition spd="slow" advTm="387948"/>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09603" y="1693462"/>
            <a:ext cx="7378044" cy="4131705"/>
          </a:xfrm>
          <a:prstGeom prst="rect">
            <a:avLst/>
          </a:prstGeom>
          <a:ln>
            <a:solidFill>
              <a:schemeClr val="tx1"/>
            </a:solidFill>
          </a:ln>
        </p:spPr>
      </p:pic>
      <p:cxnSp>
        <p:nvCxnSpPr>
          <p:cNvPr id="18" name="Straight Arrow Connector 17"/>
          <p:cNvCxnSpPr>
            <a:endCxn id="21" idx="6"/>
          </p:cNvCxnSpPr>
          <p:nvPr/>
        </p:nvCxnSpPr>
        <p:spPr bwMode="auto">
          <a:xfrm flipH="1">
            <a:off x="8021711" y="3630413"/>
            <a:ext cx="594550" cy="111595"/>
          </a:xfrm>
          <a:prstGeom prst="straightConnector1">
            <a:avLst/>
          </a:prstGeom>
          <a:noFill/>
          <a:ln w="38100" cap="flat" cmpd="sng" algn="ctr">
            <a:solidFill>
              <a:srgbClr val="FF0000"/>
            </a:solidFill>
            <a:prstDash val="solid"/>
            <a:round/>
            <a:headEnd type="none" w="med" len="med"/>
            <a:tailEnd type="triangle"/>
          </a:ln>
          <a:effectLst/>
        </p:spPr>
      </p:cxn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160</a:t>
            </a:fld>
            <a:endParaRPr lang="en-US" altLang="en-US" dirty="0"/>
          </a:p>
        </p:txBody>
      </p:sp>
      <p:sp>
        <p:nvSpPr>
          <p:cNvPr id="4" name="Title 3"/>
          <p:cNvSpPr>
            <a:spLocks noGrp="1"/>
          </p:cNvSpPr>
          <p:nvPr>
            <p:ph type="title"/>
          </p:nvPr>
        </p:nvSpPr>
        <p:spPr/>
        <p:txBody>
          <a:bodyPr>
            <a:normAutofit fontScale="90000"/>
          </a:bodyPr>
          <a:lstStyle/>
          <a:p>
            <a:r>
              <a:rPr lang="en-US" dirty="0"/>
              <a:t>TSO – Long-Term Capital Gains and Losses on Schedule D, Part II</a:t>
            </a:r>
          </a:p>
        </p:txBody>
      </p:sp>
      <p:sp>
        <p:nvSpPr>
          <p:cNvPr id="10" name="TextBox 9"/>
          <p:cNvSpPr txBox="1"/>
          <p:nvPr/>
        </p:nvSpPr>
        <p:spPr>
          <a:xfrm>
            <a:off x="8616261" y="4857427"/>
            <a:ext cx="2650919" cy="369332"/>
          </a:xfrm>
          <a:prstGeom prst="rect">
            <a:avLst/>
          </a:prstGeom>
          <a:noFill/>
          <a:ln w="28575">
            <a:solidFill>
              <a:srgbClr val="FF0000"/>
            </a:solidFill>
          </a:ln>
        </p:spPr>
        <p:txBody>
          <a:bodyPr wrap="none" rtlCol="0">
            <a:spAutoFit/>
          </a:bodyPr>
          <a:lstStyle/>
          <a:p>
            <a:r>
              <a:rPr lang="en-US" b="1" dirty="0">
                <a:solidFill>
                  <a:srgbClr val="FF0000"/>
                </a:solidFill>
              </a:rPr>
              <a:t>Capital gains distributions</a:t>
            </a:r>
          </a:p>
        </p:txBody>
      </p:sp>
      <p:sp>
        <p:nvSpPr>
          <p:cNvPr id="5" name="TextBox 4"/>
          <p:cNvSpPr txBox="1"/>
          <p:nvPr/>
        </p:nvSpPr>
        <p:spPr>
          <a:xfrm>
            <a:off x="8626765" y="5534967"/>
            <a:ext cx="1979644" cy="369332"/>
          </a:xfrm>
          <a:prstGeom prst="rect">
            <a:avLst/>
          </a:prstGeom>
          <a:noFill/>
          <a:ln w="28575">
            <a:solidFill>
              <a:srgbClr val="FF0000"/>
            </a:solidFill>
          </a:ln>
        </p:spPr>
        <p:txBody>
          <a:bodyPr wrap="none" rtlCol="0">
            <a:spAutoFit/>
          </a:bodyPr>
          <a:lstStyle/>
          <a:p>
            <a:r>
              <a:rPr lang="en-US" b="1" dirty="0">
                <a:solidFill>
                  <a:srgbClr val="FF0000"/>
                </a:solidFill>
              </a:rPr>
              <a:t>Net long-term gain</a:t>
            </a:r>
          </a:p>
        </p:txBody>
      </p:sp>
      <p:cxnSp>
        <p:nvCxnSpPr>
          <p:cNvPr id="11" name="Straight Arrow Connector 10"/>
          <p:cNvCxnSpPr>
            <a:stCxn id="5" idx="1"/>
            <a:endCxn id="20" idx="6"/>
          </p:cNvCxnSpPr>
          <p:nvPr/>
        </p:nvCxnSpPr>
        <p:spPr bwMode="auto">
          <a:xfrm flipH="1" flipV="1">
            <a:off x="8009104" y="5705462"/>
            <a:ext cx="617661" cy="14171"/>
          </a:xfrm>
          <a:prstGeom prst="straightConnector1">
            <a:avLst/>
          </a:prstGeom>
          <a:noFill/>
          <a:ln w="38100" cap="flat" cmpd="sng" algn="ctr">
            <a:solidFill>
              <a:srgbClr val="FF0000"/>
            </a:solidFill>
            <a:prstDash val="solid"/>
            <a:round/>
            <a:headEnd type="none" w="med" len="med"/>
            <a:tailEnd type="triangle"/>
          </a:ln>
          <a:effectLst/>
        </p:spPr>
      </p:cxnSp>
      <p:sp>
        <p:nvSpPr>
          <p:cNvPr id="16" name="TextBox 15"/>
          <p:cNvSpPr txBox="1"/>
          <p:nvPr/>
        </p:nvSpPr>
        <p:spPr>
          <a:xfrm>
            <a:off x="8620216" y="3400079"/>
            <a:ext cx="2514471" cy="369332"/>
          </a:xfrm>
          <a:prstGeom prst="rect">
            <a:avLst/>
          </a:prstGeom>
          <a:noFill/>
          <a:ln w="28575">
            <a:solidFill>
              <a:srgbClr val="FF0000"/>
            </a:solidFill>
          </a:ln>
        </p:spPr>
        <p:txBody>
          <a:bodyPr wrap="none" rtlCol="0">
            <a:spAutoFit/>
          </a:bodyPr>
          <a:lstStyle/>
          <a:p>
            <a:r>
              <a:rPr lang="en-US" b="1" dirty="0">
                <a:solidFill>
                  <a:srgbClr val="FF0000"/>
                </a:solidFill>
              </a:rPr>
              <a:t>Totals from 8949 Code D</a:t>
            </a:r>
          </a:p>
        </p:txBody>
      </p:sp>
      <p:sp>
        <p:nvSpPr>
          <p:cNvPr id="20" name="Oval 19"/>
          <p:cNvSpPr/>
          <p:nvPr/>
        </p:nvSpPr>
        <p:spPr>
          <a:xfrm>
            <a:off x="7216816" y="5534967"/>
            <a:ext cx="792288" cy="34098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1" name="Oval 20"/>
          <p:cNvSpPr/>
          <p:nvPr/>
        </p:nvSpPr>
        <p:spPr>
          <a:xfrm>
            <a:off x="609603" y="3593173"/>
            <a:ext cx="7412108" cy="29766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2" name="Oval 21"/>
          <p:cNvSpPr/>
          <p:nvPr/>
        </p:nvSpPr>
        <p:spPr>
          <a:xfrm>
            <a:off x="588147" y="3825044"/>
            <a:ext cx="7562333" cy="34987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8616261" y="3851366"/>
            <a:ext cx="2480807" cy="369332"/>
          </a:xfrm>
          <a:prstGeom prst="rect">
            <a:avLst/>
          </a:prstGeom>
          <a:noFill/>
          <a:ln w="28575">
            <a:solidFill>
              <a:srgbClr val="FF0000"/>
            </a:solidFill>
          </a:ln>
        </p:spPr>
        <p:txBody>
          <a:bodyPr wrap="none" rtlCol="0">
            <a:spAutoFit/>
          </a:bodyPr>
          <a:lstStyle/>
          <a:p>
            <a:r>
              <a:rPr lang="en-US" b="1" dirty="0">
                <a:solidFill>
                  <a:srgbClr val="FF0000"/>
                </a:solidFill>
              </a:rPr>
              <a:t>Totals from 8949 Code E</a:t>
            </a:r>
          </a:p>
        </p:txBody>
      </p:sp>
      <p:cxnSp>
        <p:nvCxnSpPr>
          <p:cNvPr id="23" name="Straight Arrow Connector 22"/>
          <p:cNvCxnSpPr>
            <a:endCxn id="22" idx="6"/>
          </p:cNvCxnSpPr>
          <p:nvPr/>
        </p:nvCxnSpPr>
        <p:spPr bwMode="auto">
          <a:xfrm flipH="1">
            <a:off x="8150480" y="3936582"/>
            <a:ext cx="476285" cy="63401"/>
          </a:xfrm>
          <a:prstGeom prst="straightConnector1">
            <a:avLst/>
          </a:prstGeom>
          <a:noFill/>
          <a:ln w="38100" cap="flat" cmpd="sng" algn="ctr">
            <a:solidFill>
              <a:srgbClr val="FF0000"/>
            </a:solidFill>
            <a:prstDash val="solid"/>
            <a:round/>
            <a:headEnd type="none" w="med" len="med"/>
            <a:tailEnd type="triangle"/>
          </a:ln>
          <a:effectLst/>
        </p:spPr>
      </p:cxnSp>
      <p:sp>
        <p:nvSpPr>
          <p:cNvPr id="26" name="Oval 25"/>
          <p:cNvSpPr/>
          <p:nvPr/>
        </p:nvSpPr>
        <p:spPr>
          <a:xfrm>
            <a:off x="7216815" y="4948808"/>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7" name="Straight Arrow Connector 26"/>
          <p:cNvCxnSpPr>
            <a:stCxn id="10" idx="1"/>
            <a:endCxn id="26" idx="6"/>
          </p:cNvCxnSpPr>
          <p:nvPr/>
        </p:nvCxnSpPr>
        <p:spPr bwMode="auto">
          <a:xfrm flipH="1">
            <a:off x="7953992" y="5042093"/>
            <a:ext cx="662269" cy="21015"/>
          </a:xfrm>
          <a:prstGeom prst="straightConnector1">
            <a:avLst/>
          </a:prstGeom>
          <a:noFill/>
          <a:ln w="38100" cap="flat" cmpd="sng" algn="ctr">
            <a:solidFill>
              <a:srgbClr val="FF0000"/>
            </a:solidFill>
            <a:prstDash val="solid"/>
            <a:round/>
            <a:headEnd type="none" w="med" len="med"/>
            <a:tailEnd type="triangle"/>
          </a:ln>
          <a:effectLst/>
        </p:spPr>
      </p:cxnSp>
      <p:sp>
        <p:nvSpPr>
          <p:cNvPr id="7" name="Date Placeholder 6">
            <a:extLst>
              <a:ext uri="{FF2B5EF4-FFF2-40B4-BE49-F238E27FC236}">
                <a16:creationId xmlns:a16="http://schemas.microsoft.com/office/drawing/2014/main" id="{0748BC21-0D9F-4E54-BB59-50F7016F9CA7}"/>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878609819"/>
      </p:ext>
    </p:extLst>
  </p:cSld>
  <p:clrMapOvr>
    <a:masterClrMapping/>
  </p:clrMapOvr>
  <mc:AlternateContent xmlns:mc="http://schemas.openxmlformats.org/markup-compatibility/2006" xmlns:p14="http://schemas.microsoft.com/office/powerpoint/2010/main">
    <mc:Choice Requires="p14">
      <p:transition spd="slow" p14:dur="2000" advTm="63933"/>
    </mc:Choice>
    <mc:Fallback xmlns="">
      <p:transition spd="slow" advTm="63933"/>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161</a:t>
            </a:fld>
            <a:endParaRPr lang="en-US" altLang="en-US" dirty="0"/>
          </a:p>
        </p:txBody>
      </p:sp>
      <p:sp>
        <p:nvSpPr>
          <p:cNvPr id="4" name="Title 3"/>
          <p:cNvSpPr>
            <a:spLocks noGrp="1"/>
          </p:cNvSpPr>
          <p:nvPr>
            <p:ph type="title"/>
          </p:nvPr>
        </p:nvSpPr>
        <p:spPr/>
        <p:txBody>
          <a:bodyPr>
            <a:normAutofit/>
          </a:bodyPr>
          <a:lstStyle/>
          <a:p>
            <a:r>
              <a:rPr lang="en-US" dirty="0"/>
              <a:t>TSO – Net Capital Loss on Schedule D, Part III</a:t>
            </a:r>
          </a:p>
        </p:txBody>
      </p:sp>
      <p:sp>
        <p:nvSpPr>
          <p:cNvPr id="10" name="TextBox 9"/>
          <p:cNvSpPr txBox="1"/>
          <p:nvPr/>
        </p:nvSpPr>
        <p:spPr>
          <a:xfrm>
            <a:off x="7770738" y="4826138"/>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12" name="TextBox 11"/>
          <p:cNvSpPr txBox="1"/>
          <p:nvPr/>
        </p:nvSpPr>
        <p:spPr>
          <a:xfrm>
            <a:off x="8610600" y="1521658"/>
            <a:ext cx="2763513" cy="1477328"/>
          </a:xfrm>
          <a:prstGeom prst="rect">
            <a:avLst/>
          </a:prstGeom>
          <a:noFill/>
          <a:ln w="28575">
            <a:solidFill>
              <a:srgbClr val="FF0000"/>
            </a:solidFill>
          </a:ln>
        </p:spPr>
        <p:txBody>
          <a:bodyPr wrap="none" rtlCol="0">
            <a:spAutoFit/>
          </a:bodyPr>
          <a:lstStyle/>
          <a:p>
            <a:r>
              <a:rPr lang="en-US" b="1" dirty="0">
                <a:solidFill>
                  <a:srgbClr val="FF0000"/>
                </a:solidFill>
              </a:rPr>
              <a:t>Net capital loss</a:t>
            </a:r>
          </a:p>
          <a:p>
            <a:r>
              <a:rPr lang="en-US" b="1" dirty="0">
                <a:solidFill>
                  <a:srgbClr val="FF0000"/>
                </a:solidFill>
              </a:rPr>
              <a:t>Short-term loss    -$12,591 </a:t>
            </a:r>
          </a:p>
          <a:p>
            <a:r>
              <a:rPr lang="en-US" b="1" dirty="0">
                <a:solidFill>
                  <a:srgbClr val="FF0000"/>
                </a:solidFill>
              </a:rPr>
              <a:t>minus</a:t>
            </a:r>
          </a:p>
          <a:p>
            <a:r>
              <a:rPr lang="en-US" b="1" dirty="0">
                <a:solidFill>
                  <a:srgbClr val="FF0000"/>
                </a:solidFill>
              </a:rPr>
              <a:t>long-term gain        </a:t>
            </a:r>
            <a:r>
              <a:rPr lang="en-US" b="1" u="sng" dirty="0">
                <a:solidFill>
                  <a:srgbClr val="FF0000"/>
                </a:solidFill>
              </a:rPr>
              <a:t>+7,011</a:t>
            </a:r>
          </a:p>
          <a:p>
            <a:r>
              <a:rPr lang="en-US" b="1" dirty="0">
                <a:solidFill>
                  <a:srgbClr val="FF0000"/>
                </a:solidFill>
              </a:rPr>
              <a:t>                             =  $-5,580</a:t>
            </a:r>
          </a:p>
        </p:txBody>
      </p:sp>
      <p:cxnSp>
        <p:nvCxnSpPr>
          <p:cNvPr id="13" name="Straight Arrow Connector 12"/>
          <p:cNvCxnSpPr/>
          <p:nvPr/>
        </p:nvCxnSpPr>
        <p:spPr bwMode="auto">
          <a:xfrm flipH="1">
            <a:off x="7657463" y="1905000"/>
            <a:ext cx="953137" cy="1"/>
          </a:xfrm>
          <a:prstGeom prst="straightConnector1">
            <a:avLst/>
          </a:prstGeom>
          <a:noFill/>
          <a:ln w="38100" cap="flat" cmpd="sng" algn="ctr">
            <a:solidFill>
              <a:srgbClr val="FF0000"/>
            </a:solidFill>
            <a:prstDash val="solid"/>
            <a:round/>
            <a:headEnd type="none" w="med" len="med"/>
            <a:tailEnd type="triangle"/>
          </a:ln>
          <a:effectLst/>
        </p:spPr>
      </p:cxnSp>
      <p:sp>
        <p:nvSpPr>
          <p:cNvPr id="14" name="Oval 13"/>
          <p:cNvSpPr/>
          <p:nvPr/>
        </p:nvSpPr>
        <p:spPr>
          <a:xfrm>
            <a:off x="6708457" y="4851469"/>
            <a:ext cx="491827" cy="19976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5" name="Picture 4"/>
          <p:cNvPicPr>
            <a:picLocks noChangeAspect="1"/>
          </p:cNvPicPr>
          <p:nvPr/>
        </p:nvPicPr>
        <p:blipFill>
          <a:blip r:embed="rId3"/>
          <a:stretch>
            <a:fillRect/>
          </a:stretch>
        </p:blipFill>
        <p:spPr>
          <a:xfrm>
            <a:off x="1210196" y="1336068"/>
            <a:ext cx="6377473" cy="4929237"/>
          </a:xfrm>
          <a:prstGeom prst="rect">
            <a:avLst/>
          </a:prstGeom>
          <a:ln>
            <a:solidFill>
              <a:schemeClr val="tx1"/>
            </a:solidFill>
          </a:ln>
        </p:spPr>
      </p:pic>
      <p:sp>
        <p:nvSpPr>
          <p:cNvPr id="15" name="Oval 14"/>
          <p:cNvSpPr/>
          <p:nvPr/>
        </p:nvSpPr>
        <p:spPr>
          <a:xfrm>
            <a:off x="6756454" y="1676400"/>
            <a:ext cx="831215"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8026491" y="5899602"/>
            <a:ext cx="3931730" cy="369332"/>
          </a:xfrm>
          <a:prstGeom prst="rect">
            <a:avLst/>
          </a:prstGeom>
          <a:noFill/>
          <a:ln w="28575">
            <a:solidFill>
              <a:srgbClr val="FF0000"/>
            </a:solidFill>
          </a:ln>
        </p:spPr>
        <p:txBody>
          <a:bodyPr wrap="square" rtlCol="0">
            <a:spAutoFit/>
          </a:bodyPr>
          <a:lstStyle/>
          <a:p>
            <a:r>
              <a:rPr lang="en-US" b="1" dirty="0">
                <a:solidFill>
                  <a:srgbClr val="FF0000"/>
                </a:solidFill>
              </a:rPr>
              <a:t>Maximum loss to carry to Federal 1040</a:t>
            </a:r>
          </a:p>
        </p:txBody>
      </p:sp>
      <p:sp>
        <p:nvSpPr>
          <p:cNvPr id="16" name="Oval 15"/>
          <p:cNvSpPr/>
          <p:nvPr/>
        </p:nvSpPr>
        <p:spPr>
          <a:xfrm>
            <a:off x="6885389" y="6084268"/>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p:cNvCxnSpPr/>
          <p:nvPr/>
        </p:nvCxnSpPr>
        <p:spPr bwMode="auto">
          <a:xfrm flipH="1">
            <a:off x="7621177" y="6198568"/>
            <a:ext cx="370417" cy="0"/>
          </a:xfrm>
          <a:prstGeom prst="straightConnector1">
            <a:avLst/>
          </a:prstGeom>
          <a:noFill/>
          <a:ln w="38100" cap="flat" cmpd="sng" algn="ctr">
            <a:solidFill>
              <a:srgbClr val="FF0000"/>
            </a:solidFill>
            <a:prstDash val="solid"/>
            <a:round/>
            <a:headEnd type="none" w="med" len="med"/>
            <a:tailEnd type="triangle"/>
          </a:ln>
          <a:effectLst/>
        </p:spPr>
      </p:cxnSp>
      <p:sp>
        <p:nvSpPr>
          <p:cNvPr id="7" name="Date Placeholder 6">
            <a:extLst>
              <a:ext uri="{FF2B5EF4-FFF2-40B4-BE49-F238E27FC236}">
                <a16:creationId xmlns:a16="http://schemas.microsoft.com/office/drawing/2014/main" id="{5798EE2F-6780-4685-B280-7341BF9261B1}"/>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913981297"/>
      </p:ext>
    </p:extLst>
  </p:cSld>
  <p:clrMapOvr>
    <a:masterClrMapping/>
  </p:clrMapOvr>
  <mc:AlternateContent xmlns:mc="http://schemas.openxmlformats.org/markup-compatibility/2006" xmlns:p14="http://schemas.microsoft.com/office/powerpoint/2010/main">
    <mc:Choice Requires="p14">
      <p:transition spd="slow" p14:dur="2000" advTm="65821"/>
    </mc:Choice>
    <mc:Fallback xmlns="">
      <p:transition spd="slow" advTm="65821"/>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162</a:t>
            </a:fld>
            <a:endParaRPr lang="en-US" altLang="en-US" dirty="0"/>
          </a:p>
        </p:txBody>
      </p:sp>
      <p:sp>
        <p:nvSpPr>
          <p:cNvPr id="4" name="Title 3"/>
          <p:cNvSpPr>
            <a:spLocks noGrp="1"/>
          </p:cNvSpPr>
          <p:nvPr>
            <p:ph type="title"/>
          </p:nvPr>
        </p:nvSpPr>
        <p:spPr/>
        <p:txBody>
          <a:bodyPr>
            <a:normAutofit fontScale="90000"/>
          </a:bodyPr>
          <a:lstStyle/>
          <a:p>
            <a:r>
              <a:rPr lang="en-US" dirty="0"/>
              <a:t>TSO – Capital Loss Carryover Worksheet for Next Year’s Return</a:t>
            </a:r>
          </a:p>
        </p:txBody>
      </p:sp>
      <p:pic>
        <p:nvPicPr>
          <p:cNvPr id="5" name="Picture 4"/>
          <p:cNvPicPr>
            <a:picLocks noChangeAspect="1"/>
          </p:cNvPicPr>
          <p:nvPr/>
        </p:nvPicPr>
        <p:blipFill>
          <a:blip r:embed="rId3"/>
          <a:stretch>
            <a:fillRect/>
          </a:stretch>
        </p:blipFill>
        <p:spPr>
          <a:xfrm>
            <a:off x="1909019" y="1390317"/>
            <a:ext cx="6384369" cy="4960677"/>
          </a:xfrm>
          <a:prstGeom prst="rect">
            <a:avLst/>
          </a:prstGeom>
          <a:ln>
            <a:solidFill>
              <a:schemeClr val="tx1"/>
            </a:solidFill>
          </a:ln>
        </p:spPr>
      </p:pic>
      <p:sp>
        <p:nvSpPr>
          <p:cNvPr id="6" name="Oval 5"/>
          <p:cNvSpPr/>
          <p:nvPr/>
        </p:nvSpPr>
        <p:spPr>
          <a:xfrm>
            <a:off x="7337288" y="4648200"/>
            <a:ext cx="816112"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8659946" y="4515534"/>
            <a:ext cx="3298467" cy="646331"/>
          </a:xfrm>
          <a:prstGeom prst="rect">
            <a:avLst/>
          </a:prstGeom>
          <a:noFill/>
          <a:ln w="28575">
            <a:solidFill>
              <a:srgbClr val="FF0000"/>
            </a:solidFill>
          </a:ln>
        </p:spPr>
        <p:txBody>
          <a:bodyPr wrap="none" rtlCol="0">
            <a:spAutoFit/>
          </a:bodyPr>
          <a:lstStyle/>
          <a:p>
            <a:r>
              <a:rPr lang="en-US" b="1" dirty="0">
                <a:solidFill>
                  <a:srgbClr val="FF0000"/>
                </a:solidFill>
              </a:rPr>
              <a:t>Short-term capital loss carryover</a:t>
            </a:r>
          </a:p>
          <a:p>
            <a:r>
              <a:rPr lang="en-US" b="1" dirty="0">
                <a:solidFill>
                  <a:srgbClr val="FF0000"/>
                </a:solidFill>
              </a:rPr>
              <a:t>for next year’s return</a:t>
            </a:r>
          </a:p>
        </p:txBody>
      </p:sp>
      <p:cxnSp>
        <p:nvCxnSpPr>
          <p:cNvPr id="8" name="Straight Arrow Connector 7"/>
          <p:cNvCxnSpPr>
            <a:stCxn id="7" idx="1"/>
          </p:cNvCxnSpPr>
          <p:nvPr/>
        </p:nvCxnSpPr>
        <p:spPr bwMode="auto">
          <a:xfrm flipH="1" flipV="1">
            <a:off x="8153400" y="4838699"/>
            <a:ext cx="506546" cy="1"/>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DF7DF656-3FDD-4737-A924-ABC73E0787B2}"/>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700537463"/>
      </p:ext>
    </p:extLst>
  </p:cSld>
  <p:clrMapOvr>
    <a:masterClrMapping/>
  </p:clrMapOvr>
  <mc:AlternateContent xmlns:mc="http://schemas.openxmlformats.org/markup-compatibility/2006" xmlns:p14="http://schemas.microsoft.com/office/powerpoint/2010/main">
    <mc:Choice Requires="p14">
      <p:transition spd="slow" p14:dur="2000" advTm="30628"/>
    </mc:Choice>
    <mc:Fallback xmlns="">
      <p:transition spd="slow" advTm="30628"/>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20929" y="1296759"/>
            <a:ext cx="4643138" cy="5004832"/>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163</a:t>
            </a:fld>
            <a:endParaRPr lang="en-US" altLang="en-US" dirty="0"/>
          </a:p>
        </p:txBody>
      </p:sp>
      <p:sp>
        <p:nvSpPr>
          <p:cNvPr id="4" name="Title 3"/>
          <p:cNvSpPr>
            <a:spLocks noGrp="1"/>
          </p:cNvSpPr>
          <p:nvPr>
            <p:ph type="title"/>
          </p:nvPr>
        </p:nvSpPr>
        <p:spPr/>
        <p:txBody>
          <a:bodyPr/>
          <a:lstStyle/>
          <a:p>
            <a:r>
              <a:rPr lang="en-US" dirty="0"/>
              <a:t>TSO – Capital Loss on Federal 1040</a:t>
            </a:r>
          </a:p>
        </p:txBody>
      </p:sp>
      <p:sp>
        <p:nvSpPr>
          <p:cNvPr id="6" name="Oval 5"/>
          <p:cNvSpPr/>
          <p:nvPr/>
        </p:nvSpPr>
        <p:spPr>
          <a:xfrm>
            <a:off x="7622644" y="48768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8901387" y="4612690"/>
            <a:ext cx="2300014" cy="923330"/>
          </a:xfrm>
          <a:prstGeom prst="rect">
            <a:avLst/>
          </a:prstGeom>
          <a:noFill/>
          <a:ln w="28575">
            <a:solidFill>
              <a:srgbClr val="FF0000"/>
            </a:solidFill>
          </a:ln>
        </p:spPr>
        <p:txBody>
          <a:bodyPr wrap="square" rtlCol="0">
            <a:spAutoFit/>
          </a:bodyPr>
          <a:lstStyle/>
          <a:p>
            <a:r>
              <a:rPr lang="en-US" b="1" dirty="0">
                <a:solidFill>
                  <a:srgbClr val="FF0000"/>
                </a:solidFill>
              </a:rPr>
              <a:t>Maximum capital loss for current year from</a:t>
            </a:r>
          </a:p>
          <a:p>
            <a:r>
              <a:rPr lang="en-US" b="1" dirty="0">
                <a:solidFill>
                  <a:srgbClr val="FF0000"/>
                </a:solidFill>
              </a:rPr>
              <a:t>Schedule D, Part III</a:t>
            </a:r>
          </a:p>
        </p:txBody>
      </p:sp>
      <p:cxnSp>
        <p:nvCxnSpPr>
          <p:cNvPr id="9" name="Straight Arrow Connector 8"/>
          <p:cNvCxnSpPr>
            <a:stCxn id="8" idx="1"/>
            <a:endCxn id="6" idx="6"/>
          </p:cNvCxnSpPr>
          <p:nvPr/>
        </p:nvCxnSpPr>
        <p:spPr bwMode="auto">
          <a:xfrm flipH="1">
            <a:off x="8359821" y="4935856"/>
            <a:ext cx="541566" cy="55244"/>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457BA761-DF71-4B30-BA5D-C874A6FCF777}"/>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607229071"/>
      </p:ext>
    </p:extLst>
  </p:cSld>
  <p:clrMapOvr>
    <a:masterClrMapping/>
  </p:clrMapOvr>
  <mc:AlternateContent xmlns:mc="http://schemas.openxmlformats.org/markup-compatibility/2006" xmlns:p14="http://schemas.microsoft.com/office/powerpoint/2010/main">
    <mc:Choice Requires="p14">
      <p:transition spd="slow" p14:dur="2000" advTm="18650"/>
    </mc:Choice>
    <mc:Fallback xmlns="">
      <p:transition spd="slow" advTm="1865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809999" y="1355542"/>
            <a:ext cx="4013777" cy="4909763"/>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164</a:t>
            </a:fld>
            <a:endParaRPr lang="en-US" altLang="en-US" dirty="0"/>
          </a:p>
        </p:txBody>
      </p:sp>
      <p:sp>
        <p:nvSpPr>
          <p:cNvPr id="4" name="Title 3"/>
          <p:cNvSpPr>
            <a:spLocks noGrp="1"/>
          </p:cNvSpPr>
          <p:nvPr>
            <p:ph type="title"/>
          </p:nvPr>
        </p:nvSpPr>
        <p:spPr/>
        <p:txBody>
          <a:bodyPr/>
          <a:lstStyle/>
          <a:p>
            <a:r>
              <a:rPr lang="en-US" dirty="0"/>
              <a:t>TSO – Capital Loss on NJ 1040</a:t>
            </a:r>
          </a:p>
        </p:txBody>
      </p:sp>
      <p:sp>
        <p:nvSpPr>
          <p:cNvPr id="6" name="Oval 5"/>
          <p:cNvSpPr/>
          <p:nvPr/>
        </p:nvSpPr>
        <p:spPr>
          <a:xfrm>
            <a:off x="7162800" y="2391364"/>
            <a:ext cx="660977" cy="19943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8580421" y="2177904"/>
            <a:ext cx="3099695" cy="646331"/>
          </a:xfrm>
          <a:prstGeom prst="rect">
            <a:avLst/>
          </a:prstGeom>
          <a:noFill/>
          <a:ln w="28575">
            <a:solidFill>
              <a:srgbClr val="FF0000"/>
            </a:solidFill>
          </a:ln>
        </p:spPr>
        <p:txBody>
          <a:bodyPr wrap="none" rtlCol="0">
            <a:spAutoFit/>
          </a:bodyPr>
          <a:lstStyle/>
          <a:p>
            <a:r>
              <a:rPr lang="en-US" b="1" dirty="0">
                <a:solidFill>
                  <a:srgbClr val="FF0000"/>
                </a:solidFill>
              </a:rPr>
              <a:t>NJ does not allow a net capital</a:t>
            </a:r>
          </a:p>
          <a:p>
            <a:r>
              <a:rPr lang="en-US" b="1" dirty="0">
                <a:solidFill>
                  <a:srgbClr val="FF0000"/>
                </a:solidFill>
              </a:rPr>
              <a:t>loss</a:t>
            </a:r>
          </a:p>
        </p:txBody>
      </p:sp>
      <p:cxnSp>
        <p:nvCxnSpPr>
          <p:cNvPr id="8" name="Straight Arrow Connector 7"/>
          <p:cNvCxnSpPr/>
          <p:nvPr/>
        </p:nvCxnSpPr>
        <p:spPr bwMode="auto">
          <a:xfrm flipH="1" flipV="1">
            <a:off x="7823776" y="2476685"/>
            <a:ext cx="715899" cy="28794"/>
          </a:xfrm>
          <a:prstGeom prst="straightConnector1">
            <a:avLst/>
          </a:prstGeom>
          <a:noFill/>
          <a:ln w="38100" cap="flat" cmpd="sng" algn="ctr">
            <a:solidFill>
              <a:srgbClr val="FF0000"/>
            </a:solidFill>
            <a:prstDash val="solid"/>
            <a:round/>
            <a:headEnd type="none" w="med" len="med"/>
            <a:tailEnd type="triangle"/>
          </a:ln>
          <a:effectLst/>
        </p:spPr>
      </p:cxnSp>
      <p:sp>
        <p:nvSpPr>
          <p:cNvPr id="5" name="Date Placeholder 4">
            <a:extLst>
              <a:ext uri="{FF2B5EF4-FFF2-40B4-BE49-F238E27FC236}">
                <a16:creationId xmlns:a16="http://schemas.microsoft.com/office/drawing/2014/main" id="{AEE6A613-BA7F-48AF-9659-F15BBA5D0271}"/>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229555482"/>
      </p:ext>
    </p:extLst>
  </p:cSld>
  <p:clrMapOvr>
    <a:masterClrMapping/>
  </p:clrMapOvr>
  <mc:AlternateContent xmlns:mc="http://schemas.openxmlformats.org/markup-compatibility/2006" xmlns:p14="http://schemas.microsoft.com/office/powerpoint/2010/main">
    <mc:Choice Requires="p14">
      <p:transition spd="slow" p14:dur="2000" advTm="20277"/>
    </mc:Choice>
    <mc:Fallback xmlns="">
      <p:transition spd="slow" advTm="20277"/>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10</a:t>
            </a:r>
            <a:br>
              <a:rPr lang="en-US" sz="4200" dirty="0"/>
            </a:br>
            <a:r>
              <a:rPr lang="en-US" sz="4200" dirty="0"/>
              <a:t>K-1 ACME Holdings</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165</a:t>
            </a:fld>
            <a:endParaRPr lang="en-US" altLang="en-US" dirty="0"/>
          </a:p>
        </p:txBody>
      </p:sp>
      <p:sp>
        <p:nvSpPr>
          <p:cNvPr id="6" name="Date Placeholder 5">
            <a:extLst>
              <a:ext uri="{FF2B5EF4-FFF2-40B4-BE49-F238E27FC236}">
                <a16:creationId xmlns:a16="http://schemas.microsoft.com/office/drawing/2014/main" id="{CBC7A234-D628-457C-A743-AC58654F3EE9}"/>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332005976"/>
      </p:ext>
    </p:extLst>
  </p:cSld>
  <p:clrMapOvr>
    <a:masterClrMapping/>
  </p:clrMapOvr>
  <mc:AlternateContent xmlns:mc="http://schemas.openxmlformats.org/markup-compatibility/2006" xmlns:p14="http://schemas.microsoft.com/office/powerpoint/2010/main">
    <mc:Choice Requires="p14">
      <p:transition spd="slow" p14:dur="2000" advTm="24978"/>
    </mc:Choice>
    <mc:Fallback xmlns="">
      <p:transition spd="slow" advTm="24978"/>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166</a:t>
            </a:fld>
            <a:endParaRPr lang="en-US" altLang="en-US" dirty="0"/>
          </a:p>
        </p:txBody>
      </p:sp>
      <p:sp>
        <p:nvSpPr>
          <p:cNvPr id="4" name="Content Placeholder 3"/>
          <p:cNvSpPr>
            <a:spLocks noGrp="1"/>
          </p:cNvSpPr>
          <p:nvPr>
            <p:ph sz="quarter" idx="12"/>
          </p:nvPr>
        </p:nvSpPr>
        <p:spPr>
          <a:xfrm>
            <a:off x="1278833" y="1447800"/>
            <a:ext cx="9753600" cy="4953000"/>
          </a:xfrm>
        </p:spPr>
        <p:txBody>
          <a:bodyPr>
            <a:normAutofit fontScale="70000" lnSpcReduction="20000"/>
          </a:bodyPr>
          <a:lstStyle/>
          <a:p>
            <a:r>
              <a:rPr lang="en-US" dirty="0"/>
              <a:t>Refer to Pub 4012 Page D-45 to D-48</a:t>
            </a:r>
          </a:p>
          <a:p>
            <a:r>
              <a:rPr lang="en-US" dirty="0"/>
              <a:t>Schedule K-1 issued for an investment in a partnership</a:t>
            </a:r>
          </a:p>
          <a:p>
            <a:pPr lvl="1"/>
            <a:r>
              <a:rPr lang="en-US" dirty="0"/>
              <a:t>Reports each partner’s share of partnership’s earnings, losses, deductions and credits</a:t>
            </a:r>
          </a:p>
          <a:p>
            <a:pPr lvl="1"/>
            <a:r>
              <a:rPr lang="en-US" dirty="0"/>
              <a:t>Usually from a passive entity and taxpayer’s investment will be at risk (must enter these in TSO)</a:t>
            </a:r>
          </a:p>
          <a:p>
            <a:r>
              <a:rPr lang="en-US" dirty="0"/>
              <a:t>Income reported on a K-1 that is in scope:</a:t>
            </a:r>
          </a:p>
          <a:p>
            <a:pPr lvl="1"/>
            <a:r>
              <a:rPr lang="en-US" dirty="0"/>
              <a:t>Interest (including taxable and tax-exempt interest)</a:t>
            </a:r>
          </a:p>
          <a:p>
            <a:pPr lvl="1"/>
            <a:r>
              <a:rPr lang="en-US" dirty="0"/>
              <a:t>Dividends (ordinary and qualified)</a:t>
            </a:r>
          </a:p>
          <a:p>
            <a:pPr lvl="1"/>
            <a:r>
              <a:rPr lang="en-US" dirty="0"/>
              <a:t>Capital gains and losses (short- and long-term)</a:t>
            </a:r>
          </a:p>
          <a:p>
            <a:pPr lvl="1"/>
            <a:r>
              <a:rPr lang="en-US" dirty="0"/>
              <a:t>Royalties</a:t>
            </a:r>
          </a:p>
          <a:p>
            <a:r>
              <a:rPr lang="en-US" dirty="0"/>
              <a:t>If K-1 contains any deductions, credits, expenses or other items not listed above, return is out of scope</a:t>
            </a:r>
          </a:p>
          <a:p>
            <a:pPr lvl="1"/>
            <a:endParaRPr lang="en-US" dirty="0"/>
          </a:p>
        </p:txBody>
      </p:sp>
      <p:sp>
        <p:nvSpPr>
          <p:cNvPr id="5" name="Title 4"/>
          <p:cNvSpPr>
            <a:spLocks noGrp="1"/>
          </p:cNvSpPr>
          <p:nvPr>
            <p:ph type="title"/>
          </p:nvPr>
        </p:nvSpPr>
        <p:spPr/>
        <p:txBody>
          <a:bodyPr/>
          <a:lstStyle/>
          <a:p>
            <a:r>
              <a:rPr lang="en-US" dirty="0"/>
              <a:t>Schedule K-1 Topics In Scope</a:t>
            </a:r>
          </a:p>
        </p:txBody>
      </p:sp>
      <p:sp>
        <p:nvSpPr>
          <p:cNvPr id="6" name="Date Placeholder 5">
            <a:extLst>
              <a:ext uri="{FF2B5EF4-FFF2-40B4-BE49-F238E27FC236}">
                <a16:creationId xmlns:a16="http://schemas.microsoft.com/office/drawing/2014/main" id="{2CC2814D-3A93-45C9-91D0-469EA4132A09}"/>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480652513"/>
      </p:ext>
    </p:extLst>
  </p:cSld>
  <p:clrMapOvr>
    <a:masterClrMapping/>
  </p:clrMapOvr>
  <mc:AlternateContent xmlns:mc="http://schemas.openxmlformats.org/markup-compatibility/2006" xmlns:p14="http://schemas.microsoft.com/office/powerpoint/2010/main">
    <mc:Choice Requires="p14">
      <p:transition spd="slow" p14:dur="2000" advTm="168800"/>
    </mc:Choice>
    <mc:Fallback xmlns="">
      <p:transition spd="slow" advTm="1688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167</a:t>
            </a:fld>
            <a:endParaRPr lang="en-US" altLang="en-US" dirty="0"/>
          </a:p>
        </p:txBody>
      </p:sp>
      <p:sp>
        <p:nvSpPr>
          <p:cNvPr id="4" name="Title 3"/>
          <p:cNvSpPr>
            <a:spLocks noGrp="1"/>
          </p:cNvSpPr>
          <p:nvPr>
            <p:ph type="title"/>
          </p:nvPr>
        </p:nvSpPr>
        <p:spPr/>
        <p:txBody>
          <a:bodyPr/>
          <a:lstStyle/>
          <a:p>
            <a:r>
              <a:rPr lang="en-US" dirty="0"/>
              <a:t>Davenport’s Schedule K-1</a:t>
            </a:r>
          </a:p>
        </p:txBody>
      </p:sp>
      <p:pic>
        <p:nvPicPr>
          <p:cNvPr id="5" name="Picture 4"/>
          <p:cNvPicPr>
            <a:picLocks noChangeAspect="1"/>
          </p:cNvPicPr>
          <p:nvPr/>
        </p:nvPicPr>
        <p:blipFill>
          <a:blip r:embed="rId3"/>
          <a:stretch>
            <a:fillRect/>
          </a:stretch>
        </p:blipFill>
        <p:spPr>
          <a:xfrm>
            <a:off x="2030931" y="1343886"/>
            <a:ext cx="6763694" cy="4944165"/>
          </a:xfrm>
          <a:prstGeom prst="rect">
            <a:avLst/>
          </a:prstGeom>
        </p:spPr>
      </p:pic>
      <p:sp>
        <p:nvSpPr>
          <p:cNvPr id="7" name="TextBox 6"/>
          <p:cNvSpPr txBox="1"/>
          <p:nvPr/>
        </p:nvSpPr>
        <p:spPr>
          <a:xfrm>
            <a:off x="7162800" y="3793222"/>
            <a:ext cx="1128835"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Dividends</a:t>
            </a:r>
          </a:p>
        </p:txBody>
      </p:sp>
      <p:sp>
        <p:nvSpPr>
          <p:cNvPr id="8" name="Right Bracket 7"/>
          <p:cNvSpPr/>
          <p:nvPr/>
        </p:nvSpPr>
        <p:spPr>
          <a:xfrm>
            <a:off x="6541632" y="3667254"/>
            <a:ext cx="152400" cy="495300"/>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Oval 8"/>
          <p:cNvSpPr/>
          <p:nvPr/>
        </p:nvSpPr>
        <p:spPr>
          <a:xfrm flipV="1">
            <a:off x="5821610" y="3591686"/>
            <a:ext cx="762000" cy="64643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0" name="Straight Arrow Connector 9"/>
          <p:cNvCxnSpPr>
            <a:stCxn id="7" idx="1"/>
          </p:cNvCxnSpPr>
          <p:nvPr/>
        </p:nvCxnSpPr>
        <p:spPr bwMode="auto">
          <a:xfrm flipH="1">
            <a:off x="6705600" y="3977888"/>
            <a:ext cx="457200" cy="0"/>
          </a:xfrm>
          <a:prstGeom prst="straightConnector1">
            <a:avLst/>
          </a:prstGeom>
          <a:noFill/>
          <a:ln w="38100" cap="flat" cmpd="sng" algn="ctr">
            <a:solidFill>
              <a:srgbClr val="FF0000"/>
            </a:solidFill>
            <a:prstDash val="solid"/>
            <a:round/>
            <a:headEnd type="none" w="med" len="med"/>
            <a:tailEnd type="triangle"/>
          </a:ln>
          <a:effectLst/>
        </p:spPr>
      </p:cxnSp>
      <p:sp>
        <p:nvSpPr>
          <p:cNvPr id="12" name="TextBox 11"/>
          <p:cNvSpPr txBox="1"/>
          <p:nvPr/>
        </p:nvSpPr>
        <p:spPr>
          <a:xfrm>
            <a:off x="7162800" y="4844597"/>
            <a:ext cx="1727204"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L/T capital gains</a:t>
            </a:r>
          </a:p>
        </p:txBody>
      </p:sp>
      <p:sp>
        <p:nvSpPr>
          <p:cNvPr id="13" name="Oval 12"/>
          <p:cNvSpPr/>
          <p:nvPr/>
        </p:nvSpPr>
        <p:spPr>
          <a:xfrm>
            <a:off x="5920358" y="4844597"/>
            <a:ext cx="737177" cy="56197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Arrow Connector 13"/>
          <p:cNvCxnSpPr/>
          <p:nvPr/>
        </p:nvCxnSpPr>
        <p:spPr bwMode="auto">
          <a:xfrm flipH="1">
            <a:off x="6645066" y="4992977"/>
            <a:ext cx="552452" cy="36286"/>
          </a:xfrm>
          <a:prstGeom prst="straightConnector1">
            <a:avLst/>
          </a:prstGeom>
          <a:noFill/>
          <a:ln w="38100" cap="flat" cmpd="sng" algn="ctr">
            <a:solidFill>
              <a:srgbClr val="FF0000"/>
            </a:solidFill>
            <a:prstDash val="solid"/>
            <a:round/>
            <a:headEnd type="none" w="med" len="med"/>
            <a:tailEnd type="triangle"/>
          </a:ln>
          <a:effectLst/>
        </p:spPr>
      </p:cxnSp>
      <p:sp>
        <p:nvSpPr>
          <p:cNvPr id="17" name="TextBox 16"/>
          <p:cNvSpPr txBox="1"/>
          <p:nvPr/>
        </p:nvSpPr>
        <p:spPr>
          <a:xfrm>
            <a:off x="8991600" y="1676400"/>
            <a:ext cx="2895600" cy="1200329"/>
          </a:xfrm>
          <a:prstGeom prst="rect">
            <a:avLst/>
          </a:prstGeom>
          <a:noFill/>
          <a:ln w="28575">
            <a:solidFill>
              <a:srgbClr val="FF0000"/>
            </a:solidFill>
          </a:ln>
        </p:spPr>
        <p:txBody>
          <a:bodyPr wrap="square" rtlCol="0">
            <a:spAutoFit/>
          </a:bodyPr>
          <a:lstStyle/>
          <a:p>
            <a:r>
              <a:rPr lang="en-US" b="1" dirty="0">
                <a:solidFill>
                  <a:srgbClr val="FF0000"/>
                </a:solidFill>
              </a:rPr>
              <a:t>Typically, K-1 has multiple pages; tax-exempt interest is usually reported on a later page, so don’t forget to look </a:t>
            </a:r>
          </a:p>
        </p:txBody>
      </p:sp>
      <p:sp>
        <p:nvSpPr>
          <p:cNvPr id="18" name="Oval 17"/>
          <p:cNvSpPr/>
          <p:nvPr/>
        </p:nvSpPr>
        <p:spPr>
          <a:xfrm>
            <a:off x="2057400" y="1524000"/>
            <a:ext cx="762000"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9" name="TextBox 18"/>
          <p:cNvSpPr txBox="1"/>
          <p:nvPr/>
        </p:nvSpPr>
        <p:spPr>
          <a:xfrm>
            <a:off x="457200" y="1524000"/>
            <a:ext cx="1285865" cy="1200329"/>
          </a:xfrm>
          <a:prstGeom prst="rect">
            <a:avLst/>
          </a:prstGeom>
          <a:noFill/>
          <a:ln w="28575">
            <a:solidFill>
              <a:srgbClr val="FF0000"/>
            </a:solidFill>
          </a:ln>
        </p:spPr>
        <p:txBody>
          <a:bodyPr wrap="none" rtlCol="0">
            <a:spAutoFit/>
          </a:bodyPr>
          <a:lstStyle/>
          <a:p>
            <a:r>
              <a:rPr lang="en-US" b="1" dirty="0">
                <a:solidFill>
                  <a:srgbClr val="FF0000"/>
                </a:solidFill>
              </a:rPr>
              <a:t>Needed to</a:t>
            </a:r>
          </a:p>
          <a:p>
            <a:r>
              <a:rPr lang="en-US" b="1" dirty="0">
                <a:solidFill>
                  <a:srgbClr val="FF0000"/>
                </a:solidFill>
              </a:rPr>
              <a:t>enter on </a:t>
            </a:r>
          </a:p>
          <a:p>
            <a:r>
              <a:rPr lang="en-US" b="1" dirty="0">
                <a:solidFill>
                  <a:srgbClr val="FF0000"/>
                </a:solidFill>
              </a:rPr>
              <a:t>correct TSO</a:t>
            </a:r>
          </a:p>
          <a:p>
            <a:r>
              <a:rPr lang="en-US" b="1" dirty="0">
                <a:solidFill>
                  <a:srgbClr val="FF0000"/>
                </a:solidFill>
              </a:rPr>
              <a:t>screen</a:t>
            </a:r>
          </a:p>
        </p:txBody>
      </p:sp>
      <p:sp>
        <p:nvSpPr>
          <p:cNvPr id="6" name="Date Placeholder 5">
            <a:extLst>
              <a:ext uri="{FF2B5EF4-FFF2-40B4-BE49-F238E27FC236}">
                <a16:creationId xmlns:a16="http://schemas.microsoft.com/office/drawing/2014/main" id="{9EDCEA34-E127-471A-AA1A-3A7FBC435608}"/>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42348578"/>
      </p:ext>
    </p:extLst>
  </p:cSld>
  <p:clrMapOvr>
    <a:masterClrMapping/>
  </p:clrMapOvr>
  <mc:AlternateContent xmlns:mc="http://schemas.openxmlformats.org/markup-compatibility/2006" xmlns:p14="http://schemas.microsoft.com/office/powerpoint/2010/main">
    <mc:Choice Requires="p14">
      <p:transition spd="slow" p14:dur="2000" advTm="106006"/>
    </mc:Choice>
    <mc:Fallback xmlns="">
      <p:transition spd="slow" advTm="106006"/>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168</a:t>
            </a:fld>
            <a:endParaRPr lang="en-US" altLang="en-US" dirty="0"/>
          </a:p>
        </p:txBody>
      </p:sp>
      <p:sp>
        <p:nvSpPr>
          <p:cNvPr id="5" name="Title 4"/>
          <p:cNvSpPr>
            <a:spLocks noGrp="1"/>
          </p:cNvSpPr>
          <p:nvPr>
            <p:ph type="title"/>
          </p:nvPr>
        </p:nvSpPr>
        <p:spPr/>
        <p:txBody>
          <a:bodyPr>
            <a:normAutofit/>
          </a:bodyPr>
          <a:lstStyle/>
          <a:p>
            <a:r>
              <a:rPr lang="en-US" dirty="0"/>
              <a:t>TSO – Schedule K-1 Sub-Menu</a:t>
            </a:r>
            <a:br>
              <a:rPr lang="en-US" dirty="0"/>
            </a:br>
            <a:r>
              <a:rPr lang="en-US" sz="2400" dirty="0"/>
              <a:t>Federal Section&gt;Income&gt;Less Common Income&gt;K-1 Earnings</a:t>
            </a:r>
          </a:p>
        </p:txBody>
      </p:sp>
      <p:pic>
        <p:nvPicPr>
          <p:cNvPr id="6" name="Picture 5"/>
          <p:cNvPicPr>
            <a:picLocks noChangeAspect="1"/>
          </p:cNvPicPr>
          <p:nvPr/>
        </p:nvPicPr>
        <p:blipFill>
          <a:blip r:embed="rId3"/>
          <a:stretch>
            <a:fillRect/>
          </a:stretch>
        </p:blipFill>
        <p:spPr>
          <a:xfrm>
            <a:off x="1295400" y="2057400"/>
            <a:ext cx="9851991" cy="3581400"/>
          </a:xfrm>
          <a:prstGeom prst="rect">
            <a:avLst/>
          </a:prstGeom>
          <a:ln>
            <a:solidFill>
              <a:schemeClr val="tx1"/>
            </a:solidFill>
          </a:ln>
        </p:spPr>
      </p:pic>
      <p:sp>
        <p:nvSpPr>
          <p:cNvPr id="7" name="Oval 6"/>
          <p:cNvSpPr/>
          <p:nvPr/>
        </p:nvSpPr>
        <p:spPr>
          <a:xfrm>
            <a:off x="1266967" y="2590800"/>
            <a:ext cx="1857233" cy="609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3476488" y="2710934"/>
            <a:ext cx="5896112" cy="369332"/>
          </a:xfrm>
          <a:prstGeom prst="rect">
            <a:avLst/>
          </a:prstGeom>
          <a:noFill/>
          <a:ln w="28575">
            <a:solidFill>
              <a:srgbClr val="FF0000"/>
            </a:solidFill>
          </a:ln>
        </p:spPr>
        <p:txBody>
          <a:bodyPr wrap="square" rtlCol="0">
            <a:spAutoFit/>
          </a:bodyPr>
          <a:lstStyle/>
          <a:p>
            <a:r>
              <a:rPr lang="en-US" b="1" dirty="0">
                <a:solidFill>
                  <a:srgbClr val="FF0000"/>
                </a:solidFill>
              </a:rPr>
              <a:t>Be sure to use the correct Schedule K-1 form for data entry</a:t>
            </a:r>
          </a:p>
        </p:txBody>
      </p:sp>
      <p:sp>
        <p:nvSpPr>
          <p:cNvPr id="9" name="Date Placeholder 8">
            <a:extLst>
              <a:ext uri="{FF2B5EF4-FFF2-40B4-BE49-F238E27FC236}">
                <a16:creationId xmlns:a16="http://schemas.microsoft.com/office/drawing/2014/main" id="{4EE00606-F1F2-4BED-8A74-5899D2D73141}"/>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936568484"/>
      </p:ext>
    </p:extLst>
  </p:cSld>
  <p:clrMapOvr>
    <a:masterClrMapping/>
  </p:clrMapOvr>
  <mc:AlternateContent xmlns:mc="http://schemas.openxmlformats.org/markup-compatibility/2006" xmlns:p14="http://schemas.microsoft.com/office/powerpoint/2010/main">
    <mc:Choice Requires="p14">
      <p:transition spd="slow" p14:dur="2000" advTm="46733"/>
    </mc:Choice>
    <mc:Fallback xmlns="">
      <p:transition spd="slow" advTm="46733"/>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7D7764-5973-4526-92FA-627BAC3551BE}"/>
              </a:ext>
            </a:extLst>
          </p:cNvPr>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558B7356-EA62-45E7-9A14-BF339FC2E1ED}"/>
              </a:ext>
            </a:extLst>
          </p:cNvPr>
          <p:cNvSpPr>
            <a:spLocks noGrp="1"/>
          </p:cNvSpPr>
          <p:nvPr>
            <p:ph type="sldNum" sz="quarter" idx="12"/>
          </p:nvPr>
        </p:nvSpPr>
        <p:spPr/>
        <p:txBody>
          <a:bodyPr/>
          <a:lstStyle/>
          <a:p>
            <a:pPr>
              <a:defRPr/>
            </a:pPr>
            <a:fld id="{9C9E3000-1FE7-4597-BE23-A1AC10F0DE04}" type="slidenum">
              <a:rPr lang="en-US" altLang="en-US" smtClean="0"/>
              <a:pPr>
                <a:defRPr/>
              </a:pPr>
              <a:t>169</a:t>
            </a:fld>
            <a:endParaRPr lang="en-US" altLang="en-US" dirty="0"/>
          </a:p>
        </p:txBody>
      </p:sp>
      <p:sp>
        <p:nvSpPr>
          <p:cNvPr id="4" name="Title 3">
            <a:extLst>
              <a:ext uri="{FF2B5EF4-FFF2-40B4-BE49-F238E27FC236}">
                <a16:creationId xmlns:a16="http://schemas.microsoft.com/office/drawing/2014/main" id="{3DE7C57E-CD2F-47C4-8A48-7AE9FBC95A93}"/>
              </a:ext>
            </a:extLst>
          </p:cNvPr>
          <p:cNvSpPr>
            <a:spLocks noGrp="1"/>
          </p:cNvSpPr>
          <p:nvPr>
            <p:ph type="title"/>
          </p:nvPr>
        </p:nvSpPr>
        <p:spPr>
          <a:xfrm>
            <a:off x="1020699" y="77273"/>
            <a:ext cx="10180701" cy="1143000"/>
          </a:xfrm>
        </p:spPr>
        <p:txBody>
          <a:bodyPr>
            <a:normAutofit fontScale="90000"/>
          </a:bodyPr>
          <a:lstStyle/>
          <a:p>
            <a:r>
              <a:rPr lang="en-US" dirty="0"/>
              <a:t>TSO – Schedule K-1 Form 1065 Sub-Menu</a:t>
            </a:r>
            <a:br>
              <a:rPr lang="en-US" dirty="0"/>
            </a:br>
            <a:r>
              <a:rPr lang="en-US" sz="2400" dirty="0"/>
              <a:t>Federal Section&gt;Income&gt;Less Common Income&gt;K-1 Earnings&gt;Schedule K-1 Form 1065</a:t>
            </a:r>
          </a:p>
        </p:txBody>
      </p:sp>
      <p:pic>
        <p:nvPicPr>
          <p:cNvPr id="5" name="Picture 4">
            <a:extLst>
              <a:ext uri="{FF2B5EF4-FFF2-40B4-BE49-F238E27FC236}">
                <a16:creationId xmlns:a16="http://schemas.microsoft.com/office/drawing/2014/main" id="{1BA1E6FE-59E8-4616-816F-BBB61CD58B5C}"/>
              </a:ext>
            </a:extLst>
          </p:cNvPr>
          <p:cNvPicPr>
            <a:picLocks noChangeAspect="1"/>
          </p:cNvPicPr>
          <p:nvPr/>
        </p:nvPicPr>
        <p:blipFill>
          <a:blip r:embed="rId2"/>
          <a:stretch>
            <a:fillRect/>
          </a:stretch>
        </p:blipFill>
        <p:spPr>
          <a:xfrm>
            <a:off x="1580758" y="1942971"/>
            <a:ext cx="9030483" cy="2972058"/>
          </a:xfrm>
          <a:prstGeom prst="rect">
            <a:avLst/>
          </a:prstGeom>
          <a:ln>
            <a:solidFill>
              <a:schemeClr val="tx1"/>
            </a:solidFill>
          </a:ln>
        </p:spPr>
      </p:pic>
      <p:sp>
        <p:nvSpPr>
          <p:cNvPr id="7" name="Oval 6">
            <a:extLst>
              <a:ext uri="{FF2B5EF4-FFF2-40B4-BE49-F238E27FC236}">
                <a16:creationId xmlns:a16="http://schemas.microsoft.com/office/drawing/2014/main" id="{903AE38B-4162-4746-A0CA-9E94AB3CDB9E}"/>
              </a:ext>
            </a:extLst>
          </p:cNvPr>
          <p:cNvSpPr/>
          <p:nvPr/>
        </p:nvSpPr>
        <p:spPr>
          <a:xfrm>
            <a:off x="1546091" y="2362200"/>
            <a:ext cx="1197110"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Date Placeholder 5">
            <a:extLst>
              <a:ext uri="{FF2B5EF4-FFF2-40B4-BE49-F238E27FC236}">
                <a16:creationId xmlns:a16="http://schemas.microsoft.com/office/drawing/2014/main" id="{6FD04B1A-4BD5-4928-9A28-6D022C5E69B9}"/>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107886708"/>
      </p:ext>
    </p:extLst>
  </p:cSld>
  <p:clrMapOvr>
    <a:masterClrMapping/>
  </p:clrMapOvr>
  <mc:AlternateContent xmlns:mc="http://schemas.openxmlformats.org/markup-compatibility/2006" xmlns:p14="http://schemas.microsoft.com/office/powerpoint/2010/main">
    <mc:Choice Requires="p14">
      <p:transition spd="slow" p14:dur="2000" advTm="16707"/>
    </mc:Choice>
    <mc:Fallback xmlns="">
      <p:transition spd="slow" advTm="16707"/>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12-13-2020 v0.94</a:t>
            </a:r>
            <a:endParaRPr lang="en-US" dirty="0"/>
          </a:p>
        </p:txBody>
      </p:sp>
      <p:sp>
        <p:nvSpPr>
          <p:cNvPr id="3" name="Footer Placeholder 2"/>
          <p:cNvSpPr>
            <a:spLocks noGrp="1"/>
          </p:cNvSpPr>
          <p:nvPr>
            <p:ph type="ftr" sz="quarter" idx="11"/>
          </p:nvPr>
        </p:nvSpPr>
        <p:spPr/>
        <p:txBody>
          <a:bodyPr/>
          <a:lstStyle/>
          <a:p>
            <a:r>
              <a:rPr lang="en-US"/>
              <a:t>NJ Core Davenport TY2019</a:t>
            </a:r>
            <a:endParaRPr lang="en-US" dirty="0"/>
          </a:p>
        </p:txBody>
      </p:sp>
      <p:sp>
        <p:nvSpPr>
          <p:cNvPr id="4" name="Slide Number Placeholder 3"/>
          <p:cNvSpPr>
            <a:spLocks noGrp="1"/>
          </p:cNvSpPr>
          <p:nvPr>
            <p:ph type="sldNum" sz="quarter" idx="12"/>
          </p:nvPr>
        </p:nvSpPr>
        <p:spPr/>
        <p:txBody>
          <a:bodyPr/>
          <a:lstStyle/>
          <a:p>
            <a:fld id="{251E97C6-B5EA-4059-8D5E-F0990EFE7977}" type="slidenum">
              <a:rPr lang="en-US" smtClean="0"/>
              <a:pPr/>
              <a:t>17</a:t>
            </a:fld>
            <a:endParaRPr lang="en-US"/>
          </a:p>
        </p:txBody>
      </p:sp>
      <p:sp>
        <p:nvSpPr>
          <p:cNvPr id="616450" name="Rectangle 2"/>
          <p:cNvSpPr>
            <a:spLocks noGrp="1" noChangeArrowheads="1"/>
          </p:cNvSpPr>
          <p:nvPr>
            <p:ph type="title"/>
          </p:nvPr>
        </p:nvSpPr>
        <p:spPr/>
        <p:txBody>
          <a:bodyPr>
            <a:normAutofit fontScale="90000"/>
          </a:bodyPr>
          <a:lstStyle/>
          <a:p>
            <a:r>
              <a:rPr lang="en-US" altLang="en-US" sz="3800" dirty="0"/>
              <a:t>Form RRB-1099 Railroad Retirement Benefits (RRB) Tier 1 - Equivalent to Social Security</a:t>
            </a:r>
          </a:p>
        </p:txBody>
      </p:sp>
      <p:pic>
        <p:nvPicPr>
          <p:cNvPr id="616452" name="Picture 4" descr="RRB-1099"/>
          <p:cNvPicPr>
            <a:picLocks noChangeAspect="1" noChangeArrowheads="1"/>
          </p:cNvPicPr>
          <p:nvPr/>
        </p:nvPicPr>
        <p:blipFill>
          <a:blip r:embed="rId3" cstate="print">
            <a:extLst>
              <a:ext uri="{28A0092B-C50C-407E-A947-70E740481C1C}">
                <a14:useLocalDpi xmlns:a14="http://schemas.microsoft.com/office/drawing/2010/main" val="0"/>
              </a:ext>
            </a:extLst>
          </a:blip>
          <a:srcRect l="4720"/>
          <a:stretch>
            <a:fillRect/>
          </a:stretch>
        </p:blipFill>
        <p:spPr bwMode="auto">
          <a:xfrm>
            <a:off x="2256631" y="1603688"/>
            <a:ext cx="813593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4"/>
          <p:cNvSpPr>
            <a:spLocks noChangeArrowheads="1"/>
          </p:cNvSpPr>
          <p:nvPr/>
        </p:nvSpPr>
        <p:spPr bwMode="auto">
          <a:xfrm>
            <a:off x="8394700" y="5638800"/>
            <a:ext cx="838200" cy="228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ClrTx/>
              <a:buSzTx/>
              <a:buFontTx/>
              <a:buNone/>
            </a:pPr>
            <a:endParaRPr lang="en-US" altLang="en-US" sz="1800">
              <a:latin typeface="Arial" panose="020B0604020202020204" pitchFamily="34" charset="0"/>
              <a:cs typeface="Arial" panose="020B0604020202020204" pitchFamily="34" charset="0"/>
            </a:endParaRPr>
          </a:p>
        </p:txBody>
      </p:sp>
      <p:sp>
        <p:nvSpPr>
          <p:cNvPr id="10" name="Oval 4"/>
          <p:cNvSpPr>
            <a:spLocks noChangeArrowheads="1"/>
          </p:cNvSpPr>
          <p:nvPr/>
        </p:nvSpPr>
        <p:spPr bwMode="auto">
          <a:xfrm>
            <a:off x="8382000" y="3581400"/>
            <a:ext cx="838200" cy="228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ClrTx/>
              <a:buSzTx/>
              <a:buFontTx/>
              <a:buNone/>
            </a:pPr>
            <a:endParaRPr lang="en-US" altLang="en-US" sz="1800">
              <a:latin typeface="Arial" panose="020B0604020202020204" pitchFamily="34" charset="0"/>
              <a:cs typeface="Arial" panose="020B0604020202020204" pitchFamily="34" charset="0"/>
            </a:endParaRPr>
          </a:p>
        </p:txBody>
      </p:sp>
      <p:sp>
        <p:nvSpPr>
          <p:cNvPr id="11" name="Oval 4"/>
          <p:cNvSpPr>
            <a:spLocks noChangeArrowheads="1"/>
          </p:cNvSpPr>
          <p:nvPr/>
        </p:nvSpPr>
        <p:spPr bwMode="auto">
          <a:xfrm>
            <a:off x="6324600" y="5638800"/>
            <a:ext cx="838200" cy="228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ClrTx/>
              <a:buSzTx/>
              <a:buFontTx/>
              <a:buNone/>
            </a:pPr>
            <a:endParaRPr lang="en-US" altLang="en-US" sz="1800">
              <a:latin typeface="Arial" panose="020B0604020202020204" pitchFamily="34" charset="0"/>
              <a:cs typeface="Arial" panose="020B0604020202020204" pitchFamily="34" charset="0"/>
            </a:endParaRPr>
          </a:p>
        </p:txBody>
      </p:sp>
      <p:sp>
        <p:nvSpPr>
          <p:cNvPr id="278536" name="TextBox 11"/>
          <p:cNvSpPr txBox="1">
            <a:spLocks noChangeArrowheads="1"/>
          </p:cNvSpPr>
          <p:nvPr/>
        </p:nvSpPr>
        <p:spPr bwMode="auto">
          <a:xfrm>
            <a:off x="6997700" y="4389439"/>
            <a:ext cx="2298700" cy="584775"/>
          </a:xfrm>
          <a:prstGeom prst="rect">
            <a:avLst/>
          </a:prstGeom>
          <a:solidFill>
            <a:schemeClr val="accent1"/>
          </a:solidFill>
          <a:ln w="9525">
            <a:solidFill>
              <a:schemeClr val="tx1"/>
            </a:solidFill>
            <a:miter lim="800000"/>
            <a:headEnd/>
            <a:tailEnd/>
          </a:ln>
        </p:spPr>
        <p:txBody>
          <a:bodyPr wrap="square">
            <a:spAutoFit/>
          </a:bodyPr>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Tx/>
              <a:buSzTx/>
              <a:buFontTx/>
              <a:buNone/>
            </a:pPr>
            <a:r>
              <a:rPr lang="en-US" altLang="en-US" sz="1600" b="1" dirty="0">
                <a:latin typeface="Arial" panose="020B0604020202020204" pitchFamily="34" charset="0"/>
                <a:cs typeface="Arial" panose="020B0604020202020204" pitchFamily="34" charset="0"/>
              </a:rPr>
              <a:t>Enter  on Social Security screen</a:t>
            </a:r>
          </a:p>
        </p:txBody>
      </p:sp>
      <p:sp>
        <p:nvSpPr>
          <p:cNvPr id="616460" name="TextBox 1"/>
          <p:cNvSpPr txBox="1">
            <a:spLocks noChangeArrowheads="1"/>
          </p:cNvSpPr>
          <p:nvPr/>
        </p:nvSpPr>
        <p:spPr bwMode="auto">
          <a:xfrm>
            <a:off x="8329614" y="3516314"/>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Tx/>
              <a:buSzTx/>
              <a:buFontTx/>
              <a:buNone/>
            </a:pPr>
            <a:r>
              <a:rPr lang="en-US" altLang="en-US" sz="1800" dirty="0">
                <a:latin typeface="Arial" panose="020B0604020202020204" pitchFamily="34" charset="0"/>
                <a:cs typeface="Arial" panose="020B0604020202020204" pitchFamily="34" charset="0"/>
              </a:rPr>
              <a:t>$13,650</a:t>
            </a:r>
          </a:p>
        </p:txBody>
      </p:sp>
      <p:sp>
        <p:nvSpPr>
          <p:cNvPr id="616461" name="TextBox 16"/>
          <p:cNvSpPr txBox="1">
            <a:spLocks noChangeArrowheads="1"/>
          </p:cNvSpPr>
          <p:nvPr/>
        </p:nvSpPr>
        <p:spPr bwMode="auto">
          <a:xfrm>
            <a:off x="8331200" y="553720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Tx/>
              <a:buSzTx/>
              <a:buFontTx/>
              <a:buNone/>
            </a:pPr>
            <a:r>
              <a:rPr lang="en-US" altLang="en-US" sz="1800" dirty="0">
                <a:latin typeface="Arial" panose="020B0604020202020204" pitchFamily="34" charset="0"/>
                <a:cs typeface="Arial" panose="020B0604020202020204" pitchFamily="34" charset="0"/>
              </a:rPr>
              <a:t>$1,300</a:t>
            </a:r>
          </a:p>
        </p:txBody>
      </p:sp>
      <p:sp>
        <p:nvSpPr>
          <p:cNvPr id="616462" name="TextBox 15"/>
          <p:cNvSpPr txBox="1">
            <a:spLocks noChangeArrowheads="1"/>
          </p:cNvSpPr>
          <p:nvPr/>
        </p:nvSpPr>
        <p:spPr bwMode="auto">
          <a:xfrm>
            <a:off x="2438401" y="4191001"/>
            <a:ext cx="25193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1"/>
              </a:buClr>
              <a:buSzPct val="75000"/>
              <a:buFont typeface="Wingdings" panose="05000000000000000000" pitchFamily="2" charset="2"/>
              <a:buChar char="n"/>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Tx/>
              <a:buSzTx/>
              <a:buFontTx/>
              <a:buNone/>
            </a:pPr>
            <a:r>
              <a:rPr lang="en-US" altLang="en-US" sz="1800" dirty="0">
                <a:latin typeface="Arial" panose="020B0604020202020204" pitchFamily="34" charset="0"/>
                <a:cs typeface="Arial" panose="020B0604020202020204" pitchFamily="34" charset="0"/>
              </a:rPr>
              <a:t>Douglas Davis</a:t>
            </a:r>
          </a:p>
          <a:p>
            <a:pPr eaLnBrk="1" hangingPunct="1">
              <a:spcBef>
                <a:spcPct val="0"/>
              </a:spcBef>
              <a:buClrTx/>
              <a:buSzTx/>
              <a:buFontTx/>
              <a:buNone/>
            </a:pPr>
            <a:r>
              <a:rPr lang="en-US" altLang="en-US" sz="1800" dirty="0">
                <a:latin typeface="Arial" panose="020B0604020202020204" pitchFamily="34" charset="0"/>
                <a:cs typeface="Arial" panose="020B0604020202020204" pitchFamily="34" charset="0"/>
              </a:rPr>
              <a:t>210 Main Street</a:t>
            </a:r>
          </a:p>
          <a:p>
            <a:pPr eaLnBrk="1" hangingPunct="1">
              <a:spcBef>
                <a:spcPct val="0"/>
              </a:spcBef>
              <a:buClrTx/>
              <a:buSzTx/>
              <a:buFontTx/>
              <a:buNone/>
            </a:pPr>
            <a:r>
              <a:rPr lang="en-US" altLang="en-US" sz="1800" dirty="0">
                <a:latin typeface="Arial" panose="020B0604020202020204" pitchFamily="34" charset="0"/>
                <a:cs typeface="Arial" panose="020B0604020202020204" pitchFamily="34" charset="0"/>
              </a:rPr>
              <a:t>Bridgewater, NJ 08807</a:t>
            </a:r>
          </a:p>
        </p:txBody>
      </p:sp>
      <p:cxnSp>
        <p:nvCxnSpPr>
          <p:cNvPr id="17" name="Straight Arrow Connector 16"/>
          <p:cNvCxnSpPr/>
          <p:nvPr/>
        </p:nvCxnSpPr>
        <p:spPr bwMode="auto">
          <a:xfrm flipH="1">
            <a:off x="7010400" y="4974214"/>
            <a:ext cx="609600" cy="664586"/>
          </a:xfrm>
          <a:prstGeom prst="straightConnector1">
            <a:avLst/>
          </a:prstGeom>
          <a:noFill/>
          <a:ln w="38100" cap="flat" cmpd="sng" algn="ctr">
            <a:solidFill>
              <a:srgbClr val="FF0000"/>
            </a:solidFill>
            <a:prstDash val="solid"/>
            <a:round/>
            <a:headEnd type="none" w="med" len="med"/>
            <a:tailEnd type="triangle"/>
          </a:ln>
          <a:effectLst/>
        </p:spPr>
      </p:cxnSp>
      <p:cxnSp>
        <p:nvCxnSpPr>
          <p:cNvPr id="20" name="Straight Arrow Connector 19"/>
          <p:cNvCxnSpPr>
            <a:stCxn id="278536" idx="0"/>
          </p:cNvCxnSpPr>
          <p:nvPr/>
        </p:nvCxnSpPr>
        <p:spPr bwMode="auto">
          <a:xfrm flipV="1">
            <a:off x="8147050" y="3886200"/>
            <a:ext cx="488950" cy="503238"/>
          </a:xfrm>
          <a:prstGeom prst="straightConnector1">
            <a:avLst/>
          </a:prstGeom>
          <a:noFill/>
          <a:ln w="38100" cap="flat" cmpd="sng" algn="ctr">
            <a:solidFill>
              <a:srgbClr val="FF0000"/>
            </a:solidFill>
            <a:prstDash val="solid"/>
            <a:round/>
            <a:headEnd type="none" w="med" len="med"/>
            <a:tailEnd type="triangle"/>
          </a:ln>
          <a:effectLst/>
        </p:spPr>
      </p:cxnSp>
      <p:cxnSp>
        <p:nvCxnSpPr>
          <p:cNvPr id="28" name="Straight Arrow Connector 27"/>
          <p:cNvCxnSpPr/>
          <p:nvPr/>
        </p:nvCxnSpPr>
        <p:spPr bwMode="auto">
          <a:xfrm>
            <a:off x="8210550" y="4961514"/>
            <a:ext cx="527050" cy="651887"/>
          </a:xfrm>
          <a:prstGeom prst="straightConnector1">
            <a:avLst/>
          </a:prstGeom>
          <a:noFill/>
          <a:ln w="38100" cap="flat" cmpd="sng" algn="ctr">
            <a:solidFill>
              <a:srgbClr val="FF0000"/>
            </a:solidFill>
            <a:prstDash val="solid"/>
            <a:round/>
            <a:headEnd type="none" w="med" len="med"/>
            <a:tailEnd type="triangle"/>
          </a:ln>
          <a:effectLst/>
        </p:spPr>
      </p:cxnSp>
      <p:sp>
        <p:nvSpPr>
          <p:cNvPr id="5" name="TextBox 4"/>
          <p:cNvSpPr txBox="1"/>
          <p:nvPr/>
        </p:nvSpPr>
        <p:spPr>
          <a:xfrm>
            <a:off x="229858" y="1603688"/>
            <a:ext cx="2026773" cy="923330"/>
          </a:xfrm>
          <a:prstGeom prst="rect">
            <a:avLst/>
          </a:prstGeom>
          <a:noFill/>
          <a:ln w="28575">
            <a:solidFill>
              <a:srgbClr val="FF0000"/>
            </a:solidFill>
          </a:ln>
        </p:spPr>
        <p:txBody>
          <a:bodyPr wrap="none" rtlCol="0">
            <a:spAutoFit/>
          </a:bodyPr>
          <a:lstStyle/>
          <a:p>
            <a:r>
              <a:rPr lang="en-US" b="1" dirty="0">
                <a:solidFill>
                  <a:srgbClr val="FF0000"/>
                </a:solidFill>
              </a:rPr>
              <a:t>Does not pertain</a:t>
            </a:r>
          </a:p>
          <a:p>
            <a:r>
              <a:rPr lang="en-US" b="1" dirty="0">
                <a:solidFill>
                  <a:srgbClr val="FF0000"/>
                </a:solidFill>
              </a:rPr>
              <a:t>to Davenport; </a:t>
            </a:r>
          </a:p>
          <a:p>
            <a:r>
              <a:rPr lang="en-US" b="1" dirty="0">
                <a:solidFill>
                  <a:srgbClr val="FF0000"/>
                </a:solidFill>
              </a:rPr>
              <a:t>just for illustration</a:t>
            </a:r>
          </a:p>
        </p:txBody>
      </p:sp>
    </p:spTree>
    <p:extLst>
      <p:ext uri="{BB962C8B-B14F-4D97-AF65-F5344CB8AC3E}">
        <p14:creationId xmlns:p14="http://schemas.microsoft.com/office/powerpoint/2010/main" val="669365692"/>
      </p:ext>
    </p:extLst>
  </p:cSld>
  <p:clrMapOvr>
    <a:masterClrMapping/>
  </p:clrMapOvr>
  <mc:AlternateContent xmlns:mc="http://schemas.openxmlformats.org/markup-compatibility/2006" xmlns:p14="http://schemas.microsoft.com/office/powerpoint/2010/main">
    <mc:Choice Requires="p14">
      <p:transition spd="slow" p14:dur="2000" advTm="102864"/>
    </mc:Choice>
    <mc:Fallback xmlns="">
      <p:transition spd="slow" advTm="102864"/>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791200" y="2281591"/>
            <a:ext cx="4772691" cy="2810267"/>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1970195" y="1404884"/>
            <a:ext cx="3115110" cy="4877481"/>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170</a:t>
            </a:fld>
            <a:endParaRPr lang="en-US" altLang="en-US" dirty="0"/>
          </a:p>
        </p:txBody>
      </p:sp>
      <p:sp>
        <p:nvSpPr>
          <p:cNvPr id="5" name="Title 4"/>
          <p:cNvSpPr>
            <a:spLocks noGrp="1"/>
          </p:cNvSpPr>
          <p:nvPr>
            <p:ph type="title"/>
          </p:nvPr>
        </p:nvSpPr>
        <p:spPr>
          <a:xfrm>
            <a:off x="1066802" y="28835"/>
            <a:ext cx="10363197" cy="1143000"/>
          </a:xfrm>
        </p:spPr>
        <p:txBody>
          <a:bodyPr>
            <a:normAutofit fontScale="90000"/>
          </a:bodyPr>
          <a:lstStyle/>
          <a:p>
            <a:r>
              <a:rPr lang="en-US" dirty="0"/>
              <a:t>TSO – Entering Schedule K-1</a:t>
            </a:r>
            <a:br>
              <a:rPr lang="en-US" dirty="0"/>
            </a:br>
            <a:r>
              <a:rPr lang="en-US" sz="2400" dirty="0"/>
              <a:t>Federal Section&gt;Income&gt;Less Common Income&gt;K-1 Earnings&gt;Schedule K-1 Form 1065&gt;Entity Information</a:t>
            </a:r>
          </a:p>
        </p:txBody>
      </p:sp>
      <p:sp>
        <p:nvSpPr>
          <p:cNvPr id="8" name="TextBox 7"/>
          <p:cNvSpPr txBox="1"/>
          <p:nvPr/>
        </p:nvSpPr>
        <p:spPr>
          <a:xfrm>
            <a:off x="7743141" y="1962750"/>
            <a:ext cx="2621408" cy="923330"/>
          </a:xfrm>
          <a:prstGeom prst="rect">
            <a:avLst/>
          </a:prstGeom>
          <a:solidFill>
            <a:schemeClr val="bg1"/>
          </a:solidFill>
          <a:ln w="28575">
            <a:solidFill>
              <a:srgbClr val="FF0000"/>
            </a:solidFill>
          </a:ln>
        </p:spPr>
        <p:txBody>
          <a:bodyPr wrap="square" rtlCol="0">
            <a:spAutoFit/>
          </a:bodyPr>
          <a:lstStyle/>
          <a:p>
            <a:r>
              <a:rPr lang="en-US" b="1" dirty="0">
                <a:solidFill>
                  <a:srgbClr val="FF0000"/>
                </a:solidFill>
              </a:rPr>
              <a:t>Check:</a:t>
            </a:r>
          </a:p>
          <a:p>
            <a:r>
              <a:rPr lang="en-US" b="1" dirty="0">
                <a:solidFill>
                  <a:srgbClr val="FF0000"/>
                </a:solidFill>
              </a:rPr>
              <a:t>   From a passive entity</a:t>
            </a:r>
          </a:p>
          <a:p>
            <a:r>
              <a:rPr lang="en-US" b="1" dirty="0">
                <a:solidFill>
                  <a:srgbClr val="FF0000"/>
                </a:solidFill>
              </a:rPr>
              <a:t>   All investment at risk</a:t>
            </a:r>
          </a:p>
        </p:txBody>
      </p:sp>
      <p:sp>
        <p:nvSpPr>
          <p:cNvPr id="11" name="Oval 10"/>
          <p:cNvSpPr/>
          <p:nvPr/>
        </p:nvSpPr>
        <p:spPr>
          <a:xfrm>
            <a:off x="5637935" y="2406134"/>
            <a:ext cx="1905865" cy="48946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Oval 11"/>
          <p:cNvSpPr/>
          <p:nvPr/>
        </p:nvSpPr>
        <p:spPr>
          <a:xfrm>
            <a:off x="5637935" y="3329464"/>
            <a:ext cx="1905865" cy="48053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Date Placeholder 3">
            <a:extLst>
              <a:ext uri="{FF2B5EF4-FFF2-40B4-BE49-F238E27FC236}">
                <a16:creationId xmlns:a16="http://schemas.microsoft.com/office/drawing/2014/main" id="{64FFE25E-63FF-470B-BC3A-40BD91F54333}"/>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014842986"/>
      </p:ext>
    </p:extLst>
  </p:cSld>
  <p:clrMapOvr>
    <a:masterClrMapping/>
  </p:clrMapOvr>
  <mc:AlternateContent xmlns:mc="http://schemas.openxmlformats.org/markup-compatibility/2006" xmlns:p14="http://schemas.microsoft.com/office/powerpoint/2010/main">
    <mc:Choice Requires="p14">
      <p:transition spd="slow" p14:dur="2000" advTm="67132"/>
    </mc:Choice>
    <mc:Fallback xmlns="">
      <p:transition spd="slow" advTm="67132"/>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171</a:t>
            </a:fld>
            <a:endParaRPr lang="en-US" altLang="en-US" dirty="0"/>
          </a:p>
        </p:txBody>
      </p:sp>
      <p:sp>
        <p:nvSpPr>
          <p:cNvPr id="4" name="Title 3"/>
          <p:cNvSpPr>
            <a:spLocks noGrp="1"/>
          </p:cNvSpPr>
          <p:nvPr>
            <p:ph type="title"/>
          </p:nvPr>
        </p:nvSpPr>
        <p:spPr>
          <a:xfrm>
            <a:off x="1066803" y="28835"/>
            <a:ext cx="10210797" cy="1143000"/>
          </a:xfrm>
        </p:spPr>
        <p:txBody>
          <a:bodyPr>
            <a:normAutofit fontScale="90000"/>
          </a:bodyPr>
          <a:lstStyle/>
          <a:p>
            <a:r>
              <a:rPr lang="en-US" dirty="0"/>
              <a:t>TSO – Entering Schedule K-1</a:t>
            </a:r>
            <a:br>
              <a:rPr lang="en-US" dirty="0"/>
            </a:br>
            <a:r>
              <a:rPr lang="en-US" sz="2400" dirty="0"/>
              <a:t>Federal Section&gt;Income&gt;Less Common Income&gt;K-1 Earnings&gt;Schedule K-1 Form 1065&gt;Income  </a:t>
            </a:r>
          </a:p>
        </p:txBody>
      </p:sp>
      <p:sp>
        <p:nvSpPr>
          <p:cNvPr id="5" name="TextBox 4"/>
          <p:cNvSpPr txBox="1"/>
          <p:nvPr/>
        </p:nvSpPr>
        <p:spPr>
          <a:xfrm>
            <a:off x="10573433" y="785987"/>
            <a:ext cx="704167" cy="338554"/>
          </a:xfrm>
          <a:prstGeom prst="rect">
            <a:avLst/>
          </a:prstGeom>
          <a:noFill/>
        </p:spPr>
        <p:txBody>
          <a:bodyPr wrap="none" rtlCol="0">
            <a:spAutoFit/>
          </a:bodyPr>
          <a:lstStyle/>
          <a:p>
            <a:r>
              <a:rPr lang="en-US" sz="1600" dirty="0">
                <a:solidFill>
                  <a:schemeClr val="bg1"/>
                </a:solidFill>
              </a:rPr>
              <a:t>cont’d</a:t>
            </a:r>
          </a:p>
        </p:txBody>
      </p:sp>
      <p:pic>
        <p:nvPicPr>
          <p:cNvPr id="6" name="Picture 5"/>
          <p:cNvPicPr>
            <a:picLocks noChangeAspect="1"/>
          </p:cNvPicPr>
          <p:nvPr/>
        </p:nvPicPr>
        <p:blipFill>
          <a:blip r:embed="rId3"/>
          <a:stretch>
            <a:fillRect/>
          </a:stretch>
        </p:blipFill>
        <p:spPr>
          <a:xfrm>
            <a:off x="3352800" y="1358651"/>
            <a:ext cx="5292639" cy="4969245"/>
          </a:xfrm>
          <a:prstGeom prst="rect">
            <a:avLst/>
          </a:prstGeom>
          <a:ln>
            <a:solidFill>
              <a:schemeClr val="tx1"/>
            </a:solidFill>
          </a:ln>
        </p:spPr>
      </p:pic>
      <p:sp>
        <p:nvSpPr>
          <p:cNvPr id="7" name="TextBox 6"/>
          <p:cNvSpPr txBox="1"/>
          <p:nvPr/>
        </p:nvSpPr>
        <p:spPr>
          <a:xfrm>
            <a:off x="609603" y="1676400"/>
            <a:ext cx="2365071" cy="646331"/>
          </a:xfrm>
          <a:prstGeom prst="rect">
            <a:avLst/>
          </a:prstGeom>
          <a:noFill/>
          <a:ln w="28575">
            <a:solidFill>
              <a:srgbClr val="FF0000"/>
            </a:solidFill>
          </a:ln>
        </p:spPr>
        <p:txBody>
          <a:bodyPr wrap="none" rtlCol="0">
            <a:spAutoFit/>
          </a:bodyPr>
          <a:lstStyle/>
          <a:p>
            <a:r>
              <a:rPr lang="en-US" b="1" dirty="0">
                <a:solidFill>
                  <a:srgbClr val="FF0000"/>
                </a:solidFill>
              </a:rPr>
              <a:t>Choose Schedule D</a:t>
            </a:r>
          </a:p>
          <a:p>
            <a:r>
              <a:rPr lang="en-US" b="1" dirty="0">
                <a:solidFill>
                  <a:srgbClr val="FF0000"/>
                </a:solidFill>
              </a:rPr>
              <a:t>from drop-down menu</a:t>
            </a:r>
          </a:p>
        </p:txBody>
      </p:sp>
      <p:sp>
        <p:nvSpPr>
          <p:cNvPr id="8" name="Oval 7"/>
          <p:cNvSpPr/>
          <p:nvPr/>
        </p:nvSpPr>
        <p:spPr>
          <a:xfrm>
            <a:off x="3352800" y="1905000"/>
            <a:ext cx="660977" cy="41773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9" name="Straight Arrow Connector 8"/>
          <p:cNvCxnSpPr/>
          <p:nvPr/>
        </p:nvCxnSpPr>
        <p:spPr bwMode="auto">
          <a:xfrm>
            <a:off x="2974674" y="1999565"/>
            <a:ext cx="378126" cy="0"/>
          </a:xfrm>
          <a:prstGeom prst="straightConnector1">
            <a:avLst/>
          </a:prstGeom>
          <a:noFill/>
          <a:ln w="38100" cap="flat" cmpd="sng" algn="ctr">
            <a:solidFill>
              <a:srgbClr val="FF0000"/>
            </a:solidFill>
            <a:prstDash val="solid"/>
            <a:round/>
            <a:headEnd type="none" w="med" len="med"/>
            <a:tailEnd type="triangle"/>
          </a:ln>
          <a:effectLst/>
        </p:spPr>
      </p:cxnSp>
      <p:sp>
        <p:nvSpPr>
          <p:cNvPr id="12" name="TextBox 11"/>
          <p:cNvSpPr txBox="1"/>
          <p:nvPr/>
        </p:nvSpPr>
        <p:spPr>
          <a:xfrm>
            <a:off x="685800" y="5105400"/>
            <a:ext cx="2002279" cy="369332"/>
          </a:xfrm>
          <a:prstGeom prst="rect">
            <a:avLst/>
          </a:prstGeom>
          <a:noFill/>
          <a:ln w="28575">
            <a:solidFill>
              <a:srgbClr val="FF0000"/>
            </a:solidFill>
          </a:ln>
        </p:spPr>
        <p:txBody>
          <a:bodyPr wrap="none" rtlCol="0">
            <a:spAutoFit/>
          </a:bodyPr>
          <a:lstStyle/>
          <a:p>
            <a:r>
              <a:rPr lang="en-US" b="1" dirty="0">
                <a:solidFill>
                  <a:srgbClr val="FF0000"/>
                </a:solidFill>
              </a:rPr>
              <a:t>Ordinary dividends</a:t>
            </a:r>
          </a:p>
        </p:txBody>
      </p:sp>
      <p:sp>
        <p:nvSpPr>
          <p:cNvPr id="13" name="Oval 12"/>
          <p:cNvSpPr/>
          <p:nvPr/>
        </p:nvSpPr>
        <p:spPr>
          <a:xfrm>
            <a:off x="3352801" y="5105400"/>
            <a:ext cx="381000" cy="36933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685800" y="5562600"/>
            <a:ext cx="2188535" cy="369332"/>
          </a:xfrm>
          <a:prstGeom prst="rect">
            <a:avLst/>
          </a:prstGeom>
          <a:noFill/>
          <a:ln w="28575">
            <a:solidFill>
              <a:srgbClr val="FF0000"/>
            </a:solidFill>
          </a:ln>
        </p:spPr>
        <p:txBody>
          <a:bodyPr wrap="square" rtlCol="0">
            <a:spAutoFit/>
          </a:bodyPr>
          <a:lstStyle/>
          <a:p>
            <a:r>
              <a:rPr lang="en-US" b="1" dirty="0">
                <a:solidFill>
                  <a:srgbClr val="FF0000"/>
                </a:solidFill>
              </a:rPr>
              <a:t>Qualified dividends</a:t>
            </a:r>
          </a:p>
        </p:txBody>
      </p:sp>
      <p:sp>
        <p:nvSpPr>
          <p:cNvPr id="15" name="Oval 14"/>
          <p:cNvSpPr/>
          <p:nvPr/>
        </p:nvSpPr>
        <p:spPr>
          <a:xfrm>
            <a:off x="3352800" y="5601690"/>
            <a:ext cx="381002" cy="33024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a:endCxn id="13" idx="2"/>
          </p:cNvCxnSpPr>
          <p:nvPr/>
        </p:nvCxnSpPr>
        <p:spPr bwMode="auto">
          <a:xfrm>
            <a:off x="2720228" y="5290065"/>
            <a:ext cx="632573" cy="1"/>
          </a:xfrm>
          <a:prstGeom prst="straightConnector1">
            <a:avLst/>
          </a:prstGeom>
          <a:noFill/>
          <a:ln w="38100" cap="flat" cmpd="sng" algn="ctr">
            <a:solidFill>
              <a:srgbClr val="FF0000"/>
            </a:solidFill>
            <a:prstDash val="solid"/>
            <a:round/>
            <a:headEnd type="none" w="med" len="med"/>
            <a:tailEnd type="triangle"/>
          </a:ln>
          <a:effectLst/>
        </p:spPr>
      </p:cxnSp>
      <p:cxnSp>
        <p:nvCxnSpPr>
          <p:cNvPr id="18" name="Straight Arrow Connector 17"/>
          <p:cNvCxnSpPr>
            <a:endCxn id="15" idx="2"/>
          </p:cNvCxnSpPr>
          <p:nvPr/>
        </p:nvCxnSpPr>
        <p:spPr bwMode="auto">
          <a:xfrm flipV="1">
            <a:off x="2835543" y="5766811"/>
            <a:ext cx="517257" cy="14548"/>
          </a:xfrm>
          <a:prstGeom prst="straightConnector1">
            <a:avLst/>
          </a:prstGeom>
          <a:noFill/>
          <a:ln w="38100" cap="flat" cmpd="sng" algn="ctr">
            <a:solidFill>
              <a:srgbClr val="FF0000"/>
            </a:solidFill>
            <a:prstDash val="solid"/>
            <a:round/>
            <a:headEnd type="none" w="med" len="med"/>
            <a:tailEnd type="triangle"/>
          </a:ln>
          <a:effectLst/>
        </p:spPr>
      </p:cxnSp>
      <p:sp>
        <p:nvSpPr>
          <p:cNvPr id="20" name="TextBox 19"/>
          <p:cNvSpPr txBox="1"/>
          <p:nvPr/>
        </p:nvSpPr>
        <p:spPr>
          <a:xfrm>
            <a:off x="8662499" y="2322731"/>
            <a:ext cx="2402453" cy="369332"/>
          </a:xfrm>
          <a:prstGeom prst="rect">
            <a:avLst/>
          </a:prstGeom>
          <a:noFill/>
          <a:ln w="28575">
            <a:solidFill>
              <a:srgbClr val="FF0000"/>
            </a:solidFill>
          </a:ln>
        </p:spPr>
        <p:txBody>
          <a:bodyPr wrap="none" rtlCol="0">
            <a:spAutoFit/>
          </a:bodyPr>
          <a:lstStyle/>
          <a:p>
            <a:r>
              <a:rPr lang="en-US" b="1" dirty="0">
                <a:solidFill>
                  <a:srgbClr val="FF0000"/>
                </a:solidFill>
              </a:rPr>
              <a:t>Long-term capital gain</a:t>
            </a:r>
          </a:p>
        </p:txBody>
      </p:sp>
      <p:sp>
        <p:nvSpPr>
          <p:cNvPr id="21" name="Oval 20"/>
          <p:cNvSpPr/>
          <p:nvPr/>
        </p:nvSpPr>
        <p:spPr>
          <a:xfrm>
            <a:off x="6400801" y="2322731"/>
            <a:ext cx="533400" cy="36933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2" name="Straight Arrow Connector 21"/>
          <p:cNvCxnSpPr/>
          <p:nvPr/>
        </p:nvCxnSpPr>
        <p:spPr bwMode="auto">
          <a:xfrm flipH="1">
            <a:off x="6951261" y="2479775"/>
            <a:ext cx="1686936" cy="27622"/>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59BB0347-9223-4B27-A4F5-3410C12C2FC6}"/>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766034029"/>
      </p:ext>
    </p:extLst>
  </p:cSld>
  <p:clrMapOvr>
    <a:masterClrMapping/>
  </p:clrMapOvr>
  <mc:AlternateContent xmlns:mc="http://schemas.openxmlformats.org/markup-compatibility/2006" xmlns:p14="http://schemas.microsoft.com/office/powerpoint/2010/main">
    <mc:Choice Requires="p14">
      <p:transition spd="slow" p14:dur="2000" advTm="93200"/>
    </mc:Choice>
    <mc:Fallback xmlns="">
      <p:transition spd="slow" advTm="932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Schedule K-1 into TSO (Step 10)</a:t>
            </a:r>
          </a:p>
          <a:p>
            <a:r>
              <a:rPr lang="en-US" dirty="0"/>
              <a:t>Check the Federal and NJ refund monitors</a:t>
            </a:r>
          </a:p>
        </p:txBody>
      </p:sp>
      <p:sp>
        <p:nvSpPr>
          <p:cNvPr id="2" name="Title 1"/>
          <p:cNvSpPr>
            <a:spLocks noGrp="1"/>
          </p:cNvSpPr>
          <p:nvPr>
            <p:ph type="title"/>
          </p:nvPr>
        </p:nvSpPr>
        <p:spPr>
          <a:xfrm>
            <a:off x="1066803" y="28835"/>
            <a:ext cx="10744197" cy="1143000"/>
          </a:xfrm>
        </p:spPr>
        <p:txBody>
          <a:bodyPr>
            <a:normAutofit fontScale="90000"/>
          </a:bodyPr>
          <a:lstStyle/>
          <a:p>
            <a:r>
              <a:rPr lang="en-US" dirty="0"/>
              <a:t>TSO - Student Activity</a:t>
            </a:r>
            <a:br>
              <a:rPr lang="en-US" dirty="0"/>
            </a:br>
            <a:r>
              <a:rPr lang="en-US" sz="2400" dirty="0"/>
              <a:t>Federal Section&gt;Income&gt;Less Common Income&gt;K-1 Earnings&gt;Schedule K-1 Form 1065</a:t>
            </a:r>
          </a:p>
        </p:txBody>
      </p:sp>
      <p:sp>
        <p:nvSpPr>
          <p:cNvPr id="6" name="Date Placeholder 5">
            <a:extLst>
              <a:ext uri="{FF2B5EF4-FFF2-40B4-BE49-F238E27FC236}">
                <a16:creationId xmlns:a16="http://schemas.microsoft.com/office/drawing/2014/main" id="{61C4063C-8429-475E-951C-1EC84614349D}"/>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172</a:t>
            </a:fld>
            <a:endParaRPr lang="en-US" dirty="0"/>
          </a:p>
        </p:txBody>
      </p:sp>
    </p:spTree>
    <p:extLst>
      <p:ext uri="{BB962C8B-B14F-4D97-AF65-F5344CB8AC3E}">
        <p14:creationId xmlns:p14="http://schemas.microsoft.com/office/powerpoint/2010/main" val="1419369365"/>
      </p:ext>
    </p:extLst>
  </p:cSld>
  <p:clrMapOvr>
    <a:masterClrMapping/>
  </p:clrMapOvr>
  <p:transition advTm="18134"/>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173</a:t>
            </a:fld>
            <a:endParaRPr lang="en-US" altLang="en-US" dirty="0"/>
          </a:p>
        </p:txBody>
      </p:sp>
      <p:sp>
        <p:nvSpPr>
          <p:cNvPr id="4" name="Title 3"/>
          <p:cNvSpPr>
            <a:spLocks noGrp="1"/>
          </p:cNvSpPr>
          <p:nvPr>
            <p:ph type="title"/>
          </p:nvPr>
        </p:nvSpPr>
        <p:spPr/>
        <p:txBody>
          <a:bodyPr>
            <a:normAutofit fontScale="90000"/>
          </a:bodyPr>
          <a:lstStyle/>
          <a:p>
            <a:r>
              <a:rPr lang="en-US" dirty="0"/>
              <a:t>TSO – Schedule K-1 Dividends on Schedule B, Part II</a:t>
            </a:r>
          </a:p>
        </p:txBody>
      </p:sp>
      <p:pic>
        <p:nvPicPr>
          <p:cNvPr id="5" name="Picture 4"/>
          <p:cNvPicPr>
            <a:picLocks noChangeAspect="1"/>
          </p:cNvPicPr>
          <p:nvPr/>
        </p:nvPicPr>
        <p:blipFill>
          <a:blip r:embed="rId3"/>
          <a:stretch>
            <a:fillRect/>
          </a:stretch>
        </p:blipFill>
        <p:spPr>
          <a:xfrm>
            <a:off x="2714620" y="1842430"/>
            <a:ext cx="6897063" cy="647790"/>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2743200" y="2808650"/>
            <a:ext cx="6839905" cy="2819794"/>
          </a:xfrm>
          <a:prstGeom prst="rect">
            <a:avLst/>
          </a:prstGeom>
          <a:ln>
            <a:solidFill>
              <a:schemeClr val="tx1"/>
            </a:solidFill>
          </a:ln>
        </p:spPr>
      </p:pic>
      <p:sp>
        <p:nvSpPr>
          <p:cNvPr id="7" name="Oval 6"/>
          <p:cNvSpPr/>
          <p:nvPr/>
        </p:nvSpPr>
        <p:spPr>
          <a:xfrm>
            <a:off x="3886200" y="2932214"/>
            <a:ext cx="1295400" cy="34438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8893840" y="2932214"/>
            <a:ext cx="737177" cy="28649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6018670" y="3349238"/>
            <a:ext cx="2406428"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Schedule K-1 dividends</a:t>
            </a:r>
          </a:p>
        </p:txBody>
      </p:sp>
      <p:cxnSp>
        <p:nvCxnSpPr>
          <p:cNvPr id="10" name="Straight Arrow Connector 9"/>
          <p:cNvCxnSpPr>
            <a:endCxn id="7" idx="6"/>
          </p:cNvCxnSpPr>
          <p:nvPr/>
        </p:nvCxnSpPr>
        <p:spPr bwMode="auto">
          <a:xfrm flipH="1" flipV="1">
            <a:off x="5181600" y="3104407"/>
            <a:ext cx="827971" cy="374253"/>
          </a:xfrm>
          <a:prstGeom prst="straightConnector1">
            <a:avLst/>
          </a:prstGeom>
          <a:noFill/>
          <a:ln w="38100" cap="flat" cmpd="sng" algn="ctr">
            <a:solidFill>
              <a:srgbClr val="FF0000"/>
            </a:solidFill>
            <a:prstDash val="solid"/>
            <a:round/>
            <a:headEnd type="none" w="med" len="med"/>
            <a:tailEnd type="triangle"/>
          </a:ln>
          <a:effectLst/>
        </p:spPr>
      </p:cxnSp>
      <p:cxnSp>
        <p:nvCxnSpPr>
          <p:cNvPr id="12" name="Straight Arrow Connector 11"/>
          <p:cNvCxnSpPr>
            <a:stCxn id="9" idx="3"/>
            <a:endCxn id="8" idx="2"/>
          </p:cNvCxnSpPr>
          <p:nvPr/>
        </p:nvCxnSpPr>
        <p:spPr bwMode="auto">
          <a:xfrm flipV="1">
            <a:off x="8425098" y="3075460"/>
            <a:ext cx="468742" cy="458444"/>
          </a:xfrm>
          <a:prstGeom prst="straightConnector1">
            <a:avLst/>
          </a:prstGeom>
          <a:noFill/>
          <a:ln w="38100" cap="flat" cmpd="sng" algn="ctr">
            <a:solidFill>
              <a:srgbClr val="FF0000"/>
            </a:solidFill>
            <a:prstDash val="solid"/>
            <a:round/>
            <a:headEnd type="none" w="med" len="med"/>
            <a:tailEnd type="triangle"/>
          </a:ln>
          <a:effectLst/>
        </p:spPr>
      </p:cxnSp>
      <p:sp>
        <p:nvSpPr>
          <p:cNvPr id="13" name="Date Placeholder 12">
            <a:extLst>
              <a:ext uri="{FF2B5EF4-FFF2-40B4-BE49-F238E27FC236}">
                <a16:creationId xmlns:a16="http://schemas.microsoft.com/office/drawing/2014/main" id="{8D9BA0AE-3E47-4FDA-9CD8-E55F2DBCA323}"/>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16627381"/>
      </p:ext>
    </p:extLst>
  </p:cSld>
  <p:clrMapOvr>
    <a:masterClrMapping/>
  </p:clrMapOvr>
  <mc:AlternateContent xmlns:mc="http://schemas.openxmlformats.org/markup-compatibility/2006" xmlns:p14="http://schemas.microsoft.com/office/powerpoint/2010/main">
    <mc:Choice Requires="p14">
      <p:transition spd="slow" p14:dur="2000" advTm="22941"/>
    </mc:Choice>
    <mc:Fallback xmlns="">
      <p:transition spd="slow" advTm="22941"/>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34823" y="1288141"/>
            <a:ext cx="6868484" cy="1448002"/>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923038" y="2798567"/>
            <a:ext cx="6887536" cy="3896269"/>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174</a:t>
            </a:fld>
            <a:endParaRPr lang="en-US" altLang="en-US" dirty="0"/>
          </a:p>
        </p:txBody>
      </p:sp>
      <p:sp>
        <p:nvSpPr>
          <p:cNvPr id="4" name="Title 3"/>
          <p:cNvSpPr>
            <a:spLocks noGrp="1"/>
          </p:cNvSpPr>
          <p:nvPr>
            <p:ph type="title"/>
          </p:nvPr>
        </p:nvSpPr>
        <p:spPr/>
        <p:txBody>
          <a:bodyPr>
            <a:normAutofit fontScale="90000"/>
          </a:bodyPr>
          <a:lstStyle/>
          <a:p>
            <a:r>
              <a:rPr lang="en-US" dirty="0"/>
              <a:t>TSO – Schedule K-1 Capital Gains on Schedule D, Part II</a:t>
            </a:r>
          </a:p>
        </p:txBody>
      </p:sp>
      <p:sp>
        <p:nvSpPr>
          <p:cNvPr id="5" name="TextBox 4"/>
          <p:cNvSpPr txBox="1"/>
          <p:nvPr/>
        </p:nvSpPr>
        <p:spPr>
          <a:xfrm>
            <a:off x="9279591" y="5007141"/>
            <a:ext cx="2360774" cy="646331"/>
          </a:xfrm>
          <a:prstGeom prst="rect">
            <a:avLst/>
          </a:prstGeom>
          <a:noFill/>
          <a:ln w="28575">
            <a:solidFill>
              <a:srgbClr val="FF0000"/>
            </a:solidFill>
          </a:ln>
        </p:spPr>
        <p:txBody>
          <a:bodyPr wrap="none" rtlCol="0">
            <a:spAutoFit/>
          </a:bodyPr>
          <a:lstStyle/>
          <a:p>
            <a:r>
              <a:rPr lang="en-US" b="1" dirty="0">
                <a:solidFill>
                  <a:srgbClr val="FF0000"/>
                </a:solidFill>
              </a:rPr>
              <a:t>Schedule K-1</a:t>
            </a:r>
          </a:p>
          <a:p>
            <a:r>
              <a:rPr lang="en-US" b="1" dirty="0">
                <a:solidFill>
                  <a:srgbClr val="FF0000"/>
                </a:solidFill>
              </a:rPr>
              <a:t>long-term capital gains</a:t>
            </a:r>
          </a:p>
        </p:txBody>
      </p:sp>
      <p:cxnSp>
        <p:nvCxnSpPr>
          <p:cNvPr id="11" name="Straight Arrow Connector 10"/>
          <p:cNvCxnSpPr/>
          <p:nvPr/>
        </p:nvCxnSpPr>
        <p:spPr bwMode="auto">
          <a:xfrm flipH="1">
            <a:off x="8803307" y="5276448"/>
            <a:ext cx="476284" cy="443017"/>
          </a:xfrm>
          <a:prstGeom prst="straightConnector1">
            <a:avLst/>
          </a:prstGeom>
          <a:noFill/>
          <a:ln w="38100" cap="flat" cmpd="sng" algn="ctr">
            <a:solidFill>
              <a:srgbClr val="FF0000"/>
            </a:solidFill>
            <a:prstDash val="solid"/>
            <a:round/>
            <a:headEnd type="none" w="med" len="med"/>
            <a:tailEnd type="triangle"/>
          </a:ln>
          <a:effectLst/>
        </p:spPr>
      </p:cxnSp>
      <p:sp>
        <p:nvSpPr>
          <p:cNvPr id="20" name="Oval 19"/>
          <p:cNvSpPr/>
          <p:nvPr/>
        </p:nvSpPr>
        <p:spPr>
          <a:xfrm>
            <a:off x="8100881" y="5691003"/>
            <a:ext cx="947835" cy="2285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Date Placeholder 7">
            <a:extLst>
              <a:ext uri="{FF2B5EF4-FFF2-40B4-BE49-F238E27FC236}">
                <a16:creationId xmlns:a16="http://schemas.microsoft.com/office/drawing/2014/main" id="{2B6A2964-33DF-4917-8042-8DD9BC4D4AE7}"/>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088108557"/>
      </p:ext>
    </p:extLst>
  </p:cSld>
  <p:clrMapOvr>
    <a:masterClrMapping/>
  </p:clrMapOvr>
  <mc:AlternateContent xmlns:mc="http://schemas.openxmlformats.org/markup-compatibility/2006" xmlns:p14="http://schemas.microsoft.com/office/powerpoint/2010/main">
    <mc:Choice Requires="p14">
      <p:transition spd="slow" p14:dur="2000" advTm="80187"/>
    </mc:Choice>
    <mc:Fallback xmlns="">
      <p:transition spd="slow" advTm="80187"/>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307735" y="1352872"/>
            <a:ext cx="6291992" cy="4934384"/>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175</a:t>
            </a:fld>
            <a:endParaRPr lang="en-US" altLang="en-US" dirty="0"/>
          </a:p>
        </p:txBody>
      </p:sp>
      <p:sp>
        <p:nvSpPr>
          <p:cNvPr id="4" name="Title 3"/>
          <p:cNvSpPr>
            <a:spLocks noGrp="1"/>
          </p:cNvSpPr>
          <p:nvPr>
            <p:ph type="title"/>
          </p:nvPr>
        </p:nvSpPr>
        <p:spPr/>
        <p:txBody>
          <a:bodyPr>
            <a:normAutofit/>
          </a:bodyPr>
          <a:lstStyle/>
          <a:p>
            <a:r>
              <a:rPr lang="en-US" dirty="0"/>
              <a:t>TSO – Net Capital Loss on Schedule D, Part III</a:t>
            </a:r>
          </a:p>
        </p:txBody>
      </p:sp>
      <p:sp>
        <p:nvSpPr>
          <p:cNvPr id="10" name="TextBox 9"/>
          <p:cNvSpPr txBox="1"/>
          <p:nvPr/>
        </p:nvSpPr>
        <p:spPr>
          <a:xfrm>
            <a:off x="7770738" y="4826138"/>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12" name="TextBox 11"/>
          <p:cNvSpPr txBox="1"/>
          <p:nvPr/>
        </p:nvSpPr>
        <p:spPr>
          <a:xfrm>
            <a:off x="8668336" y="1502578"/>
            <a:ext cx="2763513" cy="1477328"/>
          </a:xfrm>
          <a:prstGeom prst="rect">
            <a:avLst/>
          </a:prstGeom>
          <a:noFill/>
          <a:ln w="28575">
            <a:solidFill>
              <a:srgbClr val="FF0000"/>
            </a:solidFill>
          </a:ln>
        </p:spPr>
        <p:txBody>
          <a:bodyPr wrap="none" rtlCol="0">
            <a:spAutoFit/>
          </a:bodyPr>
          <a:lstStyle/>
          <a:p>
            <a:r>
              <a:rPr lang="en-US" b="1" dirty="0">
                <a:solidFill>
                  <a:srgbClr val="FF0000"/>
                </a:solidFill>
              </a:rPr>
              <a:t>Net capital loss</a:t>
            </a:r>
          </a:p>
          <a:p>
            <a:r>
              <a:rPr lang="en-US" b="1" dirty="0">
                <a:solidFill>
                  <a:srgbClr val="FF0000"/>
                </a:solidFill>
              </a:rPr>
              <a:t>Short-term loss    -$12,591 </a:t>
            </a:r>
          </a:p>
          <a:p>
            <a:r>
              <a:rPr lang="en-US" b="1" dirty="0">
                <a:solidFill>
                  <a:srgbClr val="FF0000"/>
                </a:solidFill>
              </a:rPr>
              <a:t>minus</a:t>
            </a:r>
          </a:p>
          <a:p>
            <a:r>
              <a:rPr lang="en-US" b="1" dirty="0">
                <a:solidFill>
                  <a:srgbClr val="FF0000"/>
                </a:solidFill>
              </a:rPr>
              <a:t>long-term gain        </a:t>
            </a:r>
            <a:r>
              <a:rPr lang="en-US" b="1" u="sng" dirty="0">
                <a:solidFill>
                  <a:srgbClr val="FF0000"/>
                </a:solidFill>
              </a:rPr>
              <a:t>+8,056</a:t>
            </a:r>
          </a:p>
          <a:p>
            <a:r>
              <a:rPr lang="en-US" b="1" dirty="0">
                <a:solidFill>
                  <a:srgbClr val="FF0000"/>
                </a:solidFill>
              </a:rPr>
              <a:t>                             =  $-4,535</a:t>
            </a:r>
          </a:p>
        </p:txBody>
      </p:sp>
      <p:cxnSp>
        <p:nvCxnSpPr>
          <p:cNvPr id="13" name="Straight Arrow Connector 12"/>
          <p:cNvCxnSpPr/>
          <p:nvPr/>
        </p:nvCxnSpPr>
        <p:spPr bwMode="auto">
          <a:xfrm flipH="1">
            <a:off x="7657463" y="1905000"/>
            <a:ext cx="953137" cy="1"/>
          </a:xfrm>
          <a:prstGeom prst="straightConnector1">
            <a:avLst/>
          </a:prstGeom>
          <a:noFill/>
          <a:ln w="38100" cap="flat" cmpd="sng" algn="ctr">
            <a:solidFill>
              <a:srgbClr val="FF0000"/>
            </a:solidFill>
            <a:prstDash val="solid"/>
            <a:round/>
            <a:headEnd type="none" w="med" len="med"/>
            <a:tailEnd type="triangle"/>
          </a:ln>
          <a:effectLst/>
        </p:spPr>
      </p:cxnSp>
      <p:sp>
        <p:nvSpPr>
          <p:cNvPr id="15" name="Oval 14"/>
          <p:cNvSpPr/>
          <p:nvPr/>
        </p:nvSpPr>
        <p:spPr>
          <a:xfrm>
            <a:off x="6756454" y="1676400"/>
            <a:ext cx="831215"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8026491" y="5899602"/>
            <a:ext cx="3931730" cy="369332"/>
          </a:xfrm>
          <a:prstGeom prst="rect">
            <a:avLst/>
          </a:prstGeom>
          <a:noFill/>
          <a:ln w="28575">
            <a:solidFill>
              <a:srgbClr val="FF0000"/>
            </a:solidFill>
          </a:ln>
        </p:spPr>
        <p:txBody>
          <a:bodyPr wrap="square" rtlCol="0">
            <a:spAutoFit/>
          </a:bodyPr>
          <a:lstStyle/>
          <a:p>
            <a:r>
              <a:rPr lang="en-US" b="1" dirty="0">
                <a:solidFill>
                  <a:srgbClr val="FF0000"/>
                </a:solidFill>
              </a:rPr>
              <a:t>Maximum loss to carry to Federal 1040</a:t>
            </a:r>
          </a:p>
        </p:txBody>
      </p:sp>
      <p:sp>
        <p:nvSpPr>
          <p:cNvPr id="16" name="Oval 15"/>
          <p:cNvSpPr/>
          <p:nvPr/>
        </p:nvSpPr>
        <p:spPr>
          <a:xfrm>
            <a:off x="6885389" y="6084268"/>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p:cNvCxnSpPr/>
          <p:nvPr/>
        </p:nvCxnSpPr>
        <p:spPr bwMode="auto">
          <a:xfrm flipH="1">
            <a:off x="7621177" y="6198568"/>
            <a:ext cx="370417" cy="0"/>
          </a:xfrm>
          <a:prstGeom prst="straightConnector1">
            <a:avLst/>
          </a:prstGeom>
          <a:noFill/>
          <a:ln w="38100" cap="flat" cmpd="sng" algn="ctr">
            <a:solidFill>
              <a:srgbClr val="FF0000"/>
            </a:solidFill>
            <a:prstDash val="solid"/>
            <a:round/>
            <a:headEnd type="none" w="med" len="med"/>
            <a:tailEnd type="triangle"/>
          </a:ln>
          <a:effectLst/>
        </p:spPr>
      </p:cxnSp>
      <p:sp>
        <p:nvSpPr>
          <p:cNvPr id="5" name="Date Placeholder 4">
            <a:extLst>
              <a:ext uri="{FF2B5EF4-FFF2-40B4-BE49-F238E27FC236}">
                <a16:creationId xmlns:a16="http://schemas.microsoft.com/office/drawing/2014/main" id="{7F556106-4AAD-46AB-AF4D-0E8F42413816}"/>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143092348"/>
      </p:ext>
    </p:extLst>
  </p:cSld>
  <p:clrMapOvr>
    <a:masterClrMapping/>
  </p:clrMapOvr>
  <mc:AlternateContent xmlns:mc="http://schemas.openxmlformats.org/markup-compatibility/2006" xmlns:p14="http://schemas.microsoft.com/office/powerpoint/2010/main">
    <mc:Choice Requires="p14">
      <p:transition spd="slow" p14:dur="2000" advTm="68329"/>
    </mc:Choice>
    <mc:Fallback xmlns="">
      <p:transition spd="slow" advTm="68329"/>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52960" y="1295401"/>
            <a:ext cx="4605724" cy="4969904"/>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176</a:t>
            </a:fld>
            <a:endParaRPr lang="en-US" altLang="en-US" dirty="0"/>
          </a:p>
        </p:txBody>
      </p:sp>
      <p:sp>
        <p:nvSpPr>
          <p:cNvPr id="4" name="Title 3"/>
          <p:cNvSpPr>
            <a:spLocks noGrp="1"/>
          </p:cNvSpPr>
          <p:nvPr>
            <p:ph type="title"/>
          </p:nvPr>
        </p:nvSpPr>
        <p:spPr/>
        <p:txBody>
          <a:bodyPr>
            <a:normAutofit fontScale="90000"/>
          </a:bodyPr>
          <a:lstStyle/>
          <a:p>
            <a:r>
              <a:rPr lang="en-US" dirty="0"/>
              <a:t>TSO – Schedule K-1 Dividends and Capital Gains on Federal 1040</a:t>
            </a:r>
          </a:p>
        </p:txBody>
      </p:sp>
      <p:sp>
        <p:nvSpPr>
          <p:cNvPr id="6" name="Oval 5"/>
          <p:cNvSpPr/>
          <p:nvPr/>
        </p:nvSpPr>
        <p:spPr>
          <a:xfrm>
            <a:off x="7622644" y="4876800"/>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8901387" y="4612690"/>
            <a:ext cx="2300014" cy="923330"/>
          </a:xfrm>
          <a:prstGeom prst="rect">
            <a:avLst/>
          </a:prstGeom>
          <a:noFill/>
          <a:ln w="28575">
            <a:solidFill>
              <a:srgbClr val="FF0000"/>
            </a:solidFill>
          </a:ln>
        </p:spPr>
        <p:txBody>
          <a:bodyPr wrap="square" rtlCol="0">
            <a:spAutoFit/>
          </a:bodyPr>
          <a:lstStyle/>
          <a:p>
            <a:r>
              <a:rPr lang="en-US" b="1" dirty="0">
                <a:solidFill>
                  <a:srgbClr val="FF0000"/>
                </a:solidFill>
              </a:rPr>
              <a:t>Maximum capital loss for current year from</a:t>
            </a:r>
          </a:p>
          <a:p>
            <a:r>
              <a:rPr lang="en-US" b="1" dirty="0">
                <a:solidFill>
                  <a:srgbClr val="FF0000"/>
                </a:solidFill>
              </a:rPr>
              <a:t>Schedule D, Part III</a:t>
            </a:r>
          </a:p>
        </p:txBody>
      </p:sp>
      <p:cxnSp>
        <p:nvCxnSpPr>
          <p:cNvPr id="9" name="Straight Arrow Connector 8"/>
          <p:cNvCxnSpPr>
            <a:stCxn id="8" idx="1"/>
            <a:endCxn id="6" idx="6"/>
          </p:cNvCxnSpPr>
          <p:nvPr/>
        </p:nvCxnSpPr>
        <p:spPr bwMode="auto">
          <a:xfrm flipH="1">
            <a:off x="8359821" y="4935856"/>
            <a:ext cx="541566" cy="55244"/>
          </a:xfrm>
          <a:prstGeom prst="straightConnector1">
            <a:avLst/>
          </a:prstGeom>
          <a:noFill/>
          <a:ln w="38100" cap="flat" cmpd="sng" algn="ctr">
            <a:solidFill>
              <a:srgbClr val="FF0000"/>
            </a:solidFill>
            <a:prstDash val="solid"/>
            <a:round/>
            <a:headEnd type="none" w="med" len="med"/>
            <a:tailEnd type="triangle"/>
          </a:ln>
          <a:effectLst/>
        </p:spPr>
      </p:cxnSp>
      <p:sp>
        <p:nvSpPr>
          <p:cNvPr id="10" name="TextBox 9"/>
          <p:cNvSpPr txBox="1"/>
          <p:nvPr/>
        </p:nvSpPr>
        <p:spPr>
          <a:xfrm>
            <a:off x="8901387" y="4129058"/>
            <a:ext cx="2002279" cy="369332"/>
          </a:xfrm>
          <a:prstGeom prst="rect">
            <a:avLst/>
          </a:prstGeom>
          <a:noFill/>
          <a:ln w="28575">
            <a:solidFill>
              <a:srgbClr val="FF0000"/>
            </a:solidFill>
          </a:ln>
        </p:spPr>
        <p:txBody>
          <a:bodyPr wrap="none" rtlCol="0">
            <a:spAutoFit/>
          </a:bodyPr>
          <a:lstStyle/>
          <a:p>
            <a:r>
              <a:rPr lang="en-US" b="1" dirty="0">
                <a:solidFill>
                  <a:srgbClr val="FF0000"/>
                </a:solidFill>
              </a:rPr>
              <a:t>Ordinary dividends</a:t>
            </a:r>
          </a:p>
        </p:txBody>
      </p:sp>
      <p:sp>
        <p:nvSpPr>
          <p:cNvPr id="11" name="TextBox 10"/>
          <p:cNvSpPr txBox="1"/>
          <p:nvPr/>
        </p:nvSpPr>
        <p:spPr>
          <a:xfrm>
            <a:off x="1404701" y="4201081"/>
            <a:ext cx="2036135" cy="369332"/>
          </a:xfrm>
          <a:prstGeom prst="rect">
            <a:avLst/>
          </a:prstGeom>
          <a:noFill/>
          <a:ln w="28575">
            <a:solidFill>
              <a:srgbClr val="FF0000"/>
            </a:solidFill>
          </a:ln>
        </p:spPr>
        <p:txBody>
          <a:bodyPr wrap="none" rtlCol="0">
            <a:spAutoFit/>
          </a:bodyPr>
          <a:lstStyle/>
          <a:p>
            <a:r>
              <a:rPr lang="en-US" b="1" dirty="0">
                <a:solidFill>
                  <a:srgbClr val="FF0000"/>
                </a:solidFill>
              </a:rPr>
              <a:t>Qualified dividends</a:t>
            </a:r>
          </a:p>
        </p:txBody>
      </p:sp>
      <p:sp>
        <p:nvSpPr>
          <p:cNvPr id="12" name="Oval 11"/>
          <p:cNvSpPr/>
          <p:nvPr/>
        </p:nvSpPr>
        <p:spPr>
          <a:xfrm>
            <a:off x="7696200" y="4271447"/>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3" name="Straight Arrow Connector 12"/>
          <p:cNvCxnSpPr/>
          <p:nvPr/>
        </p:nvCxnSpPr>
        <p:spPr bwMode="auto">
          <a:xfrm flipH="1">
            <a:off x="8359821" y="4304258"/>
            <a:ext cx="541566" cy="55244"/>
          </a:xfrm>
          <a:prstGeom prst="straightConnector1">
            <a:avLst/>
          </a:prstGeom>
          <a:noFill/>
          <a:ln w="38100" cap="flat" cmpd="sng" algn="ctr">
            <a:solidFill>
              <a:srgbClr val="FF0000"/>
            </a:solidFill>
            <a:prstDash val="solid"/>
            <a:round/>
            <a:headEnd type="none" w="med" len="med"/>
            <a:tailEnd type="triangle"/>
          </a:ln>
          <a:effectLst/>
        </p:spPr>
      </p:cxnSp>
      <p:cxnSp>
        <p:nvCxnSpPr>
          <p:cNvPr id="14" name="Straight Arrow Connector 13"/>
          <p:cNvCxnSpPr/>
          <p:nvPr/>
        </p:nvCxnSpPr>
        <p:spPr bwMode="auto">
          <a:xfrm>
            <a:off x="3441638" y="4357796"/>
            <a:ext cx="2252283" cy="1706"/>
          </a:xfrm>
          <a:prstGeom prst="straightConnector1">
            <a:avLst/>
          </a:prstGeom>
          <a:noFill/>
          <a:ln w="38100" cap="flat" cmpd="sng" algn="ctr">
            <a:solidFill>
              <a:srgbClr val="FF0000"/>
            </a:solidFill>
            <a:prstDash val="solid"/>
            <a:round/>
            <a:headEnd type="none" w="med" len="med"/>
            <a:tailEnd type="triangle"/>
          </a:ln>
          <a:effectLst/>
        </p:spPr>
      </p:cxnSp>
      <p:sp>
        <p:nvSpPr>
          <p:cNvPr id="16" name="Oval 15"/>
          <p:cNvSpPr/>
          <p:nvPr/>
        </p:nvSpPr>
        <p:spPr>
          <a:xfrm>
            <a:off x="5645461" y="4245312"/>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Date Placeholder 14">
            <a:extLst>
              <a:ext uri="{FF2B5EF4-FFF2-40B4-BE49-F238E27FC236}">
                <a16:creationId xmlns:a16="http://schemas.microsoft.com/office/drawing/2014/main" id="{2A481227-881C-486C-9F64-F33EC48D17D9}"/>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023806150"/>
      </p:ext>
    </p:extLst>
  </p:cSld>
  <p:clrMapOvr>
    <a:masterClrMapping/>
  </p:clrMapOvr>
  <mc:AlternateContent xmlns:mc="http://schemas.openxmlformats.org/markup-compatibility/2006" xmlns:p14="http://schemas.microsoft.com/office/powerpoint/2010/main">
    <mc:Choice Requires="p14">
      <p:transition spd="slow" p14:dur="2000" advTm="79152"/>
    </mc:Choice>
    <mc:Fallback xmlns="">
      <p:transition spd="slow" advTm="79152"/>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34165" y="1367051"/>
            <a:ext cx="6496574" cy="4911902"/>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177</a:t>
            </a:fld>
            <a:endParaRPr lang="en-US" altLang="en-US" dirty="0"/>
          </a:p>
        </p:txBody>
      </p:sp>
      <p:sp>
        <p:nvSpPr>
          <p:cNvPr id="4" name="Title 3"/>
          <p:cNvSpPr>
            <a:spLocks noGrp="1"/>
          </p:cNvSpPr>
          <p:nvPr>
            <p:ph type="title"/>
          </p:nvPr>
        </p:nvSpPr>
        <p:spPr/>
        <p:txBody>
          <a:bodyPr>
            <a:normAutofit fontScale="90000"/>
          </a:bodyPr>
          <a:lstStyle/>
          <a:p>
            <a:r>
              <a:rPr lang="en-US" dirty="0"/>
              <a:t>TSO – Capital Loss Carryover Worksheet for Next Year’s Return</a:t>
            </a:r>
          </a:p>
        </p:txBody>
      </p:sp>
      <p:sp>
        <p:nvSpPr>
          <p:cNvPr id="6" name="Oval 5"/>
          <p:cNvSpPr/>
          <p:nvPr/>
        </p:nvSpPr>
        <p:spPr>
          <a:xfrm>
            <a:off x="7115656" y="4648199"/>
            <a:ext cx="816112"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8406397" y="4515532"/>
            <a:ext cx="3298467" cy="646331"/>
          </a:xfrm>
          <a:prstGeom prst="rect">
            <a:avLst/>
          </a:prstGeom>
          <a:noFill/>
          <a:ln w="28575">
            <a:solidFill>
              <a:srgbClr val="FF0000"/>
            </a:solidFill>
          </a:ln>
        </p:spPr>
        <p:txBody>
          <a:bodyPr wrap="none" rtlCol="0">
            <a:spAutoFit/>
          </a:bodyPr>
          <a:lstStyle/>
          <a:p>
            <a:r>
              <a:rPr lang="en-US" b="1" dirty="0">
                <a:solidFill>
                  <a:srgbClr val="FF0000"/>
                </a:solidFill>
              </a:rPr>
              <a:t>Short-term capital loss carryover</a:t>
            </a:r>
          </a:p>
          <a:p>
            <a:r>
              <a:rPr lang="en-US" b="1" dirty="0">
                <a:solidFill>
                  <a:srgbClr val="FF0000"/>
                </a:solidFill>
              </a:rPr>
              <a:t>for next year’s return</a:t>
            </a:r>
          </a:p>
        </p:txBody>
      </p:sp>
      <p:cxnSp>
        <p:nvCxnSpPr>
          <p:cNvPr id="8" name="Straight Arrow Connector 7"/>
          <p:cNvCxnSpPr/>
          <p:nvPr/>
        </p:nvCxnSpPr>
        <p:spPr bwMode="auto">
          <a:xfrm flipH="1" flipV="1">
            <a:off x="7879117" y="4838698"/>
            <a:ext cx="506546" cy="1"/>
          </a:xfrm>
          <a:prstGeom prst="straightConnector1">
            <a:avLst/>
          </a:prstGeom>
          <a:noFill/>
          <a:ln w="38100" cap="flat" cmpd="sng" algn="ctr">
            <a:solidFill>
              <a:srgbClr val="FF0000"/>
            </a:solidFill>
            <a:prstDash val="solid"/>
            <a:round/>
            <a:headEnd type="none" w="med" len="med"/>
            <a:tailEnd type="triangle"/>
          </a:ln>
          <a:effectLst/>
        </p:spPr>
      </p:cxnSp>
      <p:sp>
        <p:nvSpPr>
          <p:cNvPr id="5" name="Date Placeholder 4">
            <a:extLst>
              <a:ext uri="{FF2B5EF4-FFF2-40B4-BE49-F238E27FC236}">
                <a16:creationId xmlns:a16="http://schemas.microsoft.com/office/drawing/2014/main" id="{5DDF1B22-AA55-4CA0-92C6-2BDFDAD06CE0}"/>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91175665"/>
      </p:ext>
    </p:extLst>
  </p:cSld>
  <p:clrMapOvr>
    <a:masterClrMapping/>
  </p:clrMapOvr>
  <mc:AlternateContent xmlns:mc="http://schemas.openxmlformats.org/markup-compatibility/2006" xmlns:p14="http://schemas.microsoft.com/office/powerpoint/2010/main">
    <mc:Choice Requires="p14">
      <p:transition spd="slow" p14:dur="2000" advTm="58048"/>
    </mc:Choice>
    <mc:Fallback xmlns="">
      <p:transition spd="slow" advTm="58048"/>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82477" y="1260449"/>
            <a:ext cx="4091314" cy="4916242"/>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178</a:t>
            </a:fld>
            <a:endParaRPr lang="en-US" altLang="en-US" dirty="0"/>
          </a:p>
        </p:txBody>
      </p:sp>
      <p:sp>
        <p:nvSpPr>
          <p:cNvPr id="4" name="Title 3"/>
          <p:cNvSpPr>
            <a:spLocks noGrp="1"/>
          </p:cNvSpPr>
          <p:nvPr>
            <p:ph type="title"/>
          </p:nvPr>
        </p:nvSpPr>
        <p:spPr/>
        <p:txBody>
          <a:bodyPr>
            <a:normAutofit fontScale="90000"/>
          </a:bodyPr>
          <a:lstStyle/>
          <a:p>
            <a:r>
              <a:rPr lang="en-US" dirty="0"/>
              <a:t>TSO – Schedule K-1 Dividends and Capital Gains on NJ 1040</a:t>
            </a:r>
          </a:p>
        </p:txBody>
      </p:sp>
      <p:sp>
        <p:nvSpPr>
          <p:cNvPr id="6" name="Oval 5"/>
          <p:cNvSpPr/>
          <p:nvPr/>
        </p:nvSpPr>
        <p:spPr>
          <a:xfrm>
            <a:off x="7162800" y="2391364"/>
            <a:ext cx="660977" cy="20115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8539675" y="2746027"/>
            <a:ext cx="3099695" cy="646331"/>
          </a:xfrm>
          <a:prstGeom prst="rect">
            <a:avLst/>
          </a:prstGeom>
          <a:noFill/>
          <a:ln w="28575">
            <a:solidFill>
              <a:srgbClr val="FF0000"/>
            </a:solidFill>
          </a:ln>
        </p:spPr>
        <p:txBody>
          <a:bodyPr wrap="none" rtlCol="0">
            <a:spAutoFit/>
          </a:bodyPr>
          <a:lstStyle/>
          <a:p>
            <a:r>
              <a:rPr lang="en-US" b="1" dirty="0">
                <a:solidFill>
                  <a:srgbClr val="FF0000"/>
                </a:solidFill>
              </a:rPr>
              <a:t>NJ does not allow a net capital</a:t>
            </a:r>
          </a:p>
          <a:p>
            <a:r>
              <a:rPr lang="en-US" b="1" dirty="0">
                <a:solidFill>
                  <a:srgbClr val="FF0000"/>
                </a:solidFill>
              </a:rPr>
              <a:t>loss</a:t>
            </a:r>
          </a:p>
        </p:txBody>
      </p:sp>
      <p:cxnSp>
        <p:nvCxnSpPr>
          <p:cNvPr id="8" name="Straight Arrow Connector 7"/>
          <p:cNvCxnSpPr/>
          <p:nvPr/>
        </p:nvCxnSpPr>
        <p:spPr bwMode="auto">
          <a:xfrm flipH="1" flipV="1">
            <a:off x="7823777" y="2476685"/>
            <a:ext cx="715898" cy="473698"/>
          </a:xfrm>
          <a:prstGeom prst="straightConnector1">
            <a:avLst/>
          </a:prstGeom>
          <a:noFill/>
          <a:ln w="38100" cap="flat" cmpd="sng" algn="ctr">
            <a:solidFill>
              <a:srgbClr val="FF0000"/>
            </a:solidFill>
            <a:prstDash val="solid"/>
            <a:round/>
            <a:headEnd type="none" w="med" len="med"/>
            <a:tailEnd type="triangle"/>
          </a:ln>
          <a:effectLst/>
        </p:spPr>
      </p:cxnSp>
      <p:sp>
        <p:nvSpPr>
          <p:cNvPr id="11" name="TextBox 10"/>
          <p:cNvSpPr txBox="1"/>
          <p:nvPr/>
        </p:nvSpPr>
        <p:spPr>
          <a:xfrm>
            <a:off x="8558345" y="1498095"/>
            <a:ext cx="2715808" cy="923330"/>
          </a:xfrm>
          <a:prstGeom prst="rect">
            <a:avLst/>
          </a:prstGeom>
          <a:noFill/>
          <a:ln w="28575">
            <a:solidFill>
              <a:srgbClr val="FF0000"/>
            </a:solidFill>
          </a:ln>
        </p:spPr>
        <p:txBody>
          <a:bodyPr wrap="none" rtlCol="0">
            <a:spAutoFit/>
          </a:bodyPr>
          <a:lstStyle/>
          <a:p>
            <a:r>
              <a:rPr lang="en-US" b="1" dirty="0">
                <a:solidFill>
                  <a:srgbClr val="FF0000"/>
                </a:solidFill>
              </a:rPr>
              <a:t>Ordinary dividends;</a:t>
            </a:r>
          </a:p>
          <a:p>
            <a:r>
              <a:rPr lang="en-US" b="1" dirty="0">
                <a:solidFill>
                  <a:srgbClr val="FF0000"/>
                </a:solidFill>
              </a:rPr>
              <a:t>Qualified dividends do not</a:t>
            </a:r>
          </a:p>
          <a:p>
            <a:r>
              <a:rPr lang="en-US" b="1" dirty="0">
                <a:solidFill>
                  <a:srgbClr val="FF0000"/>
                </a:solidFill>
              </a:rPr>
              <a:t>flow through to NJ return</a:t>
            </a:r>
          </a:p>
        </p:txBody>
      </p:sp>
      <p:sp>
        <p:nvSpPr>
          <p:cNvPr id="12" name="Oval 11"/>
          <p:cNvSpPr/>
          <p:nvPr/>
        </p:nvSpPr>
        <p:spPr>
          <a:xfrm>
            <a:off x="7124699" y="2161841"/>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3" name="Straight Arrow Connector 12"/>
          <p:cNvCxnSpPr>
            <a:stCxn id="11" idx="1"/>
          </p:cNvCxnSpPr>
          <p:nvPr/>
        </p:nvCxnSpPr>
        <p:spPr bwMode="auto">
          <a:xfrm flipH="1">
            <a:off x="7780615" y="1959760"/>
            <a:ext cx="777730" cy="222553"/>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4D190D1D-3946-40A3-A495-44594E625958}"/>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697595221"/>
      </p:ext>
    </p:extLst>
  </p:cSld>
  <p:clrMapOvr>
    <a:masterClrMapping/>
  </p:clrMapOvr>
  <mc:AlternateContent xmlns:mc="http://schemas.openxmlformats.org/markup-compatibility/2006" xmlns:p14="http://schemas.microsoft.com/office/powerpoint/2010/main">
    <mc:Choice Requires="p14">
      <p:transition spd="slow" p14:dur="2000" advTm="50623"/>
    </mc:Choice>
    <mc:Fallback xmlns="">
      <p:transition spd="slow" advTm="50623"/>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11</a:t>
            </a:r>
            <a:br>
              <a:rPr lang="en-US" sz="4200" dirty="0"/>
            </a:br>
            <a:r>
              <a:rPr lang="en-US" sz="4200" dirty="0"/>
              <a:t>State Estimated Payments</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179</a:t>
            </a:fld>
            <a:endParaRPr lang="en-US" altLang="en-US" dirty="0"/>
          </a:p>
        </p:txBody>
      </p:sp>
      <p:sp>
        <p:nvSpPr>
          <p:cNvPr id="7" name="Date Placeholder 6">
            <a:extLst>
              <a:ext uri="{FF2B5EF4-FFF2-40B4-BE49-F238E27FC236}">
                <a16:creationId xmlns:a16="http://schemas.microsoft.com/office/drawing/2014/main" id="{6AE7ECAC-057E-41D5-BB72-C2F50A8C163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131031130"/>
      </p:ext>
    </p:extLst>
  </p:cSld>
  <p:clrMapOvr>
    <a:masterClrMapping/>
  </p:clrMapOvr>
  <mc:AlternateContent xmlns:mc="http://schemas.openxmlformats.org/markup-compatibility/2006" xmlns:p14="http://schemas.microsoft.com/office/powerpoint/2010/main">
    <mc:Choice Requires="p14">
      <p:transition spd="slow" p14:dur="2000" advTm="10517"/>
    </mc:Choice>
    <mc:Fallback xmlns="">
      <p:transition spd="slow" advTm="1051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fld id="{AE820BBC-AC8A-41A2-B5A2-A38EDA688333}" type="slidenum">
              <a:rPr lang="en-US" altLang="en-US" smtClean="0"/>
              <a:pPr/>
              <a:t>18</a:t>
            </a:fld>
            <a:endParaRPr lang="en-US" altLang="en-US" dirty="0"/>
          </a:p>
        </p:txBody>
      </p:sp>
      <p:sp>
        <p:nvSpPr>
          <p:cNvPr id="4" name="Content Placeholder 3"/>
          <p:cNvSpPr>
            <a:spLocks noGrp="1"/>
          </p:cNvSpPr>
          <p:nvPr>
            <p:ph sz="quarter" idx="12"/>
          </p:nvPr>
        </p:nvSpPr>
        <p:spPr>
          <a:xfrm>
            <a:off x="1219200" y="1523999"/>
            <a:ext cx="9753600" cy="4741305"/>
          </a:xfrm>
        </p:spPr>
        <p:txBody>
          <a:bodyPr>
            <a:normAutofit fontScale="77500" lnSpcReduction="20000"/>
          </a:bodyPr>
          <a:lstStyle/>
          <a:p>
            <a:r>
              <a:rPr lang="en-US" dirty="0"/>
              <a:t>A taxpayer can have SS income as:</a:t>
            </a:r>
          </a:p>
          <a:p>
            <a:pPr lvl="1"/>
            <a:r>
              <a:rPr lang="en-US" dirty="0"/>
              <a:t>A retirement benefit (most common)</a:t>
            </a:r>
          </a:p>
          <a:p>
            <a:pPr lvl="1"/>
            <a:r>
              <a:rPr lang="en-US" dirty="0"/>
              <a:t>A disability benefit</a:t>
            </a:r>
          </a:p>
          <a:p>
            <a:pPr lvl="1"/>
            <a:r>
              <a:rPr lang="en-US" dirty="0"/>
              <a:t>A survivor benefit (parent (rare)/spouse/children)</a:t>
            </a:r>
          </a:p>
          <a:p>
            <a:r>
              <a:rPr lang="en-US" dirty="0"/>
              <a:t>Taxability of Social Security depends on “combined income” </a:t>
            </a:r>
          </a:p>
          <a:p>
            <a:pPr lvl="1"/>
            <a:r>
              <a:rPr lang="en-US" dirty="0"/>
              <a:t>“Combined income” = ½ of SS + other income on return (including tax-exempt interest)</a:t>
            </a:r>
          </a:p>
          <a:p>
            <a:pPr lvl="1"/>
            <a:r>
              <a:rPr lang="en-US" u="sng" dirty="0"/>
              <a:t>For MFJ</a:t>
            </a:r>
            <a:r>
              <a:rPr lang="en-US" dirty="0"/>
              <a:t>, if “combined income” is:</a:t>
            </a:r>
          </a:p>
          <a:p>
            <a:pPr lvl="2"/>
            <a:r>
              <a:rPr lang="en-US" dirty="0"/>
              <a:t>Less than $32,000                                                        0% of SS is taxable</a:t>
            </a:r>
          </a:p>
          <a:p>
            <a:pPr lvl="2"/>
            <a:r>
              <a:rPr lang="en-US" dirty="0"/>
              <a:t>Between $32,000 - $44,000                          up to 50% of SS is taxable</a:t>
            </a:r>
          </a:p>
          <a:p>
            <a:pPr lvl="2"/>
            <a:r>
              <a:rPr lang="en-US" dirty="0"/>
              <a:t>$44,000+                                                           up to 85% of SS is taxable</a:t>
            </a:r>
          </a:p>
          <a:p>
            <a:pPr marL="0" indent="0">
              <a:lnSpc>
                <a:spcPct val="90000"/>
              </a:lnSpc>
              <a:buNone/>
              <a:defRPr/>
            </a:pPr>
            <a:r>
              <a:rPr lang="en-US" sz="2900" dirty="0"/>
              <a:t> </a:t>
            </a:r>
          </a:p>
          <a:p>
            <a:endParaRPr lang="en-US" dirty="0"/>
          </a:p>
        </p:txBody>
      </p:sp>
      <p:sp>
        <p:nvSpPr>
          <p:cNvPr id="5" name="Title 4"/>
          <p:cNvSpPr>
            <a:spLocks noGrp="1"/>
          </p:cNvSpPr>
          <p:nvPr>
            <p:ph type="title"/>
          </p:nvPr>
        </p:nvSpPr>
        <p:spPr/>
        <p:txBody>
          <a:bodyPr>
            <a:normAutofit fontScale="90000"/>
          </a:bodyPr>
          <a:lstStyle/>
          <a:p>
            <a:r>
              <a:rPr lang="en-US" dirty="0"/>
              <a:t>Taxability of Social Security (SS) and RRB – Tier I on Federal Return</a:t>
            </a:r>
          </a:p>
        </p:txBody>
      </p:sp>
      <p:sp>
        <p:nvSpPr>
          <p:cNvPr id="6" name="Date Placeholder 5">
            <a:extLst>
              <a:ext uri="{FF2B5EF4-FFF2-40B4-BE49-F238E27FC236}">
                <a16:creationId xmlns:a16="http://schemas.microsoft.com/office/drawing/2014/main" id="{3EEF34F9-DED2-45BB-8923-4FA42BD8010E}"/>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800479269"/>
      </p:ext>
    </p:extLst>
  </p:cSld>
  <p:clrMapOvr>
    <a:masterClrMapping/>
  </p:clrMapOvr>
  <mc:AlternateContent xmlns:mc="http://schemas.openxmlformats.org/markup-compatibility/2006" xmlns:p14="http://schemas.microsoft.com/office/powerpoint/2010/main">
    <mc:Choice Requires="p14">
      <p:transition spd="slow" p14:dur="2000" advTm="173597"/>
    </mc:Choice>
    <mc:Fallback xmlns="">
      <p:transition spd="slow" advTm="173597"/>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p:txBody>
          <a:bodyPr/>
          <a:lstStyle/>
          <a:p>
            <a:r>
              <a:rPr lang="en-US" dirty="0"/>
              <a:t>On the Intake/Interview sheet Part V Line 7, Davenport indicated that they made estimated tax payments</a:t>
            </a:r>
          </a:p>
          <a:p>
            <a:r>
              <a:rPr lang="en-US" dirty="0"/>
              <a:t>During the interview, Davenport said he made these 2 NJ estimated tax payments:</a:t>
            </a:r>
          </a:p>
          <a:p>
            <a:pPr lvl="1"/>
            <a:r>
              <a:rPr lang="en-US" dirty="0"/>
              <a:t>4/17   $50</a:t>
            </a:r>
          </a:p>
          <a:p>
            <a:pPr lvl="1"/>
            <a:r>
              <a:rPr lang="en-US" dirty="0"/>
              <a:t>6/15   $50</a:t>
            </a:r>
          </a:p>
        </p:txBody>
      </p:sp>
      <p:sp>
        <p:nvSpPr>
          <p:cNvPr id="6" name="Title 5"/>
          <p:cNvSpPr>
            <a:spLocks noGrp="1"/>
          </p:cNvSpPr>
          <p:nvPr>
            <p:ph type="title"/>
          </p:nvPr>
        </p:nvSpPr>
        <p:spPr/>
        <p:txBody>
          <a:bodyPr/>
          <a:lstStyle/>
          <a:p>
            <a:r>
              <a:rPr lang="en-US" dirty="0"/>
              <a:t>NJ Estimated Taxes Paid</a:t>
            </a:r>
          </a:p>
        </p:txBody>
      </p:sp>
      <p:sp>
        <p:nvSpPr>
          <p:cNvPr id="3" name="Date Placeholder 2">
            <a:extLst>
              <a:ext uri="{FF2B5EF4-FFF2-40B4-BE49-F238E27FC236}">
                <a16:creationId xmlns:a16="http://schemas.microsoft.com/office/drawing/2014/main" id="{09AA5AC9-3F07-4E1E-A96C-61373BBAA16F}"/>
              </a:ext>
            </a:extLst>
          </p:cNvPr>
          <p:cNvSpPr>
            <a:spLocks noGrp="1"/>
          </p:cNvSpPr>
          <p:nvPr>
            <p:ph type="dt" sz="half" idx="2"/>
          </p:nvPr>
        </p:nvSpPr>
        <p:spPr/>
        <p:txBody>
          <a:bodyPr/>
          <a:lstStyle/>
          <a:p>
            <a:r>
              <a:rPr lang="en-US"/>
              <a:t>12-13-2020 v0.94</a:t>
            </a:r>
            <a:endParaRPr lang="en-US" dirty="0"/>
          </a:p>
        </p:txBody>
      </p:sp>
      <p:sp>
        <p:nvSpPr>
          <p:cNvPr id="4" name="Footer Placeholder 3"/>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p:cNvSpPr>
            <a:spLocks noGrp="1"/>
          </p:cNvSpPr>
          <p:nvPr>
            <p:ph type="sldNum" sz="quarter" idx="4"/>
          </p:nvPr>
        </p:nvSpPr>
        <p:spPr/>
        <p:txBody>
          <a:bodyPr/>
          <a:lstStyle/>
          <a:p>
            <a:pPr>
              <a:defRPr/>
            </a:pPr>
            <a:fld id="{0C71C609-0F0D-4841-9F2F-030B3379F104}" type="slidenum">
              <a:rPr lang="en-US" altLang="en-US" smtClean="0"/>
              <a:pPr>
                <a:defRPr/>
              </a:pPr>
              <a:t>180</a:t>
            </a:fld>
            <a:endParaRPr lang="en-US" altLang="en-US" dirty="0"/>
          </a:p>
        </p:txBody>
      </p:sp>
    </p:spTree>
    <p:extLst>
      <p:ext uri="{BB962C8B-B14F-4D97-AF65-F5344CB8AC3E}">
        <p14:creationId xmlns:p14="http://schemas.microsoft.com/office/powerpoint/2010/main" val="1117651273"/>
      </p:ext>
    </p:extLst>
  </p:cSld>
  <p:clrMapOvr>
    <a:masterClrMapping/>
  </p:clrMapOvr>
  <mc:AlternateContent xmlns:mc="http://schemas.openxmlformats.org/markup-compatibility/2006" xmlns:p14="http://schemas.microsoft.com/office/powerpoint/2010/main">
    <mc:Choice Requires="p14">
      <p:transition spd="slow" p14:dur="2000" advTm="44227"/>
    </mc:Choice>
    <mc:Fallback xmlns="">
      <p:transition spd="slow" advTm="44227"/>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42169" y="1321140"/>
            <a:ext cx="7259063" cy="4944165"/>
          </a:xfrm>
          <a:prstGeom prst="rect">
            <a:avLst/>
          </a:prstGeom>
          <a:ln>
            <a:solidFill>
              <a:schemeClr val="tx1"/>
            </a:solidFill>
          </a:ln>
        </p:spPr>
      </p:pic>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181</a:t>
            </a:fld>
            <a:endParaRPr lang="en-US"/>
          </a:p>
        </p:txBody>
      </p:sp>
      <p:sp>
        <p:nvSpPr>
          <p:cNvPr id="2" name="Title 1"/>
          <p:cNvSpPr>
            <a:spLocks noGrp="1"/>
          </p:cNvSpPr>
          <p:nvPr>
            <p:ph type="title"/>
          </p:nvPr>
        </p:nvSpPr>
        <p:spPr/>
        <p:txBody>
          <a:bodyPr>
            <a:normAutofit fontScale="90000"/>
          </a:bodyPr>
          <a:lstStyle/>
          <a:p>
            <a:r>
              <a:rPr lang="en-US" dirty="0"/>
              <a:t>TSO – Entering State Estimated Tax Payments</a:t>
            </a:r>
            <a:br>
              <a:rPr lang="en-US" dirty="0"/>
            </a:br>
            <a:r>
              <a:rPr lang="en-US" sz="2700" dirty="0"/>
              <a:t>Federal Section&gt;Payments and Estimates&gt;State Estimated Payments</a:t>
            </a:r>
          </a:p>
        </p:txBody>
      </p:sp>
      <p:sp>
        <p:nvSpPr>
          <p:cNvPr id="8" name="TextBox 7"/>
          <p:cNvSpPr txBox="1"/>
          <p:nvPr/>
        </p:nvSpPr>
        <p:spPr>
          <a:xfrm>
            <a:off x="694939" y="2995476"/>
            <a:ext cx="1834285" cy="646331"/>
          </a:xfrm>
          <a:prstGeom prst="rect">
            <a:avLst/>
          </a:prstGeom>
          <a:noFill/>
          <a:ln w="28575">
            <a:solidFill>
              <a:srgbClr val="FF0000"/>
            </a:solidFill>
          </a:ln>
        </p:spPr>
        <p:txBody>
          <a:bodyPr wrap="none" rtlCol="0">
            <a:spAutoFit/>
          </a:bodyPr>
          <a:lstStyle/>
          <a:p>
            <a:r>
              <a:rPr lang="en-US" b="1" dirty="0">
                <a:solidFill>
                  <a:srgbClr val="FF0000"/>
                </a:solidFill>
              </a:rPr>
              <a:t>NJ estimated tax</a:t>
            </a:r>
          </a:p>
          <a:p>
            <a:r>
              <a:rPr lang="en-US" b="1" dirty="0">
                <a:solidFill>
                  <a:srgbClr val="FF0000"/>
                </a:solidFill>
              </a:rPr>
              <a:t>payment on 6/15</a:t>
            </a:r>
          </a:p>
        </p:txBody>
      </p:sp>
      <p:cxnSp>
        <p:nvCxnSpPr>
          <p:cNvPr id="10" name="Straight Arrow Connector 9"/>
          <p:cNvCxnSpPr>
            <a:cxnSpLocks/>
          </p:cNvCxnSpPr>
          <p:nvPr/>
        </p:nvCxnSpPr>
        <p:spPr>
          <a:xfrm>
            <a:off x="2546511" y="3200227"/>
            <a:ext cx="678368" cy="0"/>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1" name="Oval 10"/>
          <p:cNvSpPr/>
          <p:nvPr/>
        </p:nvSpPr>
        <p:spPr>
          <a:xfrm>
            <a:off x="3242168" y="2995476"/>
            <a:ext cx="583581" cy="40950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5943600" y="4227731"/>
            <a:ext cx="5209888" cy="1200329"/>
          </a:xfrm>
          <a:prstGeom prst="rect">
            <a:avLst/>
          </a:prstGeom>
          <a:noFill/>
          <a:ln w="28575">
            <a:solidFill>
              <a:srgbClr val="FF0000"/>
            </a:solidFill>
          </a:ln>
        </p:spPr>
        <p:txBody>
          <a:bodyPr wrap="none" rtlCol="0">
            <a:spAutoFit/>
          </a:bodyPr>
          <a:lstStyle/>
          <a:p>
            <a:r>
              <a:rPr lang="en-US" b="1" dirty="0">
                <a:solidFill>
                  <a:srgbClr val="FF0000"/>
                </a:solidFill>
              </a:rPr>
              <a:t>Be sure to put last payment, if any, on correct </a:t>
            </a:r>
          </a:p>
          <a:p>
            <a:r>
              <a:rPr lang="en-US" b="1" dirty="0">
                <a:solidFill>
                  <a:srgbClr val="FF0000"/>
                </a:solidFill>
              </a:rPr>
              <a:t>line to show if paid before or after 12/31 of tax year;</a:t>
            </a:r>
          </a:p>
          <a:p>
            <a:r>
              <a:rPr lang="en-US" b="1" dirty="0">
                <a:solidFill>
                  <a:srgbClr val="FF0000"/>
                </a:solidFill>
              </a:rPr>
              <a:t>Needed to correctly calculate Schedule A amount for</a:t>
            </a:r>
          </a:p>
          <a:p>
            <a:r>
              <a:rPr lang="en-US" b="1" dirty="0">
                <a:solidFill>
                  <a:srgbClr val="FF0000"/>
                </a:solidFill>
              </a:rPr>
              <a:t>taxes paid during tax year  </a:t>
            </a:r>
          </a:p>
        </p:txBody>
      </p:sp>
      <p:sp>
        <p:nvSpPr>
          <p:cNvPr id="14" name="Right Brace 13"/>
          <p:cNvSpPr/>
          <p:nvPr/>
        </p:nvSpPr>
        <p:spPr>
          <a:xfrm>
            <a:off x="5637698" y="4155996"/>
            <a:ext cx="304800" cy="10668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Date Placeholder 2">
            <a:extLst>
              <a:ext uri="{FF2B5EF4-FFF2-40B4-BE49-F238E27FC236}">
                <a16:creationId xmlns:a16="http://schemas.microsoft.com/office/drawing/2014/main" id="{1BE7D1E4-6A1B-45F8-AAEB-32E552C88777}"/>
              </a:ext>
            </a:extLst>
          </p:cNvPr>
          <p:cNvSpPr>
            <a:spLocks noGrp="1"/>
          </p:cNvSpPr>
          <p:nvPr>
            <p:ph type="dt" sz="half" idx="10"/>
          </p:nvPr>
        </p:nvSpPr>
        <p:spPr/>
        <p:txBody>
          <a:bodyPr/>
          <a:lstStyle/>
          <a:p>
            <a:r>
              <a:rPr lang="en-US"/>
              <a:t>12-13-2020 v0.94</a:t>
            </a:r>
            <a:endParaRPr lang="en-US" dirty="0"/>
          </a:p>
        </p:txBody>
      </p:sp>
      <p:sp>
        <p:nvSpPr>
          <p:cNvPr id="9" name="TextBox 8"/>
          <p:cNvSpPr txBox="1"/>
          <p:nvPr/>
        </p:nvSpPr>
        <p:spPr>
          <a:xfrm>
            <a:off x="694939" y="2208583"/>
            <a:ext cx="1834285" cy="646331"/>
          </a:xfrm>
          <a:prstGeom prst="rect">
            <a:avLst/>
          </a:prstGeom>
          <a:noFill/>
          <a:ln w="28575">
            <a:solidFill>
              <a:srgbClr val="FF0000"/>
            </a:solidFill>
          </a:ln>
        </p:spPr>
        <p:txBody>
          <a:bodyPr wrap="square" rtlCol="0">
            <a:spAutoFit/>
          </a:bodyPr>
          <a:lstStyle/>
          <a:p>
            <a:r>
              <a:rPr lang="en-US" b="1" dirty="0">
                <a:solidFill>
                  <a:srgbClr val="FF0000"/>
                </a:solidFill>
              </a:rPr>
              <a:t>NJ estimated tax </a:t>
            </a:r>
          </a:p>
          <a:p>
            <a:r>
              <a:rPr lang="en-US" b="1" dirty="0">
                <a:solidFill>
                  <a:srgbClr val="FF0000"/>
                </a:solidFill>
              </a:rPr>
              <a:t>payment on 4/17</a:t>
            </a:r>
          </a:p>
        </p:txBody>
      </p:sp>
      <p:sp>
        <p:nvSpPr>
          <p:cNvPr id="15" name="Oval 14"/>
          <p:cNvSpPr/>
          <p:nvPr/>
        </p:nvSpPr>
        <p:spPr>
          <a:xfrm>
            <a:off x="3242168" y="2514601"/>
            <a:ext cx="583581" cy="33157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p:nvPr/>
        </p:nvCxnSpPr>
        <p:spPr bwMode="auto">
          <a:xfrm flipV="1">
            <a:off x="2529224" y="2631208"/>
            <a:ext cx="712943" cy="1"/>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622581393"/>
      </p:ext>
    </p:extLst>
  </p:cSld>
  <p:clrMapOvr>
    <a:masterClrMapping/>
  </p:clrMapOvr>
  <mc:AlternateContent xmlns:mc="http://schemas.openxmlformats.org/markup-compatibility/2006" xmlns:p14="http://schemas.microsoft.com/office/powerpoint/2010/main">
    <mc:Choice Requires="p14">
      <p:transition spd="slow" p14:dur="2000" advTm="136464"/>
    </mc:Choice>
    <mc:Fallback xmlns="">
      <p:transition spd="slow" advTm="136464"/>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2 NJ estimated tax payments that the Davenports made into TSO (Step 11)</a:t>
            </a:r>
          </a:p>
          <a:p>
            <a:r>
              <a:rPr lang="en-US" dirty="0"/>
              <a:t>Check the Federal and NJ refund monitors</a:t>
            </a:r>
          </a:p>
        </p:txBody>
      </p:sp>
      <p:sp>
        <p:nvSpPr>
          <p:cNvPr id="2" name="Title 1"/>
          <p:cNvSpPr>
            <a:spLocks noGrp="1"/>
          </p:cNvSpPr>
          <p:nvPr>
            <p:ph type="title"/>
          </p:nvPr>
        </p:nvSpPr>
        <p:spPr/>
        <p:txBody>
          <a:bodyPr>
            <a:normAutofit/>
          </a:bodyPr>
          <a:lstStyle/>
          <a:p>
            <a:r>
              <a:rPr lang="en-US" dirty="0"/>
              <a:t>TSO - Student Activity</a:t>
            </a:r>
            <a:br>
              <a:rPr lang="en-US" dirty="0"/>
            </a:br>
            <a:r>
              <a:rPr lang="en-US" sz="2400" dirty="0"/>
              <a:t>Federal Section&gt;Payments and Estimates&gt;State Estimated Payments</a:t>
            </a:r>
          </a:p>
        </p:txBody>
      </p:sp>
      <p:sp>
        <p:nvSpPr>
          <p:cNvPr id="6" name="Date Placeholder 5">
            <a:extLst>
              <a:ext uri="{FF2B5EF4-FFF2-40B4-BE49-F238E27FC236}">
                <a16:creationId xmlns:a16="http://schemas.microsoft.com/office/drawing/2014/main" id="{C1AE9677-9472-468F-906F-C7EA994B80FD}"/>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182</a:t>
            </a:fld>
            <a:endParaRPr lang="en-US" dirty="0"/>
          </a:p>
        </p:txBody>
      </p:sp>
    </p:spTree>
    <p:extLst>
      <p:ext uri="{BB962C8B-B14F-4D97-AF65-F5344CB8AC3E}">
        <p14:creationId xmlns:p14="http://schemas.microsoft.com/office/powerpoint/2010/main" val="1065971499"/>
      </p:ext>
    </p:extLst>
  </p:cSld>
  <p:clrMapOvr>
    <a:masterClrMapping/>
  </p:clrMapOvr>
  <p:transition advTm="11494"/>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183</a:t>
            </a:fld>
            <a:endParaRPr lang="en-US" altLang="en-US" dirty="0"/>
          </a:p>
        </p:txBody>
      </p:sp>
      <p:sp>
        <p:nvSpPr>
          <p:cNvPr id="4" name="Title 3"/>
          <p:cNvSpPr>
            <a:spLocks noGrp="1"/>
          </p:cNvSpPr>
          <p:nvPr>
            <p:ph type="title"/>
          </p:nvPr>
        </p:nvSpPr>
        <p:spPr/>
        <p:txBody>
          <a:bodyPr>
            <a:normAutofit fontScale="90000"/>
          </a:bodyPr>
          <a:lstStyle/>
          <a:p>
            <a:r>
              <a:rPr lang="en-US" dirty="0"/>
              <a:t>TSO – State Estimated Tax Payments on NJ 1040</a:t>
            </a:r>
          </a:p>
        </p:txBody>
      </p:sp>
      <p:pic>
        <p:nvPicPr>
          <p:cNvPr id="5" name="Picture 4"/>
          <p:cNvPicPr>
            <a:picLocks noChangeAspect="1"/>
          </p:cNvPicPr>
          <p:nvPr/>
        </p:nvPicPr>
        <p:blipFill>
          <a:blip r:embed="rId3"/>
          <a:stretch>
            <a:fillRect/>
          </a:stretch>
        </p:blipFill>
        <p:spPr>
          <a:xfrm>
            <a:off x="2397670" y="1386457"/>
            <a:ext cx="5948930" cy="4878848"/>
          </a:xfrm>
          <a:prstGeom prst="rect">
            <a:avLst/>
          </a:prstGeom>
          <a:ln>
            <a:solidFill>
              <a:schemeClr val="tx1"/>
            </a:solidFill>
          </a:ln>
        </p:spPr>
      </p:pic>
      <p:sp>
        <p:nvSpPr>
          <p:cNvPr id="6" name="Oval 5"/>
          <p:cNvSpPr/>
          <p:nvPr/>
        </p:nvSpPr>
        <p:spPr>
          <a:xfrm>
            <a:off x="7772613" y="2990165"/>
            <a:ext cx="538730"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8763000" y="2819399"/>
            <a:ext cx="2649571" cy="646331"/>
          </a:xfrm>
          <a:prstGeom prst="rect">
            <a:avLst/>
          </a:prstGeom>
          <a:noFill/>
          <a:ln w="28575">
            <a:solidFill>
              <a:srgbClr val="FF0000"/>
            </a:solidFill>
          </a:ln>
        </p:spPr>
        <p:txBody>
          <a:bodyPr wrap="none" rtlCol="0">
            <a:spAutoFit/>
          </a:bodyPr>
          <a:lstStyle/>
          <a:p>
            <a:r>
              <a:rPr lang="en-US" b="1" dirty="0">
                <a:solidFill>
                  <a:srgbClr val="FF0000"/>
                </a:solidFill>
              </a:rPr>
              <a:t>2 estimated tax payments</a:t>
            </a:r>
          </a:p>
          <a:p>
            <a:r>
              <a:rPr lang="en-US" b="1" dirty="0">
                <a:solidFill>
                  <a:srgbClr val="FF0000"/>
                </a:solidFill>
              </a:rPr>
              <a:t>of $50 each</a:t>
            </a:r>
          </a:p>
        </p:txBody>
      </p:sp>
      <p:cxnSp>
        <p:nvCxnSpPr>
          <p:cNvPr id="9" name="Straight Arrow Connector 8"/>
          <p:cNvCxnSpPr>
            <a:stCxn id="8" idx="1"/>
          </p:cNvCxnSpPr>
          <p:nvPr/>
        </p:nvCxnSpPr>
        <p:spPr bwMode="auto">
          <a:xfrm flipH="1" flipV="1">
            <a:off x="8346600" y="3142564"/>
            <a:ext cx="416400" cy="1"/>
          </a:xfrm>
          <a:prstGeom prst="straightConnector1">
            <a:avLst/>
          </a:prstGeom>
          <a:noFill/>
          <a:ln w="38100" cap="flat" cmpd="sng" algn="ctr">
            <a:solidFill>
              <a:srgbClr val="FF0000"/>
            </a:solidFill>
            <a:prstDash val="solid"/>
            <a:round/>
            <a:headEnd type="none" w="med" len="med"/>
            <a:tailEnd type="triangle"/>
          </a:ln>
          <a:effectLst/>
        </p:spPr>
      </p:cxnSp>
      <p:sp>
        <p:nvSpPr>
          <p:cNvPr id="7" name="Date Placeholder 6">
            <a:extLst>
              <a:ext uri="{FF2B5EF4-FFF2-40B4-BE49-F238E27FC236}">
                <a16:creationId xmlns:a16="http://schemas.microsoft.com/office/drawing/2014/main" id="{B23667D3-48A3-424D-ADBA-C9EBF4D9068C}"/>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835300482"/>
      </p:ext>
    </p:extLst>
  </p:cSld>
  <p:clrMapOvr>
    <a:masterClrMapping/>
  </p:clrMapOvr>
  <mc:AlternateContent xmlns:mc="http://schemas.openxmlformats.org/markup-compatibility/2006" xmlns:p14="http://schemas.microsoft.com/office/powerpoint/2010/main">
    <mc:Choice Requires="p14">
      <p:transition spd="slow" p14:dur="2000" advTm="41416"/>
    </mc:Choice>
    <mc:Fallback xmlns="">
      <p:transition spd="slow" advTm="41416"/>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12</a:t>
            </a:r>
            <a:br>
              <a:rPr lang="en-US" sz="4200" dirty="0"/>
            </a:br>
            <a:r>
              <a:rPr lang="en-US" sz="4200" dirty="0"/>
              <a:t>IRS Identity Protection Pin Entry</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184</a:t>
            </a:fld>
            <a:endParaRPr lang="en-US" altLang="en-US" dirty="0"/>
          </a:p>
        </p:txBody>
      </p:sp>
      <p:sp>
        <p:nvSpPr>
          <p:cNvPr id="7" name="Date Placeholder 6">
            <a:extLst>
              <a:ext uri="{FF2B5EF4-FFF2-40B4-BE49-F238E27FC236}">
                <a16:creationId xmlns:a16="http://schemas.microsoft.com/office/drawing/2014/main" id="{7D96FC59-B9C4-49C3-BB2B-BE62499EBB35}"/>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654758050"/>
      </p:ext>
    </p:extLst>
  </p:cSld>
  <p:clrMapOvr>
    <a:masterClrMapping/>
  </p:clrMapOvr>
  <mc:AlternateContent xmlns:mc="http://schemas.openxmlformats.org/markup-compatibility/2006" xmlns:p14="http://schemas.microsoft.com/office/powerpoint/2010/main">
    <mc:Choice Requires="p14">
      <p:transition spd="slow" p14:dur="2000" advTm="19675"/>
    </mc:Choice>
    <mc:Fallback xmlns="">
      <p:transition spd="slow" advTm="19675"/>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9" name="Slide Number Placeholder 8"/>
          <p:cNvSpPr>
            <a:spLocks noGrp="1"/>
          </p:cNvSpPr>
          <p:nvPr>
            <p:ph type="sldNum" sz="quarter" idx="4"/>
          </p:nvPr>
        </p:nvSpPr>
        <p:spPr>
          <a:xfrm>
            <a:off x="609603" y="6265305"/>
            <a:ext cx="936487" cy="365125"/>
          </a:xfrm>
        </p:spPr>
        <p:txBody>
          <a:bodyPr/>
          <a:lstStyle/>
          <a:p>
            <a:fld id="{2DD6A227-380E-4867-A6C8-E32B265C5069}" type="slidenum">
              <a:rPr lang="en-US" altLang="en-US" smtClean="0"/>
              <a:pPr/>
              <a:t>185</a:t>
            </a:fld>
            <a:endParaRPr lang="en-US" altLang="en-US"/>
          </a:p>
        </p:txBody>
      </p:sp>
      <p:sp>
        <p:nvSpPr>
          <p:cNvPr id="3" name="Content Placeholder 2"/>
          <p:cNvSpPr>
            <a:spLocks noGrp="1"/>
          </p:cNvSpPr>
          <p:nvPr>
            <p:ph sz="quarter" idx="12"/>
          </p:nvPr>
        </p:nvSpPr>
        <p:spPr/>
        <p:txBody>
          <a:bodyPr>
            <a:normAutofit fontScale="92500"/>
          </a:bodyPr>
          <a:lstStyle/>
          <a:p>
            <a:r>
              <a:rPr lang="en-US" dirty="0"/>
              <a:t>Davenports indicated that Michael was a victim of identity theft on the Intake/Interview Sheet Part I Line 11</a:t>
            </a:r>
          </a:p>
          <a:p>
            <a:r>
              <a:rPr lang="en-US" dirty="0"/>
              <a:t>We are concerned only with tax-related identity theft</a:t>
            </a:r>
          </a:p>
          <a:p>
            <a:pPr lvl="1"/>
            <a:r>
              <a:rPr lang="en-US" dirty="0"/>
              <a:t>Taxpayer has been identified as a victim by the IRS </a:t>
            </a:r>
          </a:p>
          <a:p>
            <a:pPr lvl="1"/>
            <a:r>
              <a:rPr lang="en-US" dirty="0"/>
              <a:t>The tax return rejects because someone has filed a return with the taxpayer’s name and SS #</a:t>
            </a:r>
          </a:p>
          <a:p>
            <a:pPr lvl="1"/>
            <a:r>
              <a:rPr lang="en-US" dirty="0"/>
              <a:t>Not concerned with credit card or identity theft if not tax related</a:t>
            </a:r>
          </a:p>
          <a:p>
            <a:endParaRPr lang="en-US" dirty="0"/>
          </a:p>
        </p:txBody>
      </p:sp>
      <p:sp>
        <p:nvSpPr>
          <p:cNvPr id="2" name="Title 1"/>
          <p:cNvSpPr>
            <a:spLocks noGrp="1"/>
          </p:cNvSpPr>
          <p:nvPr>
            <p:ph type="title"/>
          </p:nvPr>
        </p:nvSpPr>
        <p:spPr/>
        <p:txBody>
          <a:bodyPr/>
          <a:lstStyle/>
          <a:p>
            <a:r>
              <a:rPr lang="en-US" dirty="0"/>
              <a:t>Identity Theft</a:t>
            </a:r>
          </a:p>
        </p:txBody>
      </p:sp>
      <p:sp>
        <p:nvSpPr>
          <p:cNvPr id="4" name="Date Placeholder 3">
            <a:extLst>
              <a:ext uri="{FF2B5EF4-FFF2-40B4-BE49-F238E27FC236}">
                <a16:creationId xmlns:a16="http://schemas.microsoft.com/office/drawing/2014/main" id="{4EB3EC26-B4C9-47DA-93C6-A95D821A8837}"/>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889452854"/>
      </p:ext>
    </p:extLst>
  </p:cSld>
  <p:clrMapOvr>
    <a:masterClrMapping/>
  </p:clrMapOvr>
  <mc:AlternateContent xmlns:mc="http://schemas.openxmlformats.org/markup-compatibility/2006" xmlns:p14="http://schemas.microsoft.com/office/powerpoint/2010/main">
    <mc:Choice Requires="p14">
      <p:transition spd="slow" p14:dur="2000" advTm="87976"/>
    </mc:Choice>
    <mc:Fallback xmlns="">
      <p:transition spd="slow" advTm="87976"/>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8" name="Slide Number Placeholder 7"/>
          <p:cNvSpPr>
            <a:spLocks noGrp="1"/>
          </p:cNvSpPr>
          <p:nvPr>
            <p:ph type="sldNum" sz="quarter" idx="4"/>
          </p:nvPr>
        </p:nvSpPr>
        <p:spPr>
          <a:xfrm>
            <a:off x="609603" y="6265305"/>
            <a:ext cx="936487" cy="365125"/>
          </a:xfrm>
        </p:spPr>
        <p:txBody>
          <a:bodyPr/>
          <a:lstStyle/>
          <a:p>
            <a:fld id="{2DD6A227-380E-4867-A6C8-E32B265C5069}" type="slidenum">
              <a:rPr lang="en-US" altLang="en-US" smtClean="0"/>
              <a:pPr/>
              <a:t>186</a:t>
            </a:fld>
            <a:endParaRPr lang="en-US" altLang="en-US"/>
          </a:p>
        </p:txBody>
      </p:sp>
      <p:sp>
        <p:nvSpPr>
          <p:cNvPr id="5126" name="Content Placeholder 2"/>
          <p:cNvSpPr>
            <a:spLocks noGrp="1"/>
          </p:cNvSpPr>
          <p:nvPr>
            <p:ph sz="quarter" idx="12"/>
          </p:nvPr>
        </p:nvSpPr>
        <p:spPr/>
        <p:txBody>
          <a:bodyPr>
            <a:normAutofit fontScale="92500" lnSpcReduction="10000"/>
          </a:bodyPr>
          <a:lstStyle/>
          <a:p>
            <a:r>
              <a:rPr lang="en-US" altLang="en-US" dirty="0"/>
              <a:t>IRS sends notices to taxpayers identified as victims (or potential victims)</a:t>
            </a:r>
          </a:p>
          <a:p>
            <a:r>
              <a:rPr lang="en-US" altLang="en-US" dirty="0"/>
              <a:t>CPO1 – Does NOT provide Identity Protection PIN (IP PIN)</a:t>
            </a:r>
          </a:p>
          <a:p>
            <a:r>
              <a:rPr lang="en-US" altLang="en-US" dirty="0"/>
              <a:t>CPO1A – Provides an IP PIN</a:t>
            </a:r>
          </a:p>
          <a:p>
            <a:pPr lvl="1"/>
            <a:r>
              <a:rPr lang="en-US" altLang="en-US" dirty="0"/>
              <a:t>Taxpayer may or may not bring actual notice to the site, but must provide IP PIN to e-file</a:t>
            </a:r>
          </a:p>
          <a:p>
            <a:pPr lvl="1"/>
            <a:r>
              <a:rPr lang="en-US" altLang="en-US" dirty="0"/>
              <a:t>IP PINs are issued for the taxpayer, spouse, and dependent victims of identity theft, as appropriate</a:t>
            </a:r>
          </a:p>
          <a:p>
            <a:pPr lvl="1"/>
            <a:endParaRPr lang="en-US" altLang="en-US" dirty="0"/>
          </a:p>
        </p:txBody>
      </p:sp>
      <p:sp>
        <p:nvSpPr>
          <p:cNvPr id="2" name="Title 1"/>
          <p:cNvSpPr>
            <a:spLocks noGrp="1"/>
          </p:cNvSpPr>
          <p:nvPr>
            <p:ph type="title"/>
          </p:nvPr>
        </p:nvSpPr>
        <p:spPr/>
        <p:txBody>
          <a:bodyPr/>
          <a:lstStyle/>
          <a:p>
            <a:r>
              <a:rPr lang="en-US"/>
              <a:t>Identity Theft - IRS Notices</a:t>
            </a:r>
            <a:endParaRPr lang="en-US" dirty="0"/>
          </a:p>
        </p:txBody>
      </p:sp>
      <p:sp>
        <p:nvSpPr>
          <p:cNvPr id="3" name="Date Placeholder 2">
            <a:extLst>
              <a:ext uri="{FF2B5EF4-FFF2-40B4-BE49-F238E27FC236}">
                <a16:creationId xmlns:a16="http://schemas.microsoft.com/office/drawing/2014/main" id="{0627681E-4F34-4D13-AC6A-35B6AE97679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976924872"/>
      </p:ext>
    </p:extLst>
  </p:cSld>
  <p:clrMapOvr>
    <a:masterClrMapping/>
  </p:clrMapOvr>
  <p:transition spd="slow" advTm="99332"/>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4" name="Slide Number Placeholder 3"/>
          <p:cNvSpPr>
            <a:spLocks noGrp="1"/>
          </p:cNvSpPr>
          <p:nvPr>
            <p:ph type="sldNum" sz="quarter" idx="4"/>
          </p:nvPr>
        </p:nvSpPr>
        <p:spPr>
          <a:xfrm>
            <a:off x="609603" y="6265305"/>
            <a:ext cx="936487" cy="365125"/>
          </a:xfrm>
        </p:spPr>
        <p:txBody>
          <a:bodyPr/>
          <a:lstStyle/>
          <a:p>
            <a:fld id="{2DD6A227-380E-4867-A6C8-E32B265C5069}" type="slidenum">
              <a:rPr lang="en-US" altLang="en-US" smtClean="0"/>
              <a:pPr/>
              <a:t>187</a:t>
            </a:fld>
            <a:endParaRPr lang="en-US" altLang="en-US"/>
          </a:p>
        </p:txBody>
      </p:sp>
      <p:sp>
        <p:nvSpPr>
          <p:cNvPr id="5" name="Content Placeholder 4"/>
          <p:cNvSpPr>
            <a:spLocks noGrp="1"/>
          </p:cNvSpPr>
          <p:nvPr>
            <p:ph sz="quarter" idx="12"/>
          </p:nvPr>
        </p:nvSpPr>
        <p:spPr/>
        <p:txBody>
          <a:bodyPr/>
          <a:lstStyle/>
          <a:p>
            <a:r>
              <a:rPr lang="en-US" dirty="0"/>
              <a:t>CPO1  </a:t>
            </a:r>
          </a:p>
          <a:p>
            <a:pPr lvl="1"/>
            <a:r>
              <a:rPr lang="en-US" dirty="0"/>
              <a:t>“We verified your claim of identity theft and placed an identity theft indicator on your account to monitor activity and help prevent future fraud”</a:t>
            </a:r>
          </a:p>
          <a:p>
            <a:pPr lvl="1"/>
            <a:r>
              <a:rPr lang="en-US" dirty="0"/>
              <a:t>“No further action is needed on your part.  Please continue to file all federal tax returns”</a:t>
            </a:r>
          </a:p>
        </p:txBody>
      </p:sp>
      <p:sp>
        <p:nvSpPr>
          <p:cNvPr id="2" name="Title 1"/>
          <p:cNvSpPr>
            <a:spLocks noGrp="1"/>
          </p:cNvSpPr>
          <p:nvPr>
            <p:ph type="title"/>
          </p:nvPr>
        </p:nvSpPr>
        <p:spPr/>
        <p:txBody>
          <a:bodyPr/>
          <a:lstStyle/>
          <a:p>
            <a:r>
              <a:rPr lang="en-US"/>
              <a:t>Identity Theft – CPO1 Notice</a:t>
            </a:r>
            <a:endParaRPr lang="en-US" dirty="0"/>
          </a:p>
        </p:txBody>
      </p:sp>
      <p:sp>
        <p:nvSpPr>
          <p:cNvPr id="7" name="Date Placeholder 6">
            <a:extLst>
              <a:ext uri="{FF2B5EF4-FFF2-40B4-BE49-F238E27FC236}">
                <a16:creationId xmlns:a16="http://schemas.microsoft.com/office/drawing/2014/main" id="{6949DC9C-9A2E-4707-BD5C-ACEF8C97B9E1}"/>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099276701"/>
      </p:ext>
    </p:extLst>
  </p:cSld>
  <p:clrMapOvr>
    <a:masterClrMapping/>
  </p:clrMapOvr>
  <mc:AlternateContent xmlns:mc="http://schemas.openxmlformats.org/markup-compatibility/2006" xmlns:p14="http://schemas.microsoft.com/office/powerpoint/2010/main">
    <mc:Choice Requires="p14">
      <p:transition spd="slow" p14:dur="2000" advTm="50541"/>
    </mc:Choice>
    <mc:Fallback xmlns="">
      <p:transition spd="slow" advTm="50541"/>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3581400" y="6324600"/>
            <a:ext cx="3641034" cy="273844"/>
          </a:xfrm>
        </p:spPr>
        <p:txBody>
          <a:bodyPr/>
          <a:lstStyle/>
          <a:p>
            <a:r>
              <a:rPr lang="en-US"/>
              <a:t>NJ Core Davenport TY2019</a:t>
            </a:r>
            <a:endParaRPr lang="en-US" dirty="0"/>
          </a:p>
        </p:txBody>
      </p:sp>
      <p:sp>
        <p:nvSpPr>
          <p:cNvPr id="4" name="Slide Number Placeholder 3"/>
          <p:cNvSpPr>
            <a:spLocks noGrp="1"/>
          </p:cNvSpPr>
          <p:nvPr>
            <p:ph type="sldNum" sz="quarter" idx="4"/>
          </p:nvPr>
        </p:nvSpPr>
        <p:spPr>
          <a:xfrm>
            <a:off x="609603" y="6265305"/>
            <a:ext cx="936487" cy="365125"/>
          </a:xfrm>
        </p:spPr>
        <p:txBody>
          <a:bodyPr/>
          <a:lstStyle/>
          <a:p>
            <a:fld id="{2DD6A227-380E-4867-A6C8-E32B265C5069}" type="slidenum">
              <a:rPr lang="en-US" altLang="en-US" smtClean="0"/>
              <a:pPr/>
              <a:t>188</a:t>
            </a:fld>
            <a:endParaRPr lang="en-US" altLang="en-US"/>
          </a:p>
        </p:txBody>
      </p:sp>
      <p:sp>
        <p:nvSpPr>
          <p:cNvPr id="5" name="Content Placeholder 4"/>
          <p:cNvSpPr>
            <a:spLocks noGrp="1"/>
          </p:cNvSpPr>
          <p:nvPr>
            <p:ph sz="quarter" idx="12"/>
          </p:nvPr>
        </p:nvSpPr>
        <p:spPr/>
        <p:txBody>
          <a:bodyPr>
            <a:normAutofit fontScale="92500" lnSpcReduction="10000"/>
          </a:bodyPr>
          <a:lstStyle/>
          <a:p>
            <a:r>
              <a:rPr lang="en-US" dirty="0"/>
              <a:t>CPO1A</a:t>
            </a:r>
          </a:p>
          <a:p>
            <a:pPr lvl="1"/>
            <a:r>
              <a:rPr lang="en-US" dirty="0"/>
              <a:t>“Keep this letter in a safe place.  You’ll need it to prepare your tax return.”</a:t>
            </a:r>
          </a:p>
          <a:p>
            <a:pPr lvl="1"/>
            <a:r>
              <a:rPr lang="en-US" dirty="0"/>
              <a:t>Taxpayer will receive </a:t>
            </a:r>
            <a:r>
              <a:rPr lang="en-US" u="sng" dirty="0"/>
              <a:t>new IP PIN each year </a:t>
            </a:r>
            <a:r>
              <a:rPr lang="en-US" dirty="0"/>
              <a:t>as long as indicator remains on account (usually 3 years)</a:t>
            </a:r>
          </a:p>
          <a:p>
            <a:pPr lvl="1"/>
            <a:r>
              <a:rPr lang="en-US" dirty="0"/>
              <a:t>Assigned IP PIN is 6 digits</a:t>
            </a:r>
          </a:p>
          <a:p>
            <a:pPr lvl="1"/>
            <a:r>
              <a:rPr lang="en-US" dirty="0"/>
              <a:t>“If you don’t have to file a tax return, you won’t need to use your IP PIN.  We still protect your account from fraudulent filing” </a:t>
            </a:r>
          </a:p>
        </p:txBody>
      </p:sp>
      <p:sp>
        <p:nvSpPr>
          <p:cNvPr id="2" name="Title 1"/>
          <p:cNvSpPr>
            <a:spLocks noGrp="1"/>
          </p:cNvSpPr>
          <p:nvPr>
            <p:ph type="title"/>
          </p:nvPr>
        </p:nvSpPr>
        <p:spPr/>
        <p:txBody>
          <a:bodyPr/>
          <a:lstStyle/>
          <a:p>
            <a:r>
              <a:rPr lang="en-US"/>
              <a:t>Identity Theft – CPO1A Notice</a:t>
            </a:r>
            <a:endParaRPr lang="en-US" dirty="0"/>
          </a:p>
        </p:txBody>
      </p:sp>
      <p:sp>
        <p:nvSpPr>
          <p:cNvPr id="7" name="Date Placeholder 6">
            <a:extLst>
              <a:ext uri="{FF2B5EF4-FFF2-40B4-BE49-F238E27FC236}">
                <a16:creationId xmlns:a16="http://schemas.microsoft.com/office/drawing/2014/main" id="{75C61646-9D44-49FF-8230-805E87C5D140}"/>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689560389"/>
      </p:ext>
    </p:extLst>
  </p:cSld>
  <p:clrMapOvr>
    <a:masterClrMapping/>
  </p:clrMapOvr>
  <mc:AlternateContent xmlns:mc="http://schemas.openxmlformats.org/markup-compatibility/2006" xmlns:p14="http://schemas.microsoft.com/office/powerpoint/2010/main">
    <mc:Choice Requires="p14">
      <p:transition spd="slow" p14:dur="2000" advTm="57480"/>
    </mc:Choice>
    <mc:Fallback xmlns="">
      <p:transition spd="slow" advTm="5748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9" name="Slide Number Placeholder 8"/>
          <p:cNvSpPr>
            <a:spLocks noGrp="1"/>
          </p:cNvSpPr>
          <p:nvPr>
            <p:ph type="sldNum" sz="quarter" idx="4"/>
          </p:nvPr>
        </p:nvSpPr>
        <p:spPr>
          <a:xfrm>
            <a:off x="609603" y="6265305"/>
            <a:ext cx="936487" cy="365125"/>
          </a:xfrm>
        </p:spPr>
        <p:txBody>
          <a:bodyPr/>
          <a:lstStyle/>
          <a:p>
            <a:fld id="{2DD6A227-380E-4867-A6C8-E32B265C5069}" type="slidenum">
              <a:rPr lang="en-US" altLang="en-US" smtClean="0"/>
              <a:pPr/>
              <a:t>189</a:t>
            </a:fld>
            <a:endParaRPr lang="en-US" altLang="en-US"/>
          </a:p>
        </p:txBody>
      </p:sp>
      <p:sp>
        <p:nvSpPr>
          <p:cNvPr id="3" name="Content Placeholder 2"/>
          <p:cNvSpPr>
            <a:spLocks noGrp="1"/>
          </p:cNvSpPr>
          <p:nvPr>
            <p:ph sz="quarter" idx="12"/>
          </p:nvPr>
        </p:nvSpPr>
        <p:spPr/>
        <p:txBody>
          <a:bodyPr/>
          <a:lstStyle/>
          <a:p>
            <a:r>
              <a:rPr lang="en-US" altLang="en-US" dirty="0"/>
              <a:t>ID Theft Toll-free Hotline</a:t>
            </a:r>
            <a:r>
              <a:rPr lang="en-US" altLang="en-US" dirty="0">
                <a:solidFill>
                  <a:srgbClr val="FF0000"/>
                </a:solidFill>
              </a:rPr>
              <a:t> 800-908-4490</a:t>
            </a:r>
          </a:p>
          <a:p>
            <a:pPr lvl="1"/>
            <a:r>
              <a:rPr lang="en-US" altLang="en-US" dirty="0"/>
              <a:t>If taxpayer received IP PIN but lost it </a:t>
            </a:r>
          </a:p>
          <a:p>
            <a:pPr lvl="1"/>
            <a:r>
              <a:rPr lang="en-US" altLang="en-US" dirty="0"/>
              <a:t>For ID Theft victims who have previously been in contact with the IRS and have not achieved a resolution</a:t>
            </a:r>
          </a:p>
          <a:p>
            <a:pPr lvl="1"/>
            <a:r>
              <a:rPr lang="en-US" altLang="en-US" dirty="0"/>
              <a:t>The IRS will not provide the IP PIN over the phone</a:t>
            </a:r>
          </a:p>
          <a:p>
            <a:pPr lvl="1"/>
            <a:r>
              <a:rPr lang="en-US" altLang="en-US" dirty="0"/>
              <a:t>If taxpayer is unable to obtain their IP PIN, IRS guidance is to file a paper return</a:t>
            </a:r>
          </a:p>
        </p:txBody>
      </p:sp>
      <p:sp>
        <p:nvSpPr>
          <p:cNvPr id="2" name="Title 1"/>
          <p:cNvSpPr>
            <a:spLocks noGrp="1"/>
          </p:cNvSpPr>
          <p:nvPr>
            <p:ph type="title"/>
          </p:nvPr>
        </p:nvSpPr>
        <p:spPr/>
        <p:txBody>
          <a:bodyPr/>
          <a:lstStyle/>
          <a:p>
            <a:r>
              <a:rPr lang="en-US"/>
              <a:t>Identity Theft - Hotline</a:t>
            </a:r>
            <a:endParaRPr lang="en-US" dirty="0"/>
          </a:p>
        </p:txBody>
      </p:sp>
      <p:sp>
        <p:nvSpPr>
          <p:cNvPr id="4" name="Date Placeholder 3">
            <a:extLst>
              <a:ext uri="{FF2B5EF4-FFF2-40B4-BE49-F238E27FC236}">
                <a16:creationId xmlns:a16="http://schemas.microsoft.com/office/drawing/2014/main" id="{9CEB4B36-3767-425D-99E3-9FFF252B9116}"/>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32678057"/>
      </p:ext>
    </p:extLst>
  </p:cSld>
  <p:clrMapOvr>
    <a:masterClrMapping/>
  </p:clrMapOvr>
  <p:transition spd="slow" advTm="10012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fld id="{AE820BBC-AC8A-41A2-B5A2-A38EDA688333}" type="slidenum">
              <a:rPr lang="en-US" altLang="en-US" smtClean="0"/>
              <a:pPr/>
              <a:t>19</a:t>
            </a:fld>
            <a:endParaRPr lang="en-US" altLang="en-US" dirty="0"/>
          </a:p>
        </p:txBody>
      </p:sp>
      <p:sp>
        <p:nvSpPr>
          <p:cNvPr id="4" name="Content Placeholder 3"/>
          <p:cNvSpPr>
            <a:spLocks noGrp="1"/>
          </p:cNvSpPr>
          <p:nvPr>
            <p:ph sz="quarter" idx="12"/>
          </p:nvPr>
        </p:nvSpPr>
        <p:spPr>
          <a:xfrm>
            <a:off x="1228040" y="1327108"/>
            <a:ext cx="10049560" cy="4891129"/>
          </a:xfrm>
        </p:spPr>
        <p:txBody>
          <a:bodyPr>
            <a:normAutofit fontScale="85000" lnSpcReduction="20000"/>
          </a:bodyPr>
          <a:lstStyle/>
          <a:p>
            <a:pPr lvl="1"/>
            <a:r>
              <a:rPr lang="en-US" u="sng" dirty="0"/>
              <a:t>For S, HOH, QW and MFS (only if spouses lived apart all year),</a:t>
            </a:r>
            <a:r>
              <a:rPr lang="en-US" dirty="0"/>
              <a:t>                  if “combined income” is:</a:t>
            </a:r>
          </a:p>
          <a:p>
            <a:pPr lvl="2"/>
            <a:r>
              <a:rPr lang="en-US" dirty="0"/>
              <a:t>Less than $25,000                                                       0% of SS is taxable</a:t>
            </a:r>
          </a:p>
          <a:p>
            <a:pPr lvl="2"/>
            <a:r>
              <a:rPr lang="en-US" dirty="0"/>
              <a:t>Between $25,000 - $34,000                         up to 50% of SS is taxable</a:t>
            </a:r>
          </a:p>
          <a:p>
            <a:pPr lvl="2"/>
            <a:r>
              <a:rPr lang="en-US" dirty="0"/>
              <a:t>$34,000+                                                          up to 85% of SS is taxable</a:t>
            </a:r>
          </a:p>
          <a:p>
            <a:pPr lvl="1"/>
            <a:r>
              <a:rPr lang="en-US" u="sng" dirty="0"/>
              <a:t>For MFS (if spouses lived together at any time during tax year),</a:t>
            </a:r>
            <a:r>
              <a:rPr lang="en-US" dirty="0"/>
              <a:t>                if “combined income” is:</a:t>
            </a:r>
          </a:p>
          <a:p>
            <a:pPr lvl="2"/>
            <a:r>
              <a:rPr lang="en-US" dirty="0"/>
              <a:t>$0                                                                      up to 85% of SS is taxable</a:t>
            </a:r>
          </a:p>
          <a:p>
            <a:r>
              <a:rPr lang="en-US" dirty="0"/>
              <a:t>TSO automatically calculates taxable amount of SS</a:t>
            </a:r>
          </a:p>
          <a:p>
            <a:r>
              <a:rPr lang="en-US" dirty="0"/>
              <a:t>Medicare premiums can be claimed as medical expenses on Schedule A</a:t>
            </a:r>
          </a:p>
          <a:p>
            <a:pPr lvl="1"/>
            <a:r>
              <a:rPr lang="en-US" dirty="0"/>
              <a:t>TSO automatically includes in Schedule A medical total; premiums do not show on Medical Expenses screen itself</a:t>
            </a:r>
          </a:p>
        </p:txBody>
      </p:sp>
      <p:sp>
        <p:nvSpPr>
          <p:cNvPr id="5" name="Title 4"/>
          <p:cNvSpPr>
            <a:spLocks noGrp="1"/>
          </p:cNvSpPr>
          <p:nvPr>
            <p:ph type="title"/>
          </p:nvPr>
        </p:nvSpPr>
        <p:spPr/>
        <p:txBody>
          <a:bodyPr>
            <a:normAutofit fontScale="90000"/>
          </a:bodyPr>
          <a:lstStyle/>
          <a:p>
            <a:r>
              <a:rPr lang="en-US" dirty="0"/>
              <a:t>Taxability of Social Security (SS) on Federal Return                                        </a:t>
            </a:r>
            <a:endParaRPr lang="en-US" sz="1600" dirty="0"/>
          </a:p>
        </p:txBody>
      </p:sp>
      <p:sp>
        <p:nvSpPr>
          <p:cNvPr id="8" name="TextBox 7">
            <a:extLst>
              <a:ext uri="{FF2B5EF4-FFF2-40B4-BE49-F238E27FC236}">
                <a16:creationId xmlns:a16="http://schemas.microsoft.com/office/drawing/2014/main" id="{70EF888E-EB48-4B26-8008-C086EEF590E7}"/>
              </a:ext>
            </a:extLst>
          </p:cNvPr>
          <p:cNvSpPr txBox="1"/>
          <p:nvPr/>
        </p:nvSpPr>
        <p:spPr>
          <a:xfrm>
            <a:off x="10515600" y="833281"/>
            <a:ext cx="704167" cy="338554"/>
          </a:xfrm>
          <a:prstGeom prst="rect">
            <a:avLst/>
          </a:prstGeom>
          <a:noFill/>
        </p:spPr>
        <p:txBody>
          <a:bodyPr wrap="none" rtlCol="0">
            <a:spAutoFit/>
          </a:bodyPr>
          <a:lstStyle/>
          <a:p>
            <a:r>
              <a:rPr lang="en-US" sz="1600" dirty="0">
                <a:solidFill>
                  <a:schemeClr val="bg1"/>
                </a:solidFill>
              </a:rPr>
              <a:t>cont’d</a:t>
            </a:r>
          </a:p>
        </p:txBody>
      </p:sp>
      <p:sp>
        <p:nvSpPr>
          <p:cNvPr id="6" name="Date Placeholder 5">
            <a:extLst>
              <a:ext uri="{FF2B5EF4-FFF2-40B4-BE49-F238E27FC236}">
                <a16:creationId xmlns:a16="http://schemas.microsoft.com/office/drawing/2014/main" id="{A6805BD1-0024-49C7-85E4-2102F206882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454685251"/>
      </p:ext>
    </p:extLst>
  </p:cSld>
  <p:clrMapOvr>
    <a:masterClrMapping/>
  </p:clrMapOvr>
  <mc:AlternateContent xmlns:mc="http://schemas.openxmlformats.org/markup-compatibility/2006" xmlns:p14="http://schemas.microsoft.com/office/powerpoint/2010/main">
    <mc:Choice Requires="p14">
      <p:transition spd="slow" p14:dur="2000" advTm="122385"/>
    </mc:Choice>
    <mc:Fallback xmlns="">
      <p:transition spd="slow" advTm="122385"/>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190</a:t>
            </a:fld>
            <a:endParaRPr lang="en-US" altLang="en-US" dirty="0"/>
          </a:p>
        </p:txBody>
      </p:sp>
      <p:sp>
        <p:nvSpPr>
          <p:cNvPr id="4" name="Title 3"/>
          <p:cNvSpPr>
            <a:spLocks noGrp="1"/>
          </p:cNvSpPr>
          <p:nvPr>
            <p:ph type="title"/>
          </p:nvPr>
        </p:nvSpPr>
        <p:spPr/>
        <p:txBody>
          <a:bodyPr>
            <a:normAutofit/>
          </a:bodyPr>
          <a:lstStyle/>
          <a:p>
            <a:r>
              <a:rPr lang="en-US" dirty="0"/>
              <a:t>TSO – Entering IP PIN</a:t>
            </a:r>
            <a:br>
              <a:rPr lang="en-US" dirty="0"/>
            </a:br>
            <a:r>
              <a:rPr lang="en-US" sz="2400" dirty="0"/>
              <a:t>Federal Section&gt;Miscellaneous Forms&gt;IRS Identification PIN</a:t>
            </a:r>
          </a:p>
        </p:txBody>
      </p:sp>
      <p:pic>
        <p:nvPicPr>
          <p:cNvPr id="5" name="Picture 4"/>
          <p:cNvPicPr>
            <a:picLocks noChangeAspect="1"/>
          </p:cNvPicPr>
          <p:nvPr/>
        </p:nvPicPr>
        <p:blipFill>
          <a:blip r:embed="rId3"/>
          <a:stretch>
            <a:fillRect/>
          </a:stretch>
        </p:blipFill>
        <p:spPr>
          <a:xfrm>
            <a:off x="1343526" y="1873937"/>
            <a:ext cx="8721374" cy="3567323"/>
          </a:xfrm>
          <a:prstGeom prst="rect">
            <a:avLst/>
          </a:prstGeom>
          <a:ln>
            <a:solidFill>
              <a:schemeClr val="tx1"/>
            </a:solidFill>
          </a:ln>
        </p:spPr>
      </p:pic>
      <p:sp>
        <p:nvSpPr>
          <p:cNvPr id="6" name="TextBox 5"/>
          <p:cNvSpPr txBox="1"/>
          <p:nvPr/>
        </p:nvSpPr>
        <p:spPr>
          <a:xfrm>
            <a:off x="3048000" y="3349238"/>
            <a:ext cx="3856633" cy="369332"/>
          </a:xfrm>
          <a:prstGeom prst="rect">
            <a:avLst/>
          </a:prstGeom>
          <a:noFill/>
          <a:ln>
            <a:solidFill>
              <a:srgbClr val="FF0000"/>
            </a:solidFill>
          </a:ln>
        </p:spPr>
        <p:txBody>
          <a:bodyPr wrap="none" rtlCol="0">
            <a:spAutoFit/>
          </a:bodyPr>
          <a:lstStyle/>
          <a:p>
            <a:r>
              <a:rPr lang="en-US" b="1" dirty="0">
                <a:solidFill>
                  <a:srgbClr val="FF0000"/>
                </a:solidFill>
              </a:rPr>
              <a:t>6-digit IP PIN issued by IRS for Michael</a:t>
            </a:r>
          </a:p>
        </p:txBody>
      </p:sp>
      <p:sp>
        <p:nvSpPr>
          <p:cNvPr id="7" name="Oval 6"/>
          <p:cNvSpPr/>
          <p:nvPr/>
        </p:nvSpPr>
        <p:spPr>
          <a:xfrm>
            <a:off x="1371600" y="3417332"/>
            <a:ext cx="737177" cy="24026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p:nvPr/>
        </p:nvCxnSpPr>
        <p:spPr bwMode="auto">
          <a:xfrm flipH="1">
            <a:off x="2136851" y="3529893"/>
            <a:ext cx="911149" cy="4011"/>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213EB162-E5EF-45EE-98E2-501019299EBC}"/>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388842116"/>
      </p:ext>
    </p:extLst>
  </p:cSld>
  <p:clrMapOvr>
    <a:masterClrMapping/>
  </p:clrMapOvr>
  <mc:AlternateContent xmlns:mc="http://schemas.openxmlformats.org/markup-compatibility/2006" xmlns:p14="http://schemas.microsoft.com/office/powerpoint/2010/main">
    <mc:Choice Requires="p14">
      <p:transition spd="slow" p14:dur="2000" advTm="55434"/>
    </mc:Choice>
    <mc:Fallback xmlns="">
      <p:transition spd="slow" advTm="55434"/>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Michael’s IP PIN into TSO (Step 12)</a:t>
            </a:r>
          </a:p>
          <a:p>
            <a:r>
              <a:rPr lang="en-US" dirty="0"/>
              <a:t>Federal and NJ refund monitors should not have changed from prior step</a:t>
            </a:r>
          </a:p>
        </p:txBody>
      </p:sp>
      <p:sp>
        <p:nvSpPr>
          <p:cNvPr id="2" name="Title 1"/>
          <p:cNvSpPr>
            <a:spLocks noGrp="1"/>
          </p:cNvSpPr>
          <p:nvPr>
            <p:ph type="title"/>
          </p:nvPr>
        </p:nvSpPr>
        <p:spPr/>
        <p:txBody>
          <a:bodyPr>
            <a:normAutofit/>
          </a:bodyPr>
          <a:lstStyle/>
          <a:p>
            <a:r>
              <a:rPr lang="en-US" dirty="0"/>
              <a:t>TSO - Student Activity</a:t>
            </a:r>
            <a:br>
              <a:rPr lang="en-US" dirty="0"/>
            </a:br>
            <a:r>
              <a:rPr lang="en-US" sz="2400" dirty="0"/>
              <a:t>Federal Section&gt;Miscellaneous Forms&gt;IRS Identification PIN</a:t>
            </a:r>
          </a:p>
        </p:txBody>
      </p:sp>
      <p:sp>
        <p:nvSpPr>
          <p:cNvPr id="6" name="Date Placeholder 5">
            <a:extLst>
              <a:ext uri="{FF2B5EF4-FFF2-40B4-BE49-F238E27FC236}">
                <a16:creationId xmlns:a16="http://schemas.microsoft.com/office/drawing/2014/main" id="{BC298B15-5784-4C39-B1DB-3BB60E888C7C}"/>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191</a:t>
            </a:fld>
            <a:endParaRPr lang="en-US" dirty="0"/>
          </a:p>
        </p:txBody>
      </p:sp>
    </p:spTree>
    <p:extLst>
      <p:ext uri="{BB962C8B-B14F-4D97-AF65-F5344CB8AC3E}">
        <p14:creationId xmlns:p14="http://schemas.microsoft.com/office/powerpoint/2010/main" val="3832960436"/>
      </p:ext>
    </p:extLst>
  </p:cSld>
  <p:clrMapOvr>
    <a:masterClrMapping/>
  </p:clrMapOvr>
  <p:transition advTm="19215"/>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192</a:t>
            </a:fld>
            <a:endParaRPr lang="en-US" altLang="en-US" dirty="0"/>
          </a:p>
        </p:txBody>
      </p:sp>
      <p:sp>
        <p:nvSpPr>
          <p:cNvPr id="4" name="Title 3"/>
          <p:cNvSpPr>
            <a:spLocks noGrp="1"/>
          </p:cNvSpPr>
          <p:nvPr>
            <p:ph type="title"/>
          </p:nvPr>
        </p:nvSpPr>
        <p:spPr/>
        <p:txBody>
          <a:bodyPr/>
          <a:lstStyle/>
          <a:p>
            <a:r>
              <a:rPr lang="en-US" dirty="0"/>
              <a:t>TSO – IP PIN on Federal 1040, Page 2</a:t>
            </a:r>
          </a:p>
        </p:txBody>
      </p:sp>
      <p:pic>
        <p:nvPicPr>
          <p:cNvPr id="5" name="Picture 4"/>
          <p:cNvPicPr>
            <a:picLocks noChangeAspect="1"/>
          </p:cNvPicPr>
          <p:nvPr/>
        </p:nvPicPr>
        <p:blipFill>
          <a:blip r:embed="rId3"/>
          <a:stretch>
            <a:fillRect/>
          </a:stretch>
        </p:blipFill>
        <p:spPr>
          <a:xfrm>
            <a:off x="3657600" y="1379856"/>
            <a:ext cx="4677396" cy="4917776"/>
          </a:xfrm>
          <a:prstGeom prst="rect">
            <a:avLst/>
          </a:prstGeom>
          <a:ln>
            <a:solidFill>
              <a:schemeClr val="tx1"/>
            </a:solidFill>
          </a:ln>
        </p:spPr>
      </p:pic>
      <p:sp>
        <p:nvSpPr>
          <p:cNvPr id="6" name="Oval 5"/>
          <p:cNvSpPr/>
          <p:nvPr/>
        </p:nvSpPr>
        <p:spPr>
          <a:xfrm>
            <a:off x="7337288" y="5638800"/>
            <a:ext cx="997708" cy="41848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9220200" y="5663376"/>
            <a:ext cx="1712200" cy="369332"/>
          </a:xfrm>
          <a:prstGeom prst="rect">
            <a:avLst/>
          </a:prstGeom>
          <a:noFill/>
          <a:ln w="28575">
            <a:solidFill>
              <a:srgbClr val="FF0000"/>
            </a:solidFill>
          </a:ln>
        </p:spPr>
        <p:txBody>
          <a:bodyPr wrap="none" rtlCol="0">
            <a:spAutoFit/>
          </a:bodyPr>
          <a:lstStyle/>
          <a:p>
            <a:r>
              <a:rPr lang="en-US" b="1" dirty="0">
                <a:solidFill>
                  <a:srgbClr val="FF0000"/>
                </a:solidFill>
              </a:rPr>
              <a:t>Michael’s IP PIN</a:t>
            </a:r>
          </a:p>
        </p:txBody>
      </p:sp>
      <p:cxnSp>
        <p:nvCxnSpPr>
          <p:cNvPr id="8" name="Straight Arrow Connector 7"/>
          <p:cNvCxnSpPr>
            <a:endCxn id="6" idx="6"/>
          </p:cNvCxnSpPr>
          <p:nvPr/>
        </p:nvCxnSpPr>
        <p:spPr bwMode="auto">
          <a:xfrm flipH="1" flipV="1">
            <a:off x="8334996" y="5848042"/>
            <a:ext cx="905745" cy="24063"/>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2FEB5F9D-E77C-4071-B42D-4C8B3FA8FBC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084243410"/>
      </p:ext>
    </p:extLst>
  </p:cSld>
  <p:clrMapOvr>
    <a:masterClrMapping/>
  </p:clrMapOvr>
  <mc:AlternateContent xmlns:mc="http://schemas.openxmlformats.org/markup-compatibility/2006" xmlns:p14="http://schemas.microsoft.com/office/powerpoint/2010/main">
    <mc:Choice Requires="p14">
      <p:transition spd="slow" p14:dur="2000" advTm="20276"/>
    </mc:Choice>
    <mc:Fallback xmlns="">
      <p:transition spd="slow" advTm="20276"/>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altLang="en-US" dirty="0">
                <a:cs typeface="Calibri"/>
              </a:rPr>
              <a:t>Michael Davenport</a:t>
            </a:r>
          </a:p>
        </p:txBody>
      </p:sp>
      <p:sp>
        <p:nvSpPr>
          <p:cNvPr id="4098" name="Title 1"/>
          <p:cNvSpPr>
            <a:spLocks noGrp="1"/>
          </p:cNvSpPr>
          <p:nvPr>
            <p:ph type="title"/>
          </p:nvPr>
        </p:nvSpPr>
        <p:spPr/>
        <p:txBody>
          <a:bodyPr/>
          <a:lstStyle/>
          <a:p>
            <a:r>
              <a:rPr lang="en-US" altLang="en-US" dirty="0"/>
              <a:t>Deductions</a:t>
            </a:r>
          </a:p>
        </p:txBody>
      </p:sp>
      <p:sp>
        <p:nvSpPr>
          <p:cNvPr id="4" name="Date Placeholder 3">
            <a:extLst>
              <a:ext uri="{FF2B5EF4-FFF2-40B4-BE49-F238E27FC236}">
                <a16:creationId xmlns:a16="http://schemas.microsoft.com/office/drawing/2014/main" id="{18951117-34CD-465D-93A5-992F50E5FA95}"/>
              </a:ext>
            </a:extLst>
          </p:cNvPr>
          <p:cNvSpPr>
            <a:spLocks noGrp="1"/>
          </p:cNvSpPr>
          <p:nvPr>
            <p:ph type="dt" sz="half" idx="2"/>
          </p:nvPr>
        </p:nvSpPr>
        <p:spPr/>
        <p:txBody>
          <a:bodyPr/>
          <a:lstStyle/>
          <a:p>
            <a:r>
              <a:rPr lang="en-US"/>
              <a:t>12-13-2020 v0.94</a:t>
            </a:r>
            <a:endParaRPr lang="en-US" dirty="0"/>
          </a:p>
        </p:txBody>
      </p:sp>
      <p:sp>
        <p:nvSpPr>
          <p:cNvPr id="5" name="Footer Placeholder 4">
            <a:extLst>
              <a:ext uri="{FF2B5EF4-FFF2-40B4-BE49-F238E27FC236}">
                <a16:creationId xmlns:a16="http://schemas.microsoft.com/office/drawing/2014/main" id="{6E6E534A-07C2-4A90-A389-49E624C3C394}"/>
              </a:ext>
            </a:extLst>
          </p:cNvPr>
          <p:cNvSpPr>
            <a:spLocks noGrp="1"/>
          </p:cNvSpPr>
          <p:nvPr>
            <p:ph type="ftr" sz="quarter" idx="3"/>
          </p:nvPr>
        </p:nvSpPr>
        <p:spPr/>
        <p:txBody>
          <a:bodyPr/>
          <a:lstStyle/>
          <a:p>
            <a:pPr>
              <a:defRPr/>
            </a:pPr>
            <a:r>
              <a:rPr lang="en-US"/>
              <a:t>NJ Core Davenport TY2019</a:t>
            </a:r>
            <a:endParaRPr lang="en-US" dirty="0"/>
          </a:p>
        </p:txBody>
      </p:sp>
      <p:sp>
        <p:nvSpPr>
          <p:cNvPr id="6" name="Slide Number Placeholder 5">
            <a:extLst>
              <a:ext uri="{FF2B5EF4-FFF2-40B4-BE49-F238E27FC236}">
                <a16:creationId xmlns:a16="http://schemas.microsoft.com/office/drawing/2014/main" id="{0EA06FE2-83FD-4517-84D7-772FB7026A90}"/>
              </a:ext>
            </a:extLst>
          </p:cNvPr>
          <p:cNvSpPr>
            <a:spLocks noGrp="1"/>
          </p:cNvSpPr>
          <p:nvPr>
            <p:ph type="sldNum" sz="quarter" idx="4"/>
          </p:nvPr>
        </p:nvSpPr>
        <p:spPr/>
        <p:txBody>
          <a:bodyPr/>
          <a:lstStyle/>
          <a:p>
            <a:pPr>
              <a:defRPr/>
            </a:pPr>
            <a:fld id="{0C71C609-0F0D-4841-9F2F-030B3379F104}" type="slidenum">
              <a:rPr lang="en-US" altLang="en-US" smtClean="0"/>
              <a:pPr>
                <a:defRPr/>
              </a:pPr>
              <a:t>193</a:t>
            </a:fld>
            <a:endParaRPr lang="en-US" altLang="en-US" dirty="0"/>
          </a:p>
        </p:txBody>
      </p:sp>
    </p:spTree>
    <p:extLst>
      <p:ext uri="{BB962C8B-B14F-4D97-AF65-F5344CB8AC3E}">
        <p14:creationId xmlns:p14="http://schemas.microsoft.com/office/powerpoint/2010/main" val="2301834962"/>
      </p:ext>
    </p:extLst>
  </p:cSld>
  <p:clrMapOvr>
    <a:masterClrMapping/>
  </p:clrMapOvr>
  <p:transition spd="slow" advTm="13472"/>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2000" y="1601605"/>
            <a:ext cx="6954284" cy="4663700"/>
          </a:xfrm>
          <a:prstGeom prst="rect">
            <a:avLst/>
          </a:prstGeom>
          <a:ln>
            <a:solidFill>
              <a:schemeClr val="tx1"/>
            </a:solidFill>
          </a:ln>
        </p:spPr>
      </p:pic>
      <p:sp>
        <p:nvSpPr>
          <p:cNvPr id="5122" name="Text Box 3"/>
          <p:cNvSpPr txBox="1">
            <a:spLocks noChangeArrowheads="1"/>
          </p:cNvSpPr>
          <p:nvPr/>
        </p:nvSpPr>
        <p:spPr bwMode="auto">
          <a:xfrm>
            <a:off x="9010650" y="5686425"/>
            <a:ext cx="334566" cy="19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lstStyle>
            <a:lvl1pPr>
              <a:spcBef>
                <a:spcPts val="1000"/>
              </a:spcBef>
              <a:buClr>
                <a:srgbClr val="67202F"/>
              </a:buClr>
              <a:buSzPct val="90000"/>
              <a:buFont typeface="Calibri"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000" b="1">
                <a:solidFill>
                  <a:schemeClr val="tx1"/>
                </a:solidFill>
                <a:latin typeface="Calibri" pitchFamily="34" charset="0"/>
                <a:ea typeface="Verdana" pitchFamily="34" charset="0"/>
                <a:cs typeface="Verdana" pitchFamily="34" charset="0"/>
              </a:defRPr>
            </a:lvl1pPr>
            <a:lvl2pPr marL="639763" indent="-293688">
              <a:spcBef>
                <a:spcPts val="500"/>
              </a:spcBef>
              <a:buClr>
                <a:srgbClr val="984807"/>
              </a:buClr>
              <a:buFont typeface="Calibri"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b="1">
                <a:solidFill>
                  <a:schemeClr val="tx1"/>
                </a:solidFill>
                <a:latin typeface="Calibri" pitchFamily="34" charset="0"/>
                <a:ea typeface="Verdana" pitchFamily="34" charset="0"/>
                <a:cs typeface="Verdana" pitchFamily="34" charset="0"/>
              </a:defRPr>
            </a:lvl2pPr>
            <a:lvl3pPr marL="1004888" indent="-258763">
              <a:spcBef>
                <a:spcPts val="500"/>
              </a:spcBef>
              <a:buClr>
                <a:srgbClr val="215968"/>
              </a:buClr>
              <a:buSzPct val="120000"/>
              <a:buFont typeface="Calibri"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tx1"/>
                </a:solidFill>
                <a:latin typeface="Calibri" pitchFamily="34" charset="0"/>
                <a:ea typeface="Verdana" pitchFamily="34" charset="0"/>
                <a:cs typeface="Verdana" pitchFamily="34" charset="0"/>
              </a:defRPr>
            </a:lvl3pPr>
            <a:lvl4pPr marL="1279525" indent="-249238">
              <a:spcBef>
                <a:spcPts val="5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chemeClr val="tx1"/>
                </a:solidFill>
                <a:latin typeface="Calibri" pitchFamily="34" charset="0"/>
                <a:ea typeface="Verdana" pitchFamily="34" charset="0"/>
                <a:cs typeface="Verdana" pitchFamily="34" charset="0"/>
              </a:defRPr>
            </a:lvl4pPr>
            <a:lvl5pPr marL="1554163">
              <a:spcBef>
                <a:spcPts val="5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chemeClr val="tx1"/>
                </a:solidFill>
                <a:latin typeface="Calibri" pitchFamily="34" charset="0"/>
                <a:ea typeface="Verdana" pitchFamily="34" charset="0"/>
                <a:cs typeface="Verdana" pitchFamily="34" charset="0"/>
              </a:defRPr>
            </a:lvl5pPr>
            <a:lvl6pPr marL="2011363" indent="-228600" defTabSz="457200" eaLnBrk="0" fontAlgn="base" hangingPunct="0">
              <a:spcBef>
                <a:spcPts val="5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chemeClr val="tx1"/>
                </a:solidFill>
                <a:latin typeface="Calibri" pitchFamily="34" charset="0"/>
                <a:ea typeface="Verdana" pitchFamily="34" charset="0"/>
                <a:cs typeface="Verdana" pitchFamily="34" charset="0"/>
              </a:defRPr>
            </a:lvl6pPr>
            <a:lvl7pPr marL="2468563" indent="-228600" defTabSz="457200" eaLnBrk="0" fontAlgn="base" hangingPunct="0">
              <a:spcBef>
                <a:spcPts val="5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chemeClr val="tx1"/>
                </a:solidFill>
                <a:latin typeface="Calibri" pitchFamily="34" charset="0"/>
                <a:ea typeface="Verdana" pitchFamily="34" charset="0"/>
                <a:cs typeface="Verdana" pitchFamily="34" charset="0"/>
              </a:defRPr>
            </a:lvl7pPr>
            <a:lvl8pPr marL="2925763" indent="-228600" defTabSz="457200" eaLnBrk="0" fontAlgn="base" hangingPunct="0">
              <a:spcBef>
                <a:spcPts val="5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chemeClr val="tx1"/>
                </a:solidFill>
                <a:latin typeface="Calibri" pitchFamily="34" charset="0"/>
                <a:ea typeface="Verdana" pitchFamily="34" charset="0"/>
                <a:cs typeface="Verdana" pitchFamily="34" charset="0"/>
              </a:defRPr>
            </a:lvl8pPr>
            <a:lvl9pPr marL="3382963" indent="-228600" defTabSz="457200" eaLnBrk="0" fontAlgn="base" hangingPunct="0">
              <a:spcBef>
                <a:spcPts val="5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chemeClr val="tx1"/>
                </a:solidFill>
                <a:latin typeface="Calibri" pitchFamily="34" charset="0"/>
                <a:ea typeface="Verdana" pitchFamily="34" charset="0"/>
                <a:cs typeface="Verdana" pitchFamily="34" charset="0"/>
              </a:defRPr>
            </a:lvl9pPr>
          </a:lstStyle>
          <a:p>
            <a:pPr algn="ctr" eaLnBrk="1" hangingPunct="1">
              <a:spcBef>
                <a:spcPct val="0"/>
              </a:spcBef>
              <a:buClrTx/>
              <a:buSzPct val="100000"/>
              <a:buFontTx/>
              <a:buNone/>
            </a:pPr>
            <a:fld id="{CA9DEDEF-6F69-414D-8022-B8728DDD1708}" type="slidenum">
              <a:rPr lang="en-US" altLang="en-US" sz="825" b="0">
                <a:solidFill>
                  <a:srgbClr val="B9C1C2"/>
                </a:solidFill>
                <a:ea typeface="SimSun" pitchFamily="2" charset="-122"/>
                <a:cs typeface="Arial" charset="0"/>
              </a:rPr>
              <a:pPr algn="ctr" eaLnBrk="1" hangingPunct="1">
                <a:spcBef>
                  <a:spcPct val="0"/>
                </a:spcBef>
                <a:buClrTx/>
                <a:buSzPct val="100000"/>
                <a:buFontTx/>
                <a:buNone/>
              </a:pPr>
              <a:t>194</a:t>
            </a:fld>
            <a:endParaRPr lang="en-US" altLang="en-US" sz="825" b="0" dirty="0">
              <a:solidFill>
                <a:srgbClr val="B9C1C2"/>
              </a:solidFill>
              <a:ea typeface="SimSun" pitchFamily="2" charset="-122"/>
              <a:cs typeface="Arial" charset="0"/>
            </a:endParaRPr>
          </a:p>
        </p:txBody>
      </p:sp>
      <p:sp>
        <p:nvSpPr>
          <p:cNvPr id="3" name="Footer Placeholder 2"/>
          <p:cNvSpPr>
            <a:spLocks noGrp="1"/>
          </p:cNvSpPr>
          <p:nvPr>
            <p:ph type="ftr" sz="quarter" idx="11"/>
          </p:nvPr>
        </p:nvSpPr>
        <p:spPr/>
        <p:txBody>
          <a:bodyPr/>
          <a:lstStyle/>
          <a:p>
            <a:pPr>
              <a:defRPr/>
            </a:pPr>
            <a:r>
              <a:rPr lang="en-US"/>
              <a:t>NJ Core Davenport TY2019</a:t>
            </a:r>
            <a:endParaRPr lang="en-US" dirty="0"/>
          </a:p>
        </p:txBody>
      </p:sp>
      <p:sp>
        <p:nvSpPr>
          <p:cNvPr id="4" name="Slide Number Placeholder 3"/>
          <p:cNvSpPr>
            <a:spLocks noGrp="1"/>
          </p:cNvSpPr>
          <p:nvPr>
            <p:ph type="sldNum" sz="quarter" idx="12"/>
          </p:nvPr>
        </p:nvSpPr>
        <p:spPr/>
        <p:txBody>
          <a:bodyPr/>
          <a:lstStyle/>
          <a:p>
            <a:pPr>
              <a:defRPr/>
            </a:pPr>
            <a:fld id="{6E97F27F-78FB-46D3-BA67-317616989FD7}" type="slidenum">
              <a:rPr lang="en-US" altLang="en-US" smtClean="0"/>
              <a:pPr>
                <a:defRPr/>
              </a:pPr>
              <a:t>194</a:t>
            </a:fld>
            <a:endParaRPr lang="en-US" altLang="en-US" dirty="0"/>
          </a:p>
        </p:txBody>
      </p:sp>
      <p:sp>
        <p:nvSpPr>
          <p:cNvPr id="5123" name="Title 4"/>
          <p:cNvSpPr>
            <a:spLocks noGrp="1"/>
          </p:cNvSpPr>
          <p:nvPr>
            <p:ph type="title"/>
          </p:nvPr>
        </p:nvSpPr>
        <p:spPr/>
        <p:txBody>
          <a:bodyPr/>
          <a:lstStyle/>
          <a:p>
            <a:r>
              <a:rPr lang="en-US" altLang="en-US" dirty="0"/>
              <a:t>Standard Deduction – Pub 4012 Page F-2</a:t>
            </a:r>
          </a:p>
        </p:txBody>
      </p:sp>
      <p:sp>
        <p:nvSpPr>
          <p:cNvPr id="5" name="TextBox 4"/>
          <p:cNvSpPr txBox="1"/>
          <p:nvPr/>
        </p:nvSpPr>
        <p:spPr>
          <a:xfrm>
            <a:off x="7868681" y="4250512"/>
            <a:ext cx="3702809" cy="830997"/>
          </a:xfrm>
          <a:prstGeom prst="rect">
            <a:avLst/>
          </a:prstGeom>
          <a:noFill/>
          <a:ln w="28575">
            <a:solidFill>
              <a:srgbClr val="FF0000"/>
            </a:solidFill>
          </a:ln>
        </p:spPr>
        <p:txBody>
          <a:bodyPr wrap="none" rtlCol="0">
            <a:spAutoFit/>
          </a:bodyPr>
          <a:lstStyle/>
          <a:p>
            <a:r>
              <a:rPr lang="en-US" sz="2400" b="1" dirty="0">
                <a:solidFill>
                  <a:srgbClr val="FF0000"/>
                </a:solidFill>
              </a:rPr>
              <a:t>Standard deduction for MFJ</a:t>
            </a:r>
          </a:p>
          <a:p>
            <a:r>
              <a:rPr lang="en-US" sz="2400" b="1" dirty="0">
                <a:solidFill>
                  <a:srgbClr val="FF0000"/>
                </a:solidFill>
              </a:rPr>
              <a:t>Both over 65, Sophia blind</a:t>
            </a:r>
          </a:p>
        </p:txBody>
      </p:sp>
      <p:sp>
        <p:nvSpPr>
          <p:cNvPr id="9" name="Oval 8"/>
          <p:cNvSpPr/>
          <p:nvPr/>
        </p:nvSpPr>
        <p:spPr>
          <a:xfrm>
            <a:off x="6172200" y="4628580"/>
            <a:ext cx="742972"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0" name="Straight Arrow Connector 9"/>
          <p:cNvCxnSpPr/>
          <p:nvPr/>
        </p:nvCxnSpPr>
        <p:spPr>
          <a:xfrm flipH="1" flipV="1">
            <a:off x="6910011" y="4744579"/>
            <a:ext cx="953509" cy="238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flipV="1">
            <a:off x="4038600" y="4628580"/>
            <a:ext cx="304800"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TextBox 1">
            <a:extLst>
              <a:ext uri="{FF2B5EF4-FFF2-40B4-BE49-F238E27FC236}">
                <a16:creationId xmlns:a16="http://schemas.microsoft.com/office/drawing/2014/main" id="{01594F8B-B698-4B9A-98C2-F3417FA197A3}"/>
              </a:ext>
            </a:extLst>
          </p:cNvPr>
          <p:cNvSpPr txBox="1"/>
          <p:nvPr/>
        </p:nvSpPr>
        <p:spPr>
          <a:xfrm>
            <a:off x="772954" y="2286000"/>
            <a:ext cx="304892" cy="369332"/>
          </a:xfrm>
          <a:prstGeom prst="rect">
            <a:avLst/>
          </a:prstGeom>
          <a:noFill/>
        </p:spPr>
        <p:txBody>
          <a:bodyPr wrap="none" rtlCol="0">
            <a:spAutoFit/>
          </a:bodyPr>
          <a:lstStyle/>
          <a:p>
            <a:r>
              <a:rPr lang="en-US" dirty="0">
                <a:solidFill>
                  <a:srgbClr val="FF0000"/>
                </a:solidFill>
              </a:rPr>
              <a:t>X</a:t>
            </a:r>
          </a:p>
        </p:txBody>
      </p:sp>
      <p:sp>
        <p:nvSpPr>
          <p:cNvPr id="8" name="TextBox 7">
            <a:extLst>
              <a:ext uri="{FF2B5EF4-FFF2-40B4-BE49-F238E27FC236}">
                <a16:creationId xmlns:a16="http://schemas.microsoft.com/office/drawing/2014/main" id="{71B9AA16-F75C-4624-99B5-95A662E8E945}"/>
              </a:ext>
            </a:extLst>
          </p:cNvPr>
          <p:cNvSpPr txBox="1"/>
          <p:nvPr/>
        </p:nvSpPr>
        <p:spPr>
          <a:xfrm>
            <a:off x="772954" y="2653229"/>
            <a:ext cx="304892" cy="369332"/>
          </a:xfrm>
          <a:prstGeom prst="rect">
            <a:avLst/>
          </a:prstGeom>
          <a:noFill/>
        </p:spPr>
        <p:txBody>
          <a:bodyPr wrap="none" rtlCol="0">
            <a:spAutoFit/>
          </a:bodyPr>
          <a:lstStyle/>
          <a:p>
            <a:r>
              <a:rPr lang="en-US" dirty="0">
                <a:solidFill>
                  <a:srgbClr val="FF0000"/>
                </a:solidFill>
              </a:rPr>
              <a:t>X</a:t>
            </a:r>
          </a:p>
        </p:txBody>
      </p:sp>
      <p:sp>
        <p:nvSpPr>
          <p:cNvPr id="12" name="TextBox 11">
            <a:extLst>
              <a:ext uri="{FF2B5EF4-FFF2-40B4-BE49-F238E27FC236}">
                <a16:creationId xmlns:a16="http://schemas.microsoft.com/office/drawing/2014/main" id="{94BB3C67-6C49-406E-9B5D-9BA17B227ECB}"/>
              </a:ext>
            </a:extLst>
          </p:cNvPr>
          <p:cNvSpPr txBox="1"/>
          <p:nvPr/>
        </p:nvSpPr>
        <p:spPr>
          <a:xfrm>
            <a:off x="783908" y="2835792"/>
            <a:ext cx="304892" cy="369332"/>
          </a:xfrm>
          <a:prstGeom prst="rect">
            <a:avLst/>
          </a:prstGeom>
          <a:noFill/>
        </p:spPr>
        <p:txBody>
          <a:bodyPr wrap="none" rtlCol="0">
            <a:spAutoFit/>
          </a:bodyPr>
          <a:lstStyle/>
          <a:p>
            <a:r>
              <a:rPr lang="en-US" dirty="0">
                <a:solidFill>
                  <a:srgbClr val="FF0000"/>
                </a:solidFill>
              </a:rPr>
              <a:t>X</a:t>
            </a:r>
          </a:p>
        </p:txBody>
      </p:sp>
      <p:sp>
        <p:nvSpPr>
          <p:cNvPr id="13" name="TextBox 12">
            <a:extLst>
              <a:ext uri="{FF2B5EF4-FFF2-40B4-BE49-F238E27FC236}">
                <a16:creationId xmlns:a16="http://schemas.microsoft.com/office/drawing/2014/main" id="{AC31D8AF-79B2-4967-AA64-A84A81394821}"/>
              </a:ext>
            </a:extLst>
          </p:cNvPr>
          <p:cNvSpPr txBox="1"/>
          <p:nvPr/>
        </p:nvSpPr>
        <p:spPr>
          <a:xfrm>
            <a:off x="5406888" y="3244334"/>
            <a:ext cx="301686" cy="369332"/>
          </a:xfrm>
          <a:prstGeom prst="rect">
            <a:avLst/>
          </a:prstGeom>
          <a:noFill/>
        </p:spPr>
        <p:txBody>
          <a:bodyPr wrap="none" rtlCol="0">
            <a:spAutoFit/>
          </a:bodyPr>
          <a:lstStyle/>
          <a:p>
            <a:r>
              <a:rPr lang="en-US" b="1" dirty="0">
                <a:solidFill>
                  <a:srgbClr val="FF0000"/>
                </a:solidFill>
              </a:rPr>
              <a:t>3</a:t>
            </a:r>
          </a:p>
        </p:txBody>
      </p:sp>
      <p:sp>
        <p:nvSpPr>
          <p:cNvPr id="14" name="Date Placeholder 13">
            <a:extLst>
              <a:ext uri="{FF2B5EF4-FFF2-40B4-BE49-F238E27FC236}">
                <a16:creationId xmlns:a16="http://schemas.microsoft.com/office/drawing/2014/main" id="{685396A5-4F47-488C-A979-136297611D7B}"/>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849139497"/>
      </p:ext>
    </p:extLst>
  </p:cSld>
  <p:clrMapOvr>
    <a:masterClrMapping/>
  </p:clrMapOvr>
  <p:transition spd="slow" advTm="171844"/>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13</a:t>
            </a:r>
            <a:br>
              <a:rPr lang="en-US" sz="4200" dirty="0"/>
            </a:br>
            <a:r>
              <a:rPr lang="en-US" sz="4200" dirty="0"/>
              <a:t>Itemized Deductions</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195</a:t>
            </a:fld>
            <a:endParaRPr lang="en-US" altLang="en-US" dirty="0"/>
          </a:p>
        </p:txBody>
      </p:sp>
      <p:sp>
        <p:nvSpPr>
          <p:cNvPr id="7" name="Date Placeholder 6">
            <a:extLst>
              <a:ext uri="{FF2B5EF4-FFF2-40B4-BE49-F238E27FC236}">
                <a16:creationId xmlns:a16="http://schemas.microsoft.com/office/drawing/2014/main" id="{2324D5C6-ED6B-4E88-BCA9-B26FCA576190}"/>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417484961"/>
      </p:ext>
    </p:extLst>
  </p:cSld>
  <p:clrMapOvr>
    <a:masterClrMapping/>
  </p:clrMapOvr>
  <mc:AlternateContent xmlns:mc="http://schemas.openxmlformats.org/markup-compatibility/2006" xmlns:p14="http://schemas.microsoft.com/office/powerpoint/2010/main">
    <mc:Choice Requires="p14">
      <p:transition spd="slow" p14:dur="2000" advTm="13871"/>
    </mc:Choice>
    <mc:Fallback xmlns="">
      <p:transition spd="slow" advTm="13871"/>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196</a:t>
            </a:fld>
            <a:endParaRPr lang="en-US" altLang="en-US" dirty="0"/>
          </a:p>
        </p:txBody>
      </p:sp>
      <p:sp>
        <p:nvSpPr>
          <p:cNvPr id="4" name="Content Placeholder 3"/>
          <p:cNvSpPr>
            <a:spLocks noGrp="1"/>
          </p:cNvSpPr>
          <p:nvPr>
            <p:ph sz="quarter" idx="12"/>
          </p:nvPr>
        </p:nvSpPr>
        <p:spPr>
          <a:xfrm>
            <a:off x="1278832" y="1371600"/>
            <a:ext cx="9846367" cy="5258830"/>
          </a:xfrm>
        </p:spPr>
        <p:txBody>
          <a:bodyPr>
            <a:normAutofit lnSpcReduction="10000"/>
          </a:bodyPr>
          <a:lstStyle/>
          <a:p>
            <a:r>
              <a:rPr lang="en-US" dirty="0"/>
              <a:t>Due to substantial out-of-pocket expenses, itemized deductions for the Davenports may be higher than standard deductions, so all itemized deductions should be entered into TSO</a:t>
            </a:r>
          </a:p>
          <a:p>
            <a:r>
              <a:rPr lang="en-US" dirty="0"/>
              <a:t>The Davenports can claim these itemized deductions:</a:t>
            </a:r>
          </a:p>
          <a:p>
            <a:pPr lvl="1"/>
            <a:r>
              <a:rPr lang="en-US" dirty="0"/>
              <a:t>Medical and dental expenses</a:t>
            </a:r>
          </a:p>
          <a:p>
            <a:pPr lvl="2"/>
            <a:r>
              <a:rPr lang="en-US" dirty="0"/>
              <a:t>Refer to Pub 4012 Page F-5 to determine that all listed expenses are deductible</a:t>
            </a:r>
          </a:p>
          <a:p>
            <a:pPr lvl="1"/>
            <a:r>
              <a:rPr lang="en-US" dirty="0"/>
              <a:t>Mortgage interest and expenses</a:t>
            </a:r>
          </a:p>
          <a:p>
            <a:pPr lvl="2"/>
            <a:r>
              <a:rPr lang="en-US" dirty="0"/>
              <a:t>Refer to Pub 4012 Page F-9 to determine that Davenports can claim home mortgage interest</a:t>
            </a:r>
          </a:p>
          <a:p>
            <a:pPr lvl="1"/>
            <a:endParaRPr lang="en-US" dirty="0"/>
          </a:p>
          <a:p>
            <a:pPr marL="576262" lvl="1" indent="0">
              <a:buNone/>
            </a:pPr>
            <a:endParaRPr lang="en-US" dirty="0"/>
          </a:p>
          <a:p>
            <a:pPr marL="576262" lvl="1" indent="0">
              <a:buNone/>
            </a:pPr>
            <a:endParaRPr lang="en-US" dirty="0"/>
          </a:p>
          <a:p>
            <a:pPr lvl="1"/>
            <a:endParaRPr lang="en-US" dirty="0"/>
          </a:p>
        </p:txBody>
      </p:sp>
      <p:sp>
        <p:nvSpPr>
          <p:cNvPr id="5" name="Title 4"/>
          <p:cNvSpPr>
            <a:spLocks noGrp="1"/>
          </p:cNvSpPr>
          <p:nvPr>
            <p:ph type="title"/>
          </p:nvPr>
        </p:nvSpPr>
        <p:spPr/>
        <p:txBody>
          <a:bodyPr/>
          <a:lstStyle/>
          <a:p>
            <a:r>
              <a:rPr lang="en-US" dirty="0"/>
              <a:t>Itemized Deductions for Davenport</a:t>
            </a:r>
          </a:p>
        </p:txBody>
      </p:sp>
      <p:sp>
        <p:nvSpPr>
          <p:cNvPr id="7" name="Date Placeholder 6">
            <a:extLst>
              <a:ext uri="{FF2B5EF4-FFF2-40B4-BE49-F238E27FC236}">
                <a16:creationId xmlns:a16="http://schemas.microsoft.com/office/drawing/2014/main" id="{2A1B175D-7617-4CBD-B205-F0803E0E6BAB}"/>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584319934"/>
      </p:ext>
    </p:extLst>
  </p:cSld>
  <p:clrMapOvr>
    <a:masterClrMapping/>
  </p:clrMapOvr>
  <mc:AlternateContent xmlns:mc="http://schemas.openxmlformats.org/markup-compatibility/2006" xmlns:p14="http://schemas.microsoft.com/office/powerpoint/2010/main">
    <mc:Choice Requires="p14">
      <p:transition spd="slow" p14:dur="2000" advTm="275708"/>
    </mc:Choice>
    <mc:Fallback xmlns="">
      <p:transition spd="slow" advTm="275708"/>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197</a:t>
            </a:fld>
            <a:endParaRPr lang="en-US" altLang="en-US" dirty="0"/>
          </a:p>
        </p:txBody>
      </p:sp>
      <p:sp>
        <p:nvSpPr>
          <p:cNvPr id="4" name="Content Placeholder 3"/>
          <p:cNvSpPr>
            <a:spLocks noGrp="1"/>
          </p:cNvSpPr>
          <p:nvPr>
            <p:ph sz="quarter" idx="12"/>
          </p:nvPr>
        </p:nvSpPr>
        <p:spPr>
          <a:xfrm>
            <a:off x="1278832" y="1371600"/>
            <a:ext cx="9846367" cy="4893705"/>
          </a:xfrm>
        </p:spPr>
        <p:txBody>
          <a:bodyPr>
            <a:normAutofit fontScale="92500" lnSpcReduction="10000"/>
          </a:bodyPr>
          <a:lstStyle/>
          <a:p>
            <a:pPr lvl="1"/>
            <a:r>
              <a:rPr lang="en-US" dirty="0"/>
              <a:t>State taxes paid</a:t>
            </a:r>
          </a:p>
          <a:p>
            <a:pPr lvl="2"/>
            <a:r>
              <a:rPr lang="en-US" dirty="0"/>
              <a:t>State income taxes or state sales tax</a:t>
            </a:r>
          </a:p>
          <a:p>
            <a:pPr lvl="2"/>
            <a:r>
              <a:rPr lang="en-US" dirty="0"/>
              <a:t>Real estate taxes</a:t>
            </a:r>
          </a:p>
          <a:p>
            <a:pPr lvl="1"/>
            <a:r>
              <a:rPr lang="en-US" dirty="0"/>
              <a:t>Gifts to charity</a:t>
            </a:r>
          </a:p>
          <a:p>
            <a:pPr lvl="2"/>
            <a:r>
              <a:rPr lang="en-US" dirty="0"/>
              <a:t>Refer to Pub 4012 Page F-10 to determine that donations to Chamber of Commerce and Republican National Party are not deductible</a:t>
            </a:r>
          </a:p>
          <a:p>
            <a:r>
              <a:rPr lang="en-US" dirty="0"/>
              <a:t>The Davenports Miscellaneous deductions are no longer deductible on Schedule A</a:t>
            </a:r>
          </a:p>
          <a:p>
            <a:pPr lvl="1"/>
            <a:r>
              <a:rPr lang="en-US" dirty="0"/>
              <a:t>Safe deposit box</a:t>
            </a:r>
          </a:p>
          <a:p>
            <a:pPr lvl="1"/>
            <a:r>
              <a:rPr lang="en-US" dirty="0"/>
              <a:t>Investment fees</a:t>
            </a:r>
          </a:p>
          <a:p>
            <a:pPr lvl="1"/>
            <a:r>
              <a:rPr lang="en-US" dirty="0"/>
              <a:t>Tax return preparation</a:t>
            </a:r>
          </a:p>
          <a:p>
            <a:pPr lvl="1"/>
            <a:endParaRPr lang="en-US" dirty="0"/>
          </a:p>
          <a:p>
            <a:pPr marL="576262" lvl="1" indent="0">
              <a:buNone/>
            </a:pPr>
            <a:endParaRPr lang="en-US" dirty="0"/>
          </a:p>
          <a:p>
            <a:pPr marL="576262" lvl="1" indent="0">
              <a:buNone/>
            </a:pPr>
            <a:endParaRPr lang="en-US" dirty="0"/>
          </a:p>
          <a:p>
            <a:pPr lvl="1"/>
            <a:endParaRPr lang="en-US" dirty="0"/>
          </a:p>
        </p:txBody>
      </p:sp>
      <p:sp>
        <p:nvSpPr>
          <p:cNvPr id="5" name="Title 4"/>
          <p:cNvSpPr>
            <a:spLocks noGrp="1"/>
          </p:cNvSpPr>
          <p:nvPr>
            <p:ph type="title"/>
          </p:nvPr>
        </p:nvSpPr>
        <p:spPr/>
        <p:txBody>
          <a:bodyPr/>
          <a:lstStyle/>
          <a:p>
            <a:r>
              <a:rPr lang="en-US" dirty="0"/>
              <a:t>Itemized Deductions for Davenport</a:t>
            </a:r>
          </a:p>
        </p:txBody>
      </p:sp>
      <p:sp>
        <p:nvSpPr>
          <p:cNvPr id="6" name="TextBox 5">
            <a:extLst>
              <a:ext uri="{FF2B5EF4-FFF2-40B4-BE49-F238E27FC236}">
                <a16:creationId xmlns:a16="http://schemas.microsoft.com/office/drawing/2014/main" id="{8B05252B-7698-41D9-8E0F-8C1C2B7384BF}"/>
              </a:ext>
            </a:extLst>
          </p:cNvPr>
          <p:cNvSpPr txBox="1"/>
          <p:nvPr/>
        </p:nvSpPr>
        <p:spPr>
          <a:xfrm>
            <a:off x="10421030" y="592695"/>
            <a:ext cx="704167" cy="338554"/>
          </a:xfrm>
          <a:prstGeom prst="rect">
            <a:avLst/>
          </a:prstGeom>
          <a:noFill/>
        </p:spPr>
        <p:txBody>
          <a:bodyPr wrap="none" rtlCol="0">
            <a:spAutoFit/>
          </a:bodyPr>
          <a:lstStyle/>
          <a:p>
            <a:r>
              <a:rPr lang="en-US" sz="1600" dirty="0">
                <a:solidFill>
                  <a:schemeClr val="bg1"/>
                </a:solidFill>
              </a:rPr>
              <a:t>cont’d</a:t>
            </a:r>
          </a:p>
        </p:txBody>
      </p:sp>
      <p:sp>
        <p:nvSpPr>
          <p:cNvPr id="8" name="Date Placeholder 7">
            <a:extLst>
              <a:ext uri="{FF2B5EF4-FFF2-40B4-BE49-F238E27FC236}">
                <a16:creationId xmlns:a16="http://schemas.microsoft.com/office/drawing/2014/main" id="{DA858919-A7BD-4837-8127-28F3F57B048A}"/>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40846427"/>
      </p:ext>
    </p:extLst>
  </p:cSld>
  <p:clrMapOvr>
    <a:masterClrMapping/>
  </p:clrMapOvr>
  <mc:AlternateContent xmlns:mc="http://schemas.openxmlformats.org/markup-compatibility/2006" xmlns:p14="http://schemas.microsoft.com/office/powerpoint/2010/main">
    <mc:Choice Requires="p14">
      <p:transition spd="slow" p14:dur="2000" advTm="279725"/>
    </mc:Choice>
    <mc:Fallback xmlns="">
      <p:transition spd="slow" advTm="279725"/>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13a</a:t>
            </a:r>
            <a:br>
              <a:rPr lang="en-US" sz="4200" dirty="0"/>
            </a:br>
            <a:r>
              <a:rPr lang="en-US" sz="4200" dirty="0"/>
              <a:t>Medical and Dental Expenses</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198</a:t>
            </a:fld>
            <a:endParaRPr lang="en-US" altLang="en-US" dirty="0"/>
          </a:p>
        </p:txBody>
      </p:sp>
      <p:sp>
        <p:nvSpPr>
          <p:cNvPr id="6" name="Date Placeholder 5">
            <a:extLst>
              <a:ext uri="{FF2B5EF4-FFF2-40B4-BE49-F238E27FC236}">
                <a16:creationId xmlns:a16="http://schemas.microsoft.com/office/drawing/2014/main" id="{7A257C72-8B4F-49B4-9BFD-126C34234F3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601901708"/>
      </p:ext>
    </p:extLst>
  </p:cSld>
  <p:clrMapOvr>
    <a:masterClrMapping/>
  </p:clrMapOvr>
  <mc:AlternateContent xmlns:mc="http://schemas.openxmlformats.org/markup-compatibility/2006" xmlns:p14="http://schemas.microsoft.com/office/powerpoint/2010/main">
    <mc:Choice Requires="p14">
      <p:transition spd="slow" p14:dur="2000" advTm="16636"/>
    </mc:Choice>
    <mc:Fallback xmlns="">
      <p:transition spd="slow" advTm="16636"/>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199</a:t>
            </a:fld>
            <a:endParaRPr lang="en-US" altLang="en-US" dirty="0"/>
          </a:p>
        </p:txBody>
      </p:sp>
      <p:sp>
        <p:nvSpPr>
          <p:cNvPr id="4" name="Content Placeholder 3"/>
          <p:cNvSpPr>
            <a:spLocks noGrp="1"/>
          </p:cNvSpPr>
          <p:nvPr>
            <p:ph sz="quarter" idx="12"/>
          </p:nvPr>
        </p:nvSpPr>
        <p:spPr>
          <a:xfrm>
            <a:off x="1278833" y="1524000"/>
            <a:ext cx="9753600" cy="4495800"/>
          </a:xfrm>
        </p:spPr>
        <p:txBody>
          <a:bodyPr>
            <a:normAutofit/>
          </a:bodyPr>
          <a:lstStyle/>
          <a:p>
            <a:r>
              <a:rPr lang="en-US" dirty="0"/>
              <a:t>Entering expenses on specific lines is not crucial</a:t>
            </a:r>
          </a:p>
          <a:p>
            <a:pPr lvl="1"/>
            <a:r>
              <a:rPr lang="en-US" dirty="0"/>
              <a:t>E.g. – Ambulance expense could go on hospital line or other medical expense line</a:t>
            </a:r>
          </a:p>
          <a:p>
            <a:r>
              <a:rPr lang="en-US" dirty="0"/>
              <a:t>If multiple items go on one line, can use TSO scratch pads to document individual items and calculate a total</a:t>
            </a:r>
          </a:p>
          <a:p>
            <a:r>
              <a:rPr lang="en-US" dirty="0"/>
              <a:t>Enter medical miles and TSO will calculate expense that can be claimed</a:t>
            </a:r>
          </a:p>
          <a:p>
            <a:pPr lvl="1"/>
            <a:r>
              <a:rPr lang="en-US" dirty="0"/>
              <a:t>Mileage rate is 20 cents per medical mile</a:t>
            </a:r>
          </a:p>
          <a:p>
            <a:endParaRPr lang="en-US" dirty="0"/>
          </a:p>
        </p:txBody>
      </p:sp>
      <p:sp>
        <p:nvSpPr>
          <p:cNvPr id="5" name="Title 4"/>
          <p:cNvSpPr>
            <a:spLocks noGrp="1"/>
          </p:cNvSpPr>
          <p:nvPr>
            <p:ph type="title"/>
          </p:nvPr>
        </p:nvSpPr>
        <p:spPr/>
        <p:txBody>
          <a:bodyPr>
            <a:normAutofit fontScale="90000"/>
          </a:bodyPr>
          <a:lstStyle/>
          <a:p>
            <a:r>
              <a:rPr lang="en-US" dirty="0"/>
              <a:t>Medical and Dental Expenses – Schedule A Lines 1-4 </a:t>
            </a:r>
          </a:p>
        </p:txBody>
      </p:sp>
      <p:sp>
        <p:nvSpPr>
          <p:cNvPr id="6" name="Date Placeholder 5">
            <a:extLst>
              <a:ext uri="{FF2B5EF4-FFF2-40B4-BE49-F238E27FC236}">
                <a16:creationId xmlns:a16="http://schemas.microsoft.com/office/drawing/2014/main" id="{4EC9C671-135B-47A7-B3E0-8EE0F9AC3E7A}"/>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088523094"/>
      </p:ext>
    </p:extLst>
  </p:cSld>
  <p:clrMapOvr>
    <a:masterClrMapping/>
  </p:clrMapOvr>
  <mc:AlternateContent xmlns:mc="http://schemas.openxmlformats.org/markup-compatibility/2006" xmlns:p14="http://schemas.microsoft.com/office/powerpoint/2010/main">
    <mc:Choice Requires="p14">
      <p:transition spd="slow" p14:dur="2000" advTm="177320"/>
    </mc:Choice>
    <mc:Fallback xmlns="">
      <p:transition spd="slow" advTm="17732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4" name="Slide Number Placeholder 3"/>
          <p:cNvSpPr>
            <a:spLocks noGrp="1"/>
          </p:cNvSpPr>
          <p:nvPr>
            <p:ph type="sldNum" sz="quarter" idx="4"/>
          </p:nvPr>
        </p:nvSpPr>
        <p:spPr>
          <a:xfrm>
            <a:off x="609603" y="6265305"/>
            <a:ext cx="936487" cy="365125"/>
          </a:xfrm>
        </p:spPr>
        <p:txBody>
          <a:bodyPr/>
          <a:lstStyle/>
          <a:p>
            <a:fld id="{AE820BBC-AC8A-41A2-B5A2-A38EDA688333}" type="slidenum">
              <a:rPr lang="en-US" altLang="en-US" smtClean="0"/>
              <a:pPr/>
              <a:t>2</a:t>
            </a:fld>
            <a:endParaRPr lang="en-US" altLang="en-US" dirty="0"/>
          </a:p>
        </p:txBody>
      </p:sp>
      <p:sp>
        <p:nvSpPr>
          <p:cNvPr id="5" name="Content Placeholder 4"/>
          <p:cNvSpPr>
            <a:spLocks noGrp="1"/>
          </p:cNvSpPr>
          <p:nvPr>
            <p:ph sz="quarter" idx="12"/>
          </p:nvPr>
        </p:nvSpPr>
        <p:spPr>
          <a:xfrm>
            <a:off x="1278833" y="1447801"/>
            <a:ext cx="9753600" cy="4058426"/>
          </a:xfrm>
        </p:spPr>
        <p:txBody>
          <a:bodyPr>
            <a:normAutofit/>
          </a:bodyPr>
          <a:lstStyle/>
          <a:p>
            <a:r>
              <a:rPr lang="en-US" dirty="0"/>
              <a:t>This lesson will focus on a tax return for a typical retired senior married couple with no dependents</a:t>
            </a:r>
          </a:p>
          <a:p>
            <a:r>
              <a:rPr lang="en-US" dirty="0"/>
              <a:t>The following new tax topics</a:t>
            </a:r>
            <a:r>
              <a:rPr lang="en-US" dirty="0">
                <a:solidFill>
                  <a:srgbClr val="FF0000"/>
                </a:solidFill>
              </a:rPr>
              <a:t>*</a:t>
            </a:r>
            <a:r>
              <a:rPr lang="en-US" dirty="0"/>
              <a:t> will be discussed:</a:t>
            </a:r>
          </a:p>
          <a:p>
            <a:pPr lvl="1"/>
            <a:r>
              <a:rPr lang="en-US" dirty="0"/>
              <a:t>Income: Social Security, Pensions, Capital Gains, Rent (land), K-1 Income </a:t>
            </a:r>
          </a:p>
          <a:p>
            <a:pPr lvl="1"/>
            <a:r>
              <a:rPr lang="en-US" dirty="0"/>
              <a:t>Itemized Deductions</a:t>
            </a:r>
          </a:p>
          <a:p>
            <a:pPr lvl="1"/>
            <a:r>
              <a:rPr lang="en-US" dirty="0"/>
              <a:t>Miscellaneous: Identity Theft (IP PIN)</a:t>
            </a:r>
          </a:p>
          <a:p>
            <a:pPr lvl="1"/>
            <a:endParaRPr lang="en-US" dirty="0"/>
          </a:p>
        </p:txBody>
      </p:sp>
      <p:sp>
        <p:nvSpPr>
          <p:cNvPr id="2" name="Title 1"/>
          <p:cNvSpPr>
            <a:spLocks noGrp="1"/>
          </p:cNvSpPr>
          <p:nvPr>
            <p:ph type="title"/>
          </p:nvPr>
        </p:nvSpPr>
        <p:spPr/>
        <p:txBody>
          <a:bodyPr/>
          <a:lstStyle/>
          <a:p>
            <a:r>
              <a:rPr lang="en-US"/>
              <a:t>Senior Married Couple</a:t>
            </a:r>
            <a:endParaRPr lang="en-US" dirty="0"/>
          </a:p>
        </p:txBody>
      </p:sp>
      <p:sp>
        <p:nvSpPr>
          <p:cNvPr id="6" name="TextBox 5"/>
          <p:cNvSpPr txBox="1"/>
          <p:nvPr/>
        </p:nvSpPr>
        <p:spPr>
          <a:xfrm>
            <a:off x="1278833" y="5562600"/>
            <a:ext cx="10093853" cy="646331"/>
          </a:xfrm>
          <a:prstGeom prst="rect">
            <a:avLst/>
          </a:prstGeom>
          <a:noFill/>
          <a:ln w="28575">
            <a:solidFill>
              <a:srgbClr val="FF0000"/>
            </a:solidFill>
          </a:ln>
        </p:spPr>
        <p:txBody>
          <a:bodyPr wrap="none" rtlCol="0">
            <a:spAutoFit/>
          </a:bodyPr>
          <a:lstStyle/>
          <a:p>
            <a:r>
              <a:rPr lang="en-US" b="1" dirty="0">
                <a:solidFill>
                  <a:srgbClr val="FF0000"/>
                </a:solidFill>
              </a:rPr>
              <a:t>*  This problem assumes that the Andrews, Baker and Caldwell problems have been completed already. </a:t>
            </a:r>
          </a:p>
          <a:p>
            <a:r>
              <a:rPr lang="en-US" b="1" dirty="0">
                <a:solidFill>
                  <a:srgbClr val="FF0000"/>
                </a:solidFill>
              </a:rPr>
              <a:t>Tax topics introduced in those problems may appear in Davenport, but they will not be discussed again.</a:t>
            </a:r>
            <a:endParaRPr lang="en-US" dirty="0"/>
          </a:p>
        </p:txBody>
      </p:sp>
      <p:sp>
        <p:nvSpPr>
          <p:cNvPr id="7" name="Date Placeholder 6">
            <a:extLst>
              <a:ext uri="{FF2B5EF4-FFF2-40B4-BE49-F238E27FC236}">
                <a16:creationId xmlns:a16="http://schemas.microsoft.com/office/drawing/2014/main" id="{CC281DC9-C442-4C7F-B26F-A4D0B43D8C3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827246513"/>
      </p:ext>
    </p:extLst>
  </p:cSld>
  <p:clrMapOvr>
    <a:masterClrMapping/>
  </p:clrMapOvr>
  <mc:AlternateContent xmlns:mc="http://schemas.openxmlformats.org/markup-compatibility/2006" xmlns:p14="http://schemas.microsoft.com/office/powerpoint/2010/main">
    <mc:Choice Requires="p14">
      <p:transition spd="slow" p14:dur="2000" advTm="68759"/>
    </mc:Choice>
    <mc:Fallback xmlns="">
      <p:transition spd="slow" advTm="6875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fld id="{AE820BBC-AC8A-41A2-B5A2-A38EDA688333}" type="slidenum">
              <a:rPr lang="en-US" altLang="en-US" smtClean="0"/>
              <a:pPr/>
              <a:t>20</a:t>
            </a:fld>
            <a:endParaRPr lang="en-US" altLang="en-US" dirty="0"/>
          </a:p>
        </p:txBody>
      </p:sp>
      <p:sp>
        <p:nvSpPr>
          <p:cNvPr id="4" name="Content Placeholder 3"/>
          <p:cNvSpPr>
            <a:spLocks noGrp="1"/>
          </p:cNvSpPr>
          <p:nvPr>
            <p:ph sz="quarter" idx="12"/>
          </p:nvPr>
        </p:nvSpPr>
        <p:spPr>
          <a:xfrm>
            <a:off x="1417311" y="1295400"/>
            <a:ext cx="9753600" cy="4648200"/>
          </a:xfrm>
        </p:spPr>
        <p:txBody>
          <a:bodyPr>
            <a:normAutofit/>
          </a:bodyPr>
          <a:lstStyle/>
          <a:p>
            <a:r>
              <a:rPr lang="en-US" dirty="0"/>
              <a:t>NJ does not tax SS or RRB benefits (Tier 1 or 2)</a:t>
            </a:r>
          </a:p>
          <a:p>
            <a:pPr lvl="1"/>
            <a:r>
              <a:rPr lang="en-US" dirty="0"/>
              <a:t>Do not appear on NJ 1040 at all</a:t>
            </a:r>
          </a:p>
          <a:p>
            <a:pPr lvl="1"/>
            <a:r>
              <a:rPr lang="en-US" dirty="0"/>
              <a:t>TSO handles automatically; no NJ Checklist entry needed</a:t>
            </a:r>
          </a:p>
        </p:txBody>
      </p:sp>
      <p:sp>
        <p:nvSpPr>
          <p:cNvPr id="5" name="Title 4"/>
          <p:cNvSpPr>
            <a:spLocks noGrp="1"/>
          </p:cNvSpPr>
          <p:nvPr>
            <p:ph type="title"/>
          </p:nvPr>
        </p:nvSpPr>
        <p:spPr/>
        <p:txBody>
          <a:bodyPr>
            <a:normAutofit fontScale="90000"/>
          </a:bodyPr>
          <a:lstStyle/>
          <a:p>
            <a:r>
              <a:rPr lang="en-US" dirty="0"/>
              <a:t>Taxability of Social Security (SS) and RRB on NJ Return                                        </a:t>
            </a:r>
            <a:endParaRPr lang="en-US" sz="1600" dirty="0"/>
          </a:p>
        </p:txBody>
      </p:sp>
      <p:sp>
        <p:nvSpPr>
          <p:cNvPr id="6" name="TextBox 5"/>
          <p:cNvSpPr txBox="1"/>
          <p:nvPr/>
        </p:nvSpPr>
        <p:spPr>
          <a:xfrm>
            <a:off x="1066803" y="5081826"/>
            <a:ext cx="9982197" cy="861774"/>
          </a:xfrm>
          <a:prstGeom prst="rect">
            <a:avLst/>
          </a:prstGeom>
          <a:noFill/>
          <a:ln w="28575">
            <a:solidFill>
              <a:srgbClr val="FF0000"/>
            </a:solidFill>
          </a:ln>
        </p:spPr>
        <p:txBody>
          <a:bodyPr wrap="square" rtlCol="0">
            <a:spAutoFit/>
          </a:bodyPr>
          <a:lstStyle/>
          <a:p>
            <a:r>
              <a:rPr lang="en-US" sz="2500" b="1" dirty="0">
                <a:solidFill>
                  <a:srgbClr val="FF0000"/>
                </a:solidFill>
              </a:rPr>
              <a:t>Supplemental Security Income (SSI) is not taxable on Federal or NJ; no tax document issued</a:t>
            </a:r>
          </a:p>
        </p:txBody>
      </p:sp>
      <p:sp>
        <p:nvSpPr>
          <p:cNvPr id="7" name="Date Placeholder 6">
            <a:extLst>
              <a:ext uri="{FF2B5EF4-FFF2-40B4-BE49-F238E27FC236}">
                <a16:creationId xmlns:a16="http://schemas.microsoft.com/office/drawing/2014/main" id="{F9058F77-CCBA-4D2D-AAC9-3FE7B50329A4}"/>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412709280"/>
      </p:ext>
    </p:extLst>
  </p:cSld>
  <p:clrMapOvr>
    <a:masterClrMapping/>
  </p:clrMapOvr>
  <mc:AlternateContent xmlns:mc="http://schemas.openxmlformats.org/markup-compatibility/2006" xmlns:p14="http://schemas.microsoft.com/office/powerpoint/2010/main">
    <mc:Choice Requires="p14">
      <p:transition spd="slow" p14:dur="2000" advTm="90752"/>
    </mc:Choice>
    <mc:Fallback xmlns="">
      <p:transition spd="slow" advTm="90752"/>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2B4DE5-091F-4303-A15C-05E95E932839}"/>
              </a:ext>
            </a:extLst>
          </p:cNvPr>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02B73503-A083-4DEA-BFB9-D67CED7CF931}"/>
              </a:ext>
            </a:extLst>
          </p:cNvPr>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200</a:t>
            </a:fld>
            <a:endParaRPr lang="en-US" altLang="en-US" dirty="0"/>
          </a:p>
        </p:txBody>
      </p:sp>
      <p:sp>
        <p:nvSpPr>
          <p:cNvPr id="4" name="Content Placeholder 3">
            <a:extLst>
              <a:ext uri="{FF2B5EF4-FFF2-40B4-BE49-F238E27FC236}">
                <a16:creationId xmlns:a16="http://schemas.microsoft.com/office/drawing/2014/main" id="{FE16D122-D25E-408F-8131-53498AF01FEC}"/>
              </a:ext>
            </a:extLst>
          </p:cNvPr>
          <p:cNvSpPr>
            <a:spLocks noGrp="1"/>
          </p:cNvSpPr>
          <p:nvPr>
            <p:ph sz="quarter" idx="12"/>
          </p:nvPr>
        </p:nvSpPr>
        <p:spPr/>
        <p:txBody>
          <a:bodyPr>
            <a:normAutofit fontScale="92500" lnSpcReduction="20000"/>
          </a:bodyPr>
          <a:lstStyle/>
          <a:p>
            <a:r>
              <a:rPr lang="en-US" dirty="0"/>
              <a:t>TSO automatically includes the following entries you have made elsewhere on the return in the medical expense total, but it does not display them on the Medical and Dental Expenses screen</a:t>
            </a:r>
          </a:p>
          <a:p>
            <a:pPr lvl="1">
              <a:buFont typeface="Arial" panose="020B0604020202020204" pitchFamily="34" charset="0"/>
              <a:buChar char="•"/>
            </a:pPr>
            <a:r>
              <a:rPr lang="en-US" b="0" i="0" dirty="0">
                <a:effectLst/>
                <a:latin typeface="Roboto"/>
              </a:rPr>
              <a:t>Medicare premiums paid on your SSA-1099 (Social Security) and RRB-1099</a:t>
            </a:r>
          </a:p>
          <a:p>
            <a:pPr lvl="1">
              <a:buFont typeface="Arial" panose="020B0604020202020204" pitchFamily="34" charset="0"/>
              <a:buChar char="•"/>
            </a:pPr>
            <a:r>
              <a:rPr lang="en-US" b="0" i="0" dirty="0">
                <a:effectLst/>
                <a:latin typeface="Roboto"/>
              </a:rPr>
              <a:t>Self-employed health insurance you entered on Schedule C</a:t>
            </a:r>
          </a:p>
          <a:p>
            <a:pPr algn="l">
              <a:buFont typeface="Arial" panose="020B0604020202020204" pitchFamily="34" charset="0"/>
              <a:buChar char="•"/>
            </a:pPr>
            <a:r>
              <a:rPr lang="en-US" b="0" i="0" dirty="0">
                <a:effectLst/>
                <a:latin typeface="Roboto"/>
              </a:rPr>
              <a:t>Do not include medical/dental premiums deducted from your pay through a cafeteria plan (pre-tax)</a:t>
            </a:r>
          </a:p>
          <a:p>
            <a:pPr lvl="1"/>
            <a:endParaRPr lang="en-US" dirty="0"/>
          </a:p>
        </p:txBody>
      </p:sp>
      <p:sp>
        <p:nvSpPr>
          <p:cNvPr id="5" name="Title 4">
            <a:extLst>
              <a:ext uri="{FF2B5EF4-FFF2-40B4-BE49-F238E27FC236}">
                <a16:creationId xmlns:a16="http://schemas.microsoft.com/office/drawing/2014/main" id="{FE419635-D89F-4709-A310-74C0DE575816}"/>
              </a:ext>
            </a:extLst>
          </p:cNvPr>
          <p:cNvSpPr>
            <a:spLocks noGrp="1"/>
          </p:cNvSpPr>
          <p:nvPr>
            <p:ph type="title"/>
          </p:nvPr>
        </p:nvSpPr>
        <p:spPr/>
        <p:txBody>
          <a:bodyPr/>
          <a:lstStyle/>
          <a:p>
            <a:r>
              <a:rPr lang="en-US" dirty="0"/>
              <a:t>Medical and Dental Expenses  </a:t>
            </a:r>
          </a:p>
        </p:txBody>
      </p:sp>
      <p:sp>
        <p:nvSpPr>
          <p:cNvPr id="6" name="TextBox 5">
            <a:extLst>
              <a:ext uri="{FF2B5EF4-FFF2-40B4-BE49-F238E27FC236}">
                <a16:creationId xmlns:a16="http://schemas.microsoft.com/office/drawing/2014/main" id="{FA59DDF4-60ED-443A-93A8-08FC0F6E8F3F}"/>
              </a:ext>
            </a:extLst>
          </p:cNvPr>
          <p:cNvSpPr txBox="1"/>
          <p:nvPr/>
        </p:nvSpPr>
        <p:spPr>
          <a:xfrm>
            <a:off x="10318741" y="533400"/>
            <a:ext cx="704167" cy="338554"/>
          </a:xfrm>
          <a:prstGeom prst="rect">
            <a:avLst/>
          </a:prstGeom>
          <a:noFill/>
        </p:spPr>
        <p:txBody>
          <a:bodyPr wrap="none" rtlCol="0">
            <a:spAutoFit/>
          </a:bodyPr>
          <a:lstStyle/>
          <a:p>
            <a:r>
              <a:rPr lang="en-US" sz="1600" dirty="0">
                <a:solidFill>
                  <a:schemeClr val="bg1"/>
                </a:solidFill>
              </a:rPr>
              <a:t>cont’d</a:t>
            </a:r>
          </a:p>
        </p:txBody>
      </p:sp>
      <p:sp>
        <p:nvSpPr>
          <p:cNvPr id="8" name="Date Placeholder 7">
            <a:extLst>
              <a:ext uri="{FF2B5EF4-FFF2-40B4-BE49-F238E27FC236}">
                <a16:creationId xmlns:a16="http://schemas.microsoft.com/office/drawing/2014/main" id="{F9738B59-7BB7-4E51-A1FF-9500474E104B}"/>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340092365"/>
      </p:ext>
    </p:extLst>
  </p:cSld>
  <p:clrMapOvr>
    <a:masterClrMapping/>
  </p:clrMapOvr>
  <mc:AlternateContent xmlns:mc="http://schemas.openxmlformats.org/markup-compatibility/2006" xmlns:p14="http://schemas.microsoft.com/office/powerpoint/2010/main">
    <mc:Choice Requires="p14">
      <p:transition spd="slow" p14:dur="2000" advTm="84057"/>
    </mc:Choice>
    <mc:Fallback xmlns="">
      <p:transition spd="slow" advTm="84057"/>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201</a:t>
            </a:fld>
            <a:endParaRPr lang="en-US" altLang="en-US" dirty="0"/>
          </a:p>
        </p:txBody>
      </p:sp>
      <p:sp>
        <p:nvSpPr>
          <p:cNvPr id="5" name="Title 4"/>
          <p:cNvSpPr>
            <a:spLocks noGrp="1"/>
          </p:cNvSpPr>
          <p:nvPr>
            <p:ph type="title"/>
          </p:nvPr>
        </p:nvSpPr>
        <p:spPr>
          <a:xfrm>
            <a:off x="1066803" y="28835"/>
            <a:ext cx="10439397" cy="1143000"/>
          </a:xfrm>
        </p:spPr>
        <p:txBody>
          <a:bodyPr>
            <a:normAutofit fontScale="90000"/>
          </a:bodyPr>
          <a:lstStyle/>
          <a:p>
            <a:r>
              <a:rPr lang="en-US" dirty="0"/>
              <a:t>TSO – Entering Medical Expenses on Schedule A</a:t>
            </a:r>
            <a:br>
              <a:rPr lang="en-US" dirty="0"/>
            </a:br>
            <a:r>
              <a:rPr lang="en-US" sz="2700" dirty="0"/>
              <a:t>Federal Section&gt;Deductions&gt;Itemized Deductions&gt;Medical and Dental Expenses</a:t>
            </a:r>
          </a:p>
        </p:txBody>
      </p:sp>
      <p:sp>
        <p:nvSpPr>
          <p:cNvPr id="11" name="TextBox 10"/>
          <p:cNvSpPr txBox="1"/>
          <p:nvPr/>
        </p:nvSpPr>
        <p:spPr>
          <a:xfrm>
            <a:off x="4627391" y="5159897"/>
            <a:ext cx="1877309" cy="369332"/>
          </a:xfrm>
          <a:prstGeom prst="rect">
            <a:avLst/>
          </a:prstGeom>
          <a:noFill/>
          <a:ln w="28575">
            <a:solidFill>
              <a:srgbClr val="FF0000"/>
            </a:solidFill>
          </a:ln>
        </p:spPr>
        <p:txBody>
          <a:bodyPr wrap="none" rtlCol="0">
            <a:spAutoFit/>
          </a:bodyPr>
          <a:lstStyle/>
          <a:p>
            <a:r>
              <a:rPr lang="en-US" b="1" dirty="0">
                <a:solidFill>
                  <a:srgbClr val="FF0000"/>
                </a:solidFill>
              </a:rPr>
              <a:t>Medical expenses</a:t>
            </a:r>
          </a:p>
        </p:txBody>
      </p:sp>
      <p:sp>
        <p:nvSpPr>
          <p:cNvPr id="19" name="Oval 18"/>
          <p:cNvSpPr/>
          <p:nvPr/>
        </p:nvSpPr>
        <p:spPr>
          <a:xfrm>
            <a:off x="7194303" y="5171392"/>
            <a:ext cx="730497" cy="40950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2" name="Straight Arrow Connector 21"/>
          <p:cNvCxnSpPr>
            <a:cxnSpLocks/>
          </p:cNvCxnSpPr>
          <p:nvPr/>
        </p:nvCxnSpPr>
        <p:spPr>
          <a:xfrm>
            <a:off x="6490339" y="5333873"/>
            <a:ext cx="689603" cy="42270"/>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4" name="Picture 3"/>
          <p:cNvPicPr>
            <a:picLocks noChangeAspect="1"/>
          </p:cNvPicPr>
          <p:nvPr/>
        </p:nvPicPr>
        <p:blipFill>
          <a:blip r:embed="rId3"/>
          <a:stretch>
            <a:fillRect/>
          </a:stretch>
        </p:blipFill>
        <p:spPr>
          <a:xfrm>
            <a:off x="3276600" y="1337958"/>
            <a:ext cx="5764841" cy="4935368"/>
          </a:xfrm>
          <a:prstGeom prst="rect">
            <a:avLst/>
          </a:prstGeom>
          <a:ln>
            <a:solidFill>
              <a:schemeClr val="tx1"/>
            </a:solidFill>
          </a:ln>
        </p:spPr>
      </p:pic>
      <p:sp>
        <p:nvSpPr>
          <p:cNvPr id="7" name="Date Placeholder 6">
            <a:extLst>
              <a:ext uri="{FF2B5EF4-FFF2-40B4-BE49-F238E27FC236}">
                <a16:creationId xmlns:a16="http://schemas.microsoft.com/office/drawing/2014/main" id="{2D01F5C9-76B8-44E7-B9D7-1B75A77CB096}"/>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485472988"/>
      </p:ext>
    </p:extLst>
  </p:cSld>
  <p:clrMapOvr>
    <a:masterClrMapping/>
  </p:clrMapOvr>
  <mc:AlternateContent xmlns:mc="http://schemas.openxmlformats.org/markup-compatibility/2006" xmlns:p14="http://schemas.microsoft.com/office/powerpoint/2010/main">
    <mc:Choice Requires="p14">
      <p:transition spd="slow" p14:dur="2000" advTm="96505"/>
    </mc:Choice>
    <mc:Fallback xmlns="">
      <p:transition spd="slow" advTm="96505"/>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008326-699A-41C8-AC40-7F94EF7594A4}"/>
              </a:ext>
            </a:extLst>
          </p:cNvPr>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3A153119-829E-4990-9C38-CA665141D86D}"/>
              </a:ext>
            </a:extLst>
          </p:cNvPr>
          <p:cNvSpPr>
            <a:spLocks noGrp="1"/>
          </p:cNvSpPr>
          <p:nvPr>
            <p:ph type="sldNum" sz="quarter" idx="12"/>
          </p:nvPr>
        </p:nvSpPr>
        <p:spPr/>
        <p:txBody>
          <a:bodyPr/>
          <a:lstStyle/>
          <a:p>
            <a:pPr>
              <a:defRPr/>
            </a:pPr>
            <a:fld id="{9C9E3000-1FE7-4597-BE23-A1AC10F0DE04}" type="slidenum">
              <a:rPr lang="en-US" altLang="en-US" smtClean="0"/>
              <a:pPr>
                <a:defRPr/>
              </a:pPr>
              <a:t>202</a:t>
            </a:fld>
            <a:endParaRPr lang="en-US" altLang="en-US" dirty="0"/>
          </a:p>
        </p:txBody>
      </p:sp>
      <p:sp>
        <p:nvSpPr>
          <p:cNvPr id="4" name="Title 3">
            <a:extLst>
              <a:ext uri="{FF2B5EF4-FFF2-40B4-BE49-F238E27FC236}">
                <a16:creationId xmlns:a16="http://schemas.microsoft.com/office/drawing/2014/main" id="{B0EE305C-6719-4A6B-B124-5D87B4D7EF3A}"/>
              </a:ext>
            </a:extLst>
          </p:cNvPr>
          <p:cNvSpPr>
            <a:spLocks noGrp="1"/>
          </p:cNvSpPr>
          <p:nvPr>
            <p:ph type="title"/>
          </p:nvPr>
        </p:nvSpPr>
        <p:spPr/>
        <p:txBody>
          <a:bodyPr>
            <a:normAutofit fontScale="90000"/>
          </a:bodyPr>
          <a:lstStyle/>
          <a:p>
            <a:r>
              <a:rPr lang="en-US" dirty="0"/>
              <a:t>TSO – Scratch Pads for Medical and Dental Expenses</a:t>
            </a:r>
          </a:p>
        </p:txBody>
      </p:sp>
      <p:pic>
        <p:nvPicPr>
          <p:cNvPr id="5" name="Picture 4">
            <a:extLst>
              <a:ext uri="{FF2B5EF4-FFF2-40B4-BE49-F238E27FC236}">
                <a16:creationId xmlns:a16="http://schemas.microsoft.com/office/drawing/2014/main" id="{B3845D43-FF5D-43C7-867E-DFD32CC8EB50}"/>
              </a:ext>
            </a:extLst>
          </p:cNvPr>
          <p:cNvPicPr>
            <a:picLocks noChangeAspect="1"/>
          </p:cNvPicPr>
          <p:nvPr/>
        </p:nvPicPr>
        <p:blipFill>
          <a:blip r:embed="rId2"/>
          <a:stretch>
            <a:fillRect/>
          </a:stretch>
        </p:blipFill>
        <p:spPr>
          <a:xfrm>
            <a:off x="936133" y="2225675"/>
            <a:ext cx="10319733" cy="2716633"/>
          </a:xfrm>
          <a:prstGeom prst="rect">
            <a:avLst/>
          </a:prstGeom>
          <a:ln>
            <a:solidFill>
              <a:schemeClr val="tx1"/>
            </a:solidFill>
          </a:ln>
        </p:spPr>
      </p:pic>
      <p:sp>
        <p:nvSpPr>
          <p:cNvPr id="7" name="Date Placeholder 6">
            <a:extLst>
              <a:ext uri="{FF2B5EF4-FFF2-40B4-BE49-F238E27FC236}">
                <a16:creationId xmlns:a16="http://schemas.microsoft.com/office/drawing/2014/main" id="{B493A6E5-2B88-49E7-B3E2-BBE026886BB7}"/>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657462774"/>
      </p:ext>
    </p:extLst>
  </p:cSld>
  <p:clrMapOvr>
    <a:masterClrMapping/>
  </p:clrMapOvr>
  <mc:AlternateContent xmlns:mc="http://schemas.openxmlformats.org/markup-compatibility/2006" xmlns:p14="http://schemas.microsoft.com/office/powerpoint/2010/main">
    <mc:Choice Requires="p14">
      <p:transition spd="slow" p14:dur="2000" advTm="43711"/>
    </mc:Choice>
    <mc:Fallback xmlns="">
      <p:transition spd="slow" advTm="43711"/>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Davenport’s medical and dental expenses into TSO (Step 13a)</a:t>
            </a:r>
          </a:p>
          <a:p>
            <a:r>
              <a:rPr lang="en-US" dirty="0"/>
              <a:t>Check the Federal and NJ refund monitors and Schedule A amounts</a:t>
            </a:r>
          </a:p>
        </p:txBody>
      </p:sp>
      <p:sp>
        <p:nvSpPr>
          <p:cNvPr id="2" name="Title 1"/>
          <p:cNvSpPr>
            <a:spLocks noGrp="1"/>
          </p:cNvSpPr>
          <p:nvPr>
            <p:ph type="title"/>
          </p:nvPr>
        </p:nvSpPr>
        <p:spPr/>
        <p:txBody>
          <a:bodyPr>
            <a:normAutofit/>
          </a:bodyPr>
          <a:lstStyle/>
          <a:p>
            <a:r>
              <a:rPr lang="en-US" dirty="0"/>
              <a:t>TSO - Student Activity</a:t>
            </a:r>
          </a:p>
        </p:txBody>
      </p:sp>
      <p:sp>
        <p:nvSpPr>
          <p:cNvPr id="4" name="Date Placeholder 3">
            <a:extLst>
              <a:ext uri="{FF2B5EF4-FFF2-40B4-BE49-F238E27FC236}">
                <a16:creationId xmlns:a16="http://schemas.microsoft.com/office/drawing/2014/main" id="{8A2A1560-D34D-497C-9102-AE177CDB4D02}"/>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203</a:t>
            </a:fld>
            <a:endParaRPr lang="en-US" dirty="0"/>
          </a:p>
        </p:txBody>
      </p:sp>
    </p:spTree>
    <p:extLst>
      <p:ext uri="{BB962C8B-B14F-4D97-AF65-F5344CB8AC3E}">
        <p14:creationId xmlns:p14="http://schemas.microsoft.com/office/powerpoint/2010/main" val="1547188984"/>
      </p:ext>
    </p:extLst>
  </p:cSld>
  <p:clrMapOvr>
    <a:masterClrMapping/>
  </p:clrMapOvr>
  <p:transition advTm="79315"/>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13b</a:t>
            </a:r>
            <a:br>
              <a:rPr lang="en-US" sz="4200" dirty="0"/>
            </a:br>
            <a:r>
              <a:rPr lang="en-US" sz="4200" dirty="0"/>
              <a:t>Taxes Paid</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204</a:t>
            </a:fld>
            <a:endParaRPr lang="en-US" altLang="en-US" dirty="0"/>
          </a:p>
        </p:txBody>
      </p:sp>
      <p:sp>
        <p:nvSpPr>
          <p:cNvPr id="7" name="Date Placeholder 6">
            <a:extLst>
              <a:ext uri="{FF2B5EF4-FFF2-40B4-BE49-F238E27FC236}">
                <a16:creationId xmlns:a16="http://schemas.microsoft.com/office/drawing/2014/main" id="{43320AAA-F60E-47B9-A515-637109269491}"/>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179420992"/>
      </p:ext>
    </p:extLst>
  </p:cSld>
  <p:clrMapOvr>
    <a:masterClrMapping/>
  </p:clrMapOvr>
  <mc:AlternateContent xmlns:mc="http://schemas.openxmlformats.org/markup-compatibility/2006" xmlns:p14="http://schemas.microsoft.com/office/powerpoint/2010/main">
    <mc:Choice Requires="p14">
      <p:transition spd="slow" p14:dur="2000" advTm="9323"/>
    </mc:Choice>
    <mc:Fallback xmlns="">
      <p:transition spd="slow" advTm="9323"/>
    </mc:Fallback>
  </mc:AlternateContent>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9571" name="Rectangle 3"/>
          <p:cNvSpPr>
            <a:spLocks noGrp="1" noChangeArrowheads="1"/>
          </p:cNvSpPr>
          <p:nvPr>
            <p:ph sz="quarter" idx="12"/>
          </p:nvPr>
        </p:nvSpPr>
        <p:spPr>
          <a:xfrm>
            <a:off x="1278833" y="1371600"/>
            <a:ext cx="9753600" cy="4893705"/>
          </a:xfrm>
        </p:spPr>
        <p:txBody>
          <a:bodyPr>
            <a:normAutofit fontScale="92500" lnSpcReduction="10000"/>
          </a:bodyPr>
          <a:lstStyle/>
          <a:p>
            <a:r>
              <a:rPr lang="en-US" altLang="en-US" sz="3000" dirty="0"/>
              <a:t>State income taxes </a:t>
            </a:r>
            <a:r>
              <a:rPr lang="en-US" altLang="en-US" sz="3000" b="1" dirty="0"/>
              <a:t>OR</a:t>
            </a:r>
            <a:r>
              <a:rPr lang="en-US" altLang="en-US" sz="3000" dirty="0"/>
              <a:t> sales tax (whichever is greater) – Line 5a</a:t>
            </a:r>
          </a:p>
          <a:p>
            <a:pPr lvl="1"/>
            <a:r>
              <a:rPr lang="en-US" altLang="en-US" sz="2600" dirty="0"/>
              <a:t>State income taxes include NJ income, estimated, unemployment, disability, and family leave taxes</a:t>
            </a:r>
          </a:p>
          <a:p>
            <a:pPr lvl="2"/>
            <a:r>
              <a:rPr lang="en-US" altLang="en-US" sz="2200" dirty="0"/>
              <a:t>TSO gathers automatically from W-2s, 1099s, estimated payments, etc.</a:t>
            </a:r>
          </a:p>
          <a:p>
            <a:pPr lvl="1"/>
            <a:r>
              <a:rPr lang="en-US" altLang="en-US" sz="2600" dirty="0"/>
              <a:t>State sales tax</a:t>
            </a:r>
          </a:p>
          <a:p>
            <a:pPr lvl="2"/>
            <a:r>
              <a:rPr lang="en-US" altLang="en-US" sz="2200" dirty="0"/>
              <a:t>From IRS tables – based on AGI + nontaxable income</a:t>
            </a:r>
          </a:p>
          <a:p>
            <a:pPr lvl="2"/>
            <a:r>
              <a:rPr lang="en-US" altLang="en-US" sz="2200" dirty="0"/>
              <a:t>Can add actual sales tax paid on purchases of large items, such as cars, planes, boats, and homes/additions to home </a:t>
            </a:r>
          </a:p>
          <a:p>
            <a:r>
              <a:rPr lang="en-US" altLang="en-US" sz="3000" dirty="0"/>
              <a:t>Real estate taxes (property taxes) – Line 5b</a:t>
            </a:r>
          </a:p>
          <a:p>
            <a:r>
              <a:rPr lang="en-US" altLang="en-US" sz="3000" dirty="0"/>
              <a:t>Personal property tax – Line 5c</a:t>
            </a:r>
          </a:p>
          <a:p>
            <a:pPr lvl="1"/>
            <a:r>
              <a:rPr lang="en-US" altLang="en-US" dirty="0"/>
              <a:t> </a:t>
            </a:r>
            <a:r>
              <a:rPr lang="en-US" altLang="en-US" sz="2600" dirty="0"/>
              <a:t>No personal property tax in NJ</a:t>
            </a:r>
          </a:p>
          <a:p>
            <a:endParaRPr lang="en-US" altLang="en-US" dirty="0"/>
          </a:p>
          <a:p>
            <a:endParaRPr lang="en-US" altLang="en-US" dirty="0"/>
          </a:p>
          <a:p>
            <a:endParaRPr lang="en-US" altLang="en-US" dirty="0"/>
          </a:p>
        </p:txBody>
      </p:sp>
      <p:sp>
        <p:nvSpPr>
          <p:cNvPr id="749570" name="Rectangle 2"/>
          <p:cNvSpPr>
            <a:spLocks noGrp="1" noChangeArrowheads="1"/>
          </p:cNvSpPr>
          <p:nvPr>
            <p:ph type="title"/>
          </p:nvPr>
        </p:nvSpPr>
        <p:spPr/>
        <p:txBody>
          <a:bodyPr/>
          <a:lstStyle/>
          <a:p>
            <a:r>
              <a:rPr lang="en-US" altLang="en-US" dirty="0"/>
              <a:t>State Taxes Paid – Lines 5-7</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205</a:t>
            </a:fld>
            <a:endParaRPr lang="en-US" dirty="0"/>
          </a:p>
        </p:txBody>
      </p:sp>
    </p:spTree>
    <p:extLst>
      <p:ext uri="{BB962C8B-B14F-4D97-AF65-F5344CB8AC3E}">
        <p14:creationId xmlns:p14="http://schemas.microsoft.com/office/powerpoint/2010/main" val="2617435787"/>
      </p:ext>
    </p:extLst>
  </p:cSld>
  <p:clrMapOvr>
    <a:masterClrMapping/>
  </p:clrMapOvr>
  <p:transition advTm="100304"/>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03" name="Rectangle 3"/>
          <p:cNvSpPr>
            <a:spLocks noGrp="1" noChangeArrowheads="1"/>
          </p:cNvSpPr>
          <p:nvPr>
            <p:ph sz="quarter" idx="12"/>
          </p:nvPr>
        </p:nvSpPr>
        <p:spPr>
          <a:xfrm>
            <a:off x="1278833" y="1371600"/>
            <a:ext cx="9753600" cy="4953000"/>
          </a:xfrm>
        </p:spPr>
        <p:txBody>
          <a:bodyPr>
            <a:normAutofit fontScale="70000" lnSpcReduction="20000"/>
          </a:bodyPr>
          <a:lstStyle/>
          <a:p>
            <a:r>
              <a:rPr lang="en-US" altLang="en-US" dirty="0"/>
              <a:t>Federal income &amp; excise taxes</a:t>
            </a:r>
          </a:p>
          <a:p>
            <a:r>
              <a:rPr lang="en-US" altLang="en-US" dirty="0"/>
              <a:t>Social Security or Medicare taxes</a:t>
            </a:r>
          </a:p>
          <a:p>
            <a:r>
              <a:rPr lang="en-US" altLang="en-US" dirty="0"/>
              <a:t>Federal unemployment taxes </a:t>
            </a:r>
          </a:p>
          <a:p>
            <a:r>
              <a:rPr lang="en-US" altLang="en-US" dirty="0"/>
              <a:t>Railroad retirement taxes </a:t>
            </a:r>
          </a:p>
          <a:p>
            <a:r>
              <a:rPr lang="en-US" altLang="en-US" dirty="0"/>
              <a:t>Customs duties</a:t>
            </a:r>
          </a:p>
          <a:p>
            <a:r>
              <a:rPr lang="en-US" altLang="en-US" dirty="0"/>
              <a:t>Federal estate &amp; gift taxes</a:t>
            </a:r>
          </a:p>
          <a:p>
            <a:r>
              <a:rPr lang="en-US" altLang="en-US" dirty="0"/>
              <a:t>License fees for personal purposes, such as marriage, driver’s, and dog license fees</a:t>
            </a:r>
          </a:p>
          <a:p>
            <a:r>
              <a:rPr lang="en-US" altLang="en-US" dirty="0"/>
              <a:t>Certain real estate-related items, such as fees for trash collection, water, sewer, homeowners’ association charges, transfer taxes, rent surcharges due to increased real estate taxes, utilities, assessments for improvements that increase property value </a:t>
            </a:r>
          </a:p>
        </p:txBody>
      </p:sp>
      <p:sp>
        <p:nvSpPr>
          <p:cNvPr id="768002" name="Rectangle 2"/>
          <p:cNvSpPr>
            <a:spLocks noGrp="1" noChangeArrowheads="1"/>
          </p:cNvSpPr>
          <p:nvPr>
            <p:ph type="title"/>
          </p:nvPr>
        </p:nvSpPr>
        <p:spPr/>
        <p:txBody>
          <a:bodyPr/>
          <a:lstStyle/>
          <a:p>
            <a:r>
              <a:rPr lang="en-US" altLang="en-US" dirty="0"/>
              <a:t>Non-Deductible Taxes</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206</a:t>
            </a:fld>
            <a:endParaRPr lang="en-US" dirty="0"/>
          </a:p>
        </p:txBody>
      </p:sp>
    </p:spTree>
    <p:extLst>
      <p:ext uri="{BB962C8B-B14F-4D97-AF65-F5344CB8AC3E}">
        <p14:creationId xmlns:p14="http://schemas.microsoft.com/office/powerpoint/2010/main" val="1792142271"/>
      </p:ext>
    </p:extLst>
  </p:cSld>
  <p:clrMapOvr>
    <a:masterClrMapping/>
  </p:clrMapOvr>
  <p:transition advTm="124986"/>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DA2402-12D5-4D54-BF0A-357DBF8A8E41}"/>
              </a:ext>
            </a:extLst>
          </p:cNvPr>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A5C235FF-5B08-40BD-9FC8-E5D9038E0968}"/>
              </a:ext>
            </a:extLst>
          </p:cNvPr>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207</a:t>
            </a:fld>
            <a:endParaRPr lang="en-US" altLang="en-US" dirty="0"/>
          </a:p>
        </p:txBody>
      </p:sp>
      <p:sp>
        <p:nvSpPr>
          <p:cNvPr id="4" name="Content Placeholder 3">
            <a:extLst>
              <a:ext uri="{FF2B5EF4-FFF2-40B4-BE49-F238E27FC236}">
                <a16:creationId xmlns:a16="http://schemas.microsoft.com/office/drawing/2014/main" id="{5DA3BAAE-7A51-45A2-B930-7A2835F94607}"/>
              </a:ext>
            </a:extLst>
          </p:cNvPr>
          <p:cNvSpPr>
            <a:spLocks noGrp="1"/>
          </p:cNvSpPr>
          <p:nvPr>
            <p:ph sz="quarter" idx="12"/>
          </p:nvPr>
        </p:nvSpPr>
        <p:spPr/>
        <p:txBody>
          <a:bodyPr/>
          <a:lstStyle/>
          <a:p>
            <a:r>
              <a:rPr lang="en-US" dirty="0"/>
              <a:t>Total deduction for State Taxes Paid section is limited to $10,000</a:t>
            </a:r>
          </a:p>
          <a:p>
            <a:pPr lvl="1"/>
            <a:r>
              <a:rPr lang="en-US" dirty="0"/>
              <a:t>Includes state income taxes/state sales tax </a:t>
            </a:r>
          </a:p>
          <a:p>
            <a:pPr lvl="1"/>
            <a:r>
              <a:rPr lang="en-US" dirty="0"/>
              <a:t>Includes property taxes</a:t>
            </a:r>
          </a:p>
          <a:p>
            <a:r>
              <a:rPr lang="en-US" dirty="0"/>
              <a:t>TSO handles the cap automatically</a:t>
            </a:r>
          </a:p>
          <a:p>
            <a:pPr lvl="1"/>
            <a:endParaRPr lang="en-US" dirty="0"/>
          </a:p>
        </p:txBody>
      </p:sp>
      <p:sp>
        <p:nvSpPr>
          <p:cNvPr id="5" name="Title 4">
            <a:extLst>
              <a:ext uri="{FF2B5EF4-FFF2-40B4-BE49-F238E27FC236}">
                <a16:creationId xmlns:a16="http://schemas.microsoft.com/office/drawing/2014/main" id="{E5F72D14-F8A1-4572-B2B7-56C8429320AC}"/>
              </a:ext>
            </a:extLst>
          </p:cNvPr>
          <p:cNvSpPr>
            <a:spLocks noGrp="1"/>
          </p:cNvSpPr>
          <p:nvPr>
            <p:ph type="title"/>
          </p:nvPr>
        </p:nvSpPr>
        <p:spPr/>
        <p:txBody>
          <a:bodyPr/>
          <a:lstStyle/>
          <a:p>
            <a:r>
              <a:rPr lang="en-US" dirty="0"/>
              <a:t>Cap on State Taxes Paid on Schedule A</a:t>
            </a:r>
          </a:p>
        </p:txBody>
      </p:sp>
      <p:sp>
        <p:nvSpPr>
          <p:cNvPr id="6" name="Date Placeholder 5">
            <a:extLst>
              <a:ext uri="{FF2B5EF4-FFF2-40B4-BE49-F238E27FC236}">
                <a16:creationId xmlns:a16="http://schemas.microsoft.com/office/drawing/2014/main" id="{547035F9-1575-428F-8D4B-11D7739047F5}"/>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563972229"/>
      </p:ext>
    </p:extLst>
  </p:cSld>
  <p:clrMapOvr>
    <a:masterClrMapping/>
  </p:clrMapOvr>
  <mc:AlternateContent xmlns:mc="http://schemas.openxmlformats.org/markup-compatibility/2006" xmlns:p14="http://schemas.microsoft.com/office/powerpoint/2010/main">
    <mc:Choice Requires="p14">
      <p:transition spd="slow" p14:dur="2000" advTm="65241"/>
    </mc:Choice>
    <mc:Fallback xmlns="">
      <p:transition spd="slow" advTm="65241"/>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750049" y="1364666"/>
            <a:ext cx="5072546" cy="5103812"/>
          </a:xfrm>
          <a:prstGeom prst="rect">
            <a:avLst/>
          </a:prstGeom>
          <a:ln>
            <a:solidFill>
              <a:schemeClr val="tx1"/>
            </a:solidFill>
          </a:ln>
        </p:spPr>
      </p:pic>
      <p:sp>
        <p:nvSpPr>
          <p:cNvPr id="6" name="Date Placeholder 5">
            <a:extLst>
              <a:ext uri="{FF2B5EF4-FFF2-40B4-BE49-F238E27FC236}">
                <a16:creationId xmlns:a16="http://schemas.microsoft.com/office/drawing/2014/main" id="{ACDD0240-AE59-47E7-859D-FB8A53222247}"/>
              </a:ext>
            </a:extLst>
          </p:cNvPr>
          <p:cNvSpPr>
            <a:spLocks noGrp="1"/>
          </p:cNvSpPr>
          <p:nvPr>
            <p:ph type="dt" sz="half" idx="10"/>
          </p:nvPr>
        </p:nvSpPr>
        <p:spPr/>
        <p:txBody>
          <a:bodyPr/>
          <a:lstStyle/>
          <a:p>
            <a:r>
              <a:rPr lang="en-US"/>
              <a:t>12-13-2020 v0.94</a:t>
            </a:r>
            <a:endParaRPr lang="en-US" dirty="0"/>
          </a:p>
        </p:txBody>
      </p:sp>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208</a:t>
            </a:fld>
            <a:endParaRPr lang="en-US"/>
          </a:p>
        </p:txBody>
      </p:sp>
      <p:sp>
        <p:nvSpPr>
          <p:cNvPr id="2" name="Title 1"/>
          <p:cNvSpPr>
            <a:spLocks noGrp="1"/>
          </p:cNvSpPr>
          <p:nvPr>
            <p:ph type="title"/>
          </p:nvPr>
        </p:nvSpPr>
        <p:spPr/>
        <p:txBody>
          <a:bodyPr>
            <a:normAutofit fontScale="90000"/>
          </a:bodyPr>
          <a:lstStyle/>
          <a:p>
            <a:r>
              <a:rPr lang="en-US" dirty="0"/>
              <a:t>TSO – Entering Sales Taxes You Paid on Schedule A</a:t>
            </a:r>
            <a:br>
              <a:rPr lang="en-US" dirty="0"/>
            </a:br>
            <a:r>
              <a:rPr lang="en-US" sz="2400" dirty="0"/>
              <a:t>Federal Section&gt;Deductions&gt;Itemized Deductions&gt;Taxes Paid</a:t>
            </a:r>
          </a:p>
        </p:txBody>
      </p:sp>
      <p:sp>
        <p:nvSpPr>
          <p:cNvPr id="7" name="TextBox 6"/>
          <p:cNvSpPr txBox="1"/>
          <p:nvPr/>
        </p:nvSpPr>
        <p:spPr>
          <a:xfrm>
            <a:off x="6139626" y="4286329"/>
            <a:ext cx="3162789" cy="369332"/>
          </a:xfrm>
          <a:prstGeom prst="rect">
            <a:avLst/>
          </a:prstGeom>
          <a:noFill/>
          <a:ln w="28575">
            <a:solidFill>
              <a:srgbClr val="FF0000"/>
            </a:solidFill>
          </a:ln>
        </p:spPr>
        <p:txBody>
          <a:bodyPr wrap="none" rtlCol="0">
            <a:spAutoFit/>
          </a:bodyPr>
          <a:lstStyle/>
          <a:p>
            <a:r>
              <a:rPr lang="en-US" b="1" dirty="0">
                <a:solidFill>
                  <a:srgbClr val="FF0000"/>
                </a:solidFill>
              </a:rPr>
              <a:t>To calculate state sales tax paid</a:t>
            </a:r>
          </a:p>
        </p:txBody>
      </p:sp>
      <p:sp>
        <p:nvSpPr>
          <p:cNvPr id="10" name="Oval 9"/>
          <p:cNvSpPr/>
          <p:nvPr/>
        </p:nvSpPr>
        <p:spPr>
          <a:xfrm>
            <a:off x="3750050" y="4232585"/>
            <a:ext cx="1991309" cy="47682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3" name="Straight Arrow Connector 12"/>
          <p:cNvCxnSpPr/>
          <p:nvPr/>
        </p:nvCxnSpPr>
        <p:spPr>
          <a:xfrm flipH="1" flipV="1">
            <a:off x="5741360" y="4440131"/>
            <a:ext cx="394255" cy="308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266587" y="5523480"/>
            <a:ext cx="2039469" cy="369332"/>
          </a:xfrm>
          <a:prstGeom prst="rect">
            <a:avLst/>
          </a:prstGeom>
          <a:noFill/>
          <a:ln w="28575">
            <a:solidFill>
              <a:srgbClr val="FF0000"/>
            </a:solidFill>
          </a:ln>
        </p:spPr>
        <p:txBody>
          <a:bodyPr wrap="none" rtlCol="0">
            <a:spAutoFit/>
          </a:bodyPr>
          <a:lstStyle/>
          <a:p>
            <a:r>
              <a:rPr lang="en-US" b="1" dirty="0">
                <a:solidFill>
                  <a:srgbClr val="FF0000"/>
                </a:solidFill>
              </a:rPr>
              <a:t>Property taxes paid</a:t>
            </a:r>
          </a:p>
        </p:txBody>
      </p:sp>
      <p:sp>
        <p:nvSpPr>
          <p:cNvPr id="17" name="Oval 16"/>
          <p:cNvSpPr/>
          <p:nvPr/>
        </p:nvSpPr>
        <p:spPr>
          <a:xfrm>
            <a:off x="3750048" y="5523480"/>
            <a:ext cx="669552" cy="36933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8" name="Straight Arrow Connector 17"/>
          <p:cNvCxnSpPr/>
          <p:nvPr/>
        </p:nvCxnSpPr>
        <p:spPr>
          <a:xfrm flipH="1" flipV="1">
            <a:off x="4419600" y="5708146"/>
            <a:ext cx="810894" cy="119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0486"/>
      </p:ext>
    </p:extLst>
  </p:cSld>
  <p:clrMapOvr>
    <a:masterClrMapping/>
  </p:clrMapOvr>
  <mc:AlternateContent xmlns:mc="http://schemas.openxmlformats.org/markup-compatibility/2006" xmlns:p14="http://schemas.microsoft.com/office/powerpoint/2010/main">
    <mc:Choice Requires="p14">
      <p:transition spd="slow" p14:dur="2000" advTm="78591"/>
    </mc:Choice>
    <mc:Fallback xmlns="">
      <p:transition spd="slow" advTm="78591"/>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69BF8D68-DFC4-4E53-8558-22A5D1589185}"/>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209</a:t>
            </a:fld>
            <a:endParaRPr lang="en-US" altLang="en-US" dirty="0"/>
          </a:p>
        </p:txBody>
      </p:sp>
      <p:sp>
        <p:nvSpPr>
          <p:cNvPr id="4" name="Title 3"/>
          <p:cNvSpPr>
            <a:spLocks noGrp="1"/>
          </p:cNvSpPr>
          <p:nvPr>
            <p:ph type="title"/>
          </p:nvPr>
        </p:nvSpPr>
        <p:spPr/>
        <p:txBody>
          <a:bodyPr>
            <a:normAutofit fontScale="90000"/>
          </a:bodyPr>
          <a:lstStyle/>
          <a:p>
            <a:r>
              <a:rPr lang="en-US" dirty="0"/>
              <a:t>TSO – Entering Sales Tax Paid Information</a:t>
            </a:r>
            <a:br>
              <a:rPr lang="en-US" dirty="0"/>
            </a:br>
            <a:r>
              <a:rPr lang="en-US" sz="2400" dirty="0"/>
              <a:t>Federal Section&gt;Deductions&gt;Itemized Deductions&gt;Taxes Paid&gt;Sales Tax Deduction</a:t>
            </a:r>
          </a:p>
        </p:txBody>
      </p:sp>
      <p:pic>
        <p:nvPicPr>
          <p:cNvPr id="5" name="Picture 4"/>
          <p:cNvPicPr>
            <a:picLocks noChangeAspect="1"/>
          </p:cNvPicPr>
          <p:nvPr/>
        </p:nvPicPr>
        <p:blipFill>
          <a:blip r:embed="rId3"/>
          <a:stretch>
            <a:fillRect/>
          </a:stretch>
        </p:blipFill>
        <p:spPr>
          <a:xfrm>
            <a:off x="3463407" y="1342833"/>
            <a:ext cx="5924067" cy="5287597"/>
          </a:xfrm>
          <a:prstGeom prst="rect">
            <a:avLst/>
          </a:prstGeom>
          <a:ln>
            <a:solidFill>
              <a:schemeClr val="tx1"/>
            </a:solidFill>
          </a:ln>
        </p:spPr>
      </p:pic>
      <p:sp>
        <p:nvSpPr>
          <p:cNvPr id="6" name="TextBox 5"/>
          <p:cNvSpPr txBox="1"/>
          <p:nvPr/>
        </p:nvSpPr>
        <p:spPr>
          <a:xfrm>
            <a:off x="5157414" y="2590800"/>
            <a:ext cx="2203937" cy="369332"/>
          </a:xfrm>
          <a:prstGeom prst="rect">
            <a:avLst/>
          </a:prstGeom>
          <a:noFill/>
          <a:ln w="28575">
            <a:solidFill>
              <a:srgbClr val="FF0000"/>
            </a:solidFill>
          </a:ln>
        </p:spPr>
        <p:txBody>
          <a:bodyPr wrap="none" rtlCol="0">
            <a:spAutoFit/>
          </a:bodyPr>
          <a:lstStyle/>
          <a:p>
            <a:r>
              <a:rPr lang="en-US" b="1" dirty="0">
                <a:solidFill>
                  <a:srgbClr val="FF0000"/>
                </a:solidFill>
              </a:rPr>
              <a:t>Zip code of residence</a:t>
            </a:r>
          </a:p>
        </p:txBody>
      </p:sp>
      <p:sp>
        <p:nvSpPr>
          <p:cNvPr id="7" name="Oval 6"/>
          <p:cNvSpPr/>
          <p:nvPr/>
        </p:nvSpPr>
        <p:spPr>
          <a:xfrm>
            <a:off x="3455784" y="2581470"/>
            <a:ext cx="742972"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p:nvPr/>
        </p:nvCxnSpPr>
        <p:spPr>
          <a:xfrm flipH="1" flipV="1">
            <a:off x="4198757" y="2709980"/>
            <a:ext cx="958657" cy="238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57414" y="3066793"/>
            <a:ext cx="3280770" cy="369332"/>
          </a:xfrm>
          <a:prstGeom prst="rect">
            <a:avLst/>
          </a:prstGeom>
          <a:noFill/>
          <a:ln w="28575">
            <a:solidFill>
              <a:srgbClr val="FF0000"/>
            </a:solidFill>
          </a:ln>
        </p:spPr>
        <p:txBody>
          <a:bodyPr wrap="none" rtlCol="0">
            <a:spAutoFit/>
          </a:bodyPr>
          <a:lstStyle/>
          <a:p>
            <a:r>
              <a:rPr lang="en-US" b="1" dirty="0">
                <a:solidFill>
                  <a:srgbClr val="FF0000"/>
                </a:solidFill>
              </a:rPr>
              <a:t>Number of days lived in zip code</a:t>
            </a:r>
          </a:p>
        </p:txBody>
      </p:sp>
      <p:sp>
        <p:nvSpPr>
          <p:cNvPr id="11" name="Oval 10"/>
          <p:cNvSpPr/>
          <p:nvPr/>
        </p:nvSpPr>
        <p:spPr>
          <a:xfrm>
            <a:off x="3455784" y="3131325"/>
            <a:ext cx="742972"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p:nvPr/>
        </p:nvCxnSpPr>
        <p:spPr>
          <a:xfrm flipH="1" flipV="1">
            <a:off x="4196647" y="3283725"/>
            <a:ext cx="953509" cy="238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53000" y="6181655"/>
            <a:ext cx="3321743" cy="369332"/>
          </a:xfrm>
          <a:prstGeom prst="rect">
            <a:avLst/>
          </a:prstGeom>
          <a:noFill/>
          <a:ln w="28575">
            <a:solidFill>
              <a:srgbClr val="FF0000"/>
            </a:solidFill>
          </a:ln>
        </p:spPr>
        <p:txBody>
          <a:bodyPr wrap="none" rtlCol="0">
            <a:spAutoFit/>
          </a:bodyPr>
          <a:lstStyle/>
          <a:p>
            <a:r>
              <a:rPr lang="en-US" b="1" dirty="0">
                <a:solidFill>
                  <a:srgbClr val="FF0000"/>
                </a:solidFill>
              </a:rPr>
              <a:t>Sales tax paid on large purchases</a:t>
            </a:r>
          </a:p>
        </p:txBody>
      </p:sp>
      <p:sp>
        <p:nvSpPr>
          <p:cNvPr id="14" name="Oval 13"/>
          <p:cNvSpPr/>
          <p:nvPr/>
        </p:nvSpPr>
        <p:spPr>
          <a:xfrm>
            <a:off x="3476488" y="6265305"/>
            <a:ext cx="742972"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5" name="Straight Arrow Connector 14"/>
          <p:cNvCxnSpPr/>
          <p:nvPr/>
        </p:nvCxnSpPr>
        <p:spPr>
          <a:xfrm flipH="1">
            <a:off x="4196648" y="6447867"/>
            <a:ext cx="75635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53000" y="4518145"/>
            <a:ext cx="3538661" cy="369332"/>
          </a:xfrm>
          <a:prstGeom prst="rect">
            <a:avLst/>
          </a:prstGeom>
          <a:noFill/>
          <a:ln w="28575">
            <a:solidFill>
              <a:srgbClr val="FF0000"/>
            </a:solidFill>
          </a:ln>
        </p:spPr>
        <p:txBody>
          <a:bodyPr wrap="none" rtlCol="0">
            <a:spAutoFit/>
          </a:bodyPr>
          <a:lstStyle/>
          <a:p>
            <a:r>
              <a:rPr lang="en-US" b="1" dirty="0">
                <a:solidFill>
                  <a:srgbClr val="FF0000"/>
                </a:solidFill>
              </a:rPr>
              <a:t>Leave blank; TSO uses default rates</a:t>
            </a:r>
          </a:p>
        </p:txBody>
      </p:sp>
    </p:spTree>
    <p:extLst>
      <p:ext uri="{BB962C8B-B14F-4D97-AF65-F5344CB8AC3E}">
        <p14:creationId xmlns:p14="http://schemas.microsoft.com/office/powerpoint/2010/main" val="3078002734"/>
      </p:ext>
    </p:extLst>
  </p:cSld>
  <p:clrMapOvr>
    <a:masterClrMapping/>
  </p:clrMapOvr>
  <mc:AlternateContent xmlns:mc="http://schemas.openxmlformats.org/markup-compatibility/2006" xmlns:p14="http://schemas.microsoft.com/office/powerpoint/2010/main">
    <mc:Choice Requires="p14">
      <p:transition spd="slow" p14:dur="2000" advTm="199846"/>
    </mc:Choice>
    <mc:Fallback xmlns="">
      <p:transition spd="slow" advTm="199846"/>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68BC0CEE-5ECA-4D64-8B19-E9F54602ACCC}"/>
              </a:ext>
            </a:extLst>
          </p:cNvPr>
          <p:cNvSpPr>
            <a:spLocks noGrp="1"/>
          </p:cNvSpPr>
          <p:nvPr>
            <p:ph type="dt" sz="half" idx="10"/>
          </p:nvPr>
        </p:nvSpPr>
        <p:spPr/>
        <p:txBody>
          <a:bodyPr/>
          <a:lstStyle/>
          <a:p>
            <a:r>
              <a:rPr lang="en-US"/>
              <a:t>12-13-2020 v0.94</a:t>
            </a:r>
            <a:endParaRPr lang="en-US" dirty="0"/>
          </a:p>
        </p:txBody>
      </p:sp>
      <p:sp>
        <p:nvSpPr>
          <p:cNvPr id="4" name="Footer Placeholder 3"/>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fld id="{AE820BBC-AC8A-41A2-B5A2-A38EDA688333}" type="slidenum">
              <a:rPr lang="en-US" altLang="en-US" smtClean="0"/>
              <a:pPr/>
              <a:t>21</a:t>
            </a:fld>
            <a:endParaRPr lang="en-US" altLang="en-US" dirty="0"/>
          </a:p>
        </p:txBody>
      </p:sp>
      <p:sp>
        <p:nvSpPr>
          <p:cNvPr id="21506" name="Rectangle 9"/>
          <p:cNvSpPr>
            <a:spLocks noGrp="1" noChangeArrowheads="1"/>
          </p:cNvSpPr>
          <p:nvPr>
            <p:ph type="title"/>
          </p:nvPr>
        </p:nvSpPr>
        <p:spPr/>
        <p:txBody>
          <a:bodyPr>
            <a:normAutofit fontScale="90000"/>
          </a:bodyPr>
          <a:lstStyle/>
          <a:p>
            <a:r>
              <a:rPr lang="en-GB" altLang="en-US" dirty="0"/>
              <a:t>TSO - Entering SS for Michael Davenport</a:t>
            </a:r>
            <a:br>
              <a:rPr lang="en-GB" altLang="en-US" dirty="0"/>
            </a:br>
            <a:r>
              <a:rPr lang="en-GB" altLang="en-US" sz="2400" dirty="0"/>
              <a:t>Federal Section&gt;Income&gt;</a:t>
            </a:r>
            <a:r>
              <a:rPr lang="pt-BR" sz="2400" dirty="0"/>
              <a:t>IRA/Pension Distributions (1099-R, 1099-SSA)&gt;</a:t>
            </a:r>
            <a:r>
              <a:rPr lang="en-US" sz="2400" dirty="0"/>
              <a:t>Social Security Benefits/RRB-1099</a:t>
            </a:r>
            <a:r>
              <a:rPr lang="en-US" altLang="en-US" sz="2400" dirty="0"/>
              <a:t> </a:t>
            </a:r>
            <a:endParaRPr lang="en-GB" altLang="en-US" sz="2400" dirty="0"/>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ClrTx/>
              <a:buSzTx/>
              <a:buFontTx/>
              <a:buNone/>
            </a:pPr>
            <a:endParaRPr lang="en-US" altLang="en-US" sz="1050" b="0" dirty="0">
              <a:solidFill>
                <a:schemeClr val="bg1"/>
              </a:solidFill>
              <a:cs typeface="Calibri" panose="020F0502020204030204" pitchFamily="34" charset="0"/>
            </a:endParaRPr>
          </a:p>
        </p:txBody>
      </p:sp>
      <p:pic>
        <p:nvPicPr>
          <p:cNvPr id="2" name="Picture 1"/>
          <p:cNvPicPr>
            <a:picLocks noChangeAspect="1"/>
          </p:cNvPicPr>
          <p:nvPr/>
        </p:nvPicPr>
        <p:blipFill rotWithShape="1">
          <a:blip r:embed="rId3"/>
          <a:srcRect b="13740"/>
          <a:stretch/>
        </p:blipFill>
        <p:spPr>
          <a:xfrm>
            <a:off x="3641620" y="1329813"/>
            <a:ext cx="4580730" cy="4994276"/>
          </a:xfrm>
          <a:prstGeom prst="rect">
            <a:avLst/>
          </a:prstGeom>
          <a:ln>
            <a:solidFill>
              <a:schemeClr val="tx1"/>
            </a:solidFill>
          </a:ln>
        </p:spPr>
      </p:pic>
      <p:sp>
        <p:nvSpPr>
          <p:cNvPr id="5" name="TextBox 4"/>
          <p:cNvSpPr txBox="1"/>
          <p:nvPr/>
        </p:nvSpPr>
        <p:spPr>
          <a:xfrm>
            <a:off x="696323" y="1880818"/>
            <a:ext cx="2203808" cy="369332"/>
          </a:xfrm>
          <a:prstGeom prst="rect">
            <a:avLst/>
          </a:prstGeom>
          <a:noFill/>
          <a:ln w="28575">
            <a:solidFill>
              <a:srgbClr val="FF0000"/>
            </a:solidFill>
          </a:ln>
        </p:spPr>
        <p:txBody>
          <a:bodyPr wrap="none" rtlCol="0">
            <a:spAutoFit/>
          </a:bodyPr>
          <a:lstStyle/>
          <a:p>
            <a:r>
              <a:rPr lang="en-US" b="1" dirty="0">
                <a:solidFill>
                  <a:srgbClr val="FF0000"/>
                </a:solidFill>
              </a:rPr>
              <a:t>From SSA-1099 Box 5</a:t>
            </a:r>
          </a:p>
        </p:txBody>
      </p:sp>
      <p:sp>
        <p:nvSpPr>
          <p:cNvPr id="9" name="Oval 8"/>
          <p:cNvSpPr/>
          <p:nvPr/>
        </p:nvSpPr>
        <p:spPr>
          <a:xfrm>
            <a:off x="3581400" y="1880818"/>
            <a:ext cx="860590"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cxnSp>
        <p:nvCxnSpPr>
          <p:cNvPr id="10" name="Straight Arrow Connector 9"/>
          <p:cNvCxnSpPr>
            <a:cxnSpLocks/>
          </p:cNvCxnSpPr>
          <p:nvPr/>
        </p:nvCxnSpPr>
        <p:spPr>
          <a:xfrm>
            <a:off x="2892757" y="2055564"/>
            <a:ext cx="688643" cy="0"/>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696322" y="2573758"/>
            <a:ext cx="2214147" cy="369332"/>
          </a:xfrm>
          <a:prstGeom prst="rect">
            <a:avLst/>
          </a:prstGeom>
          <a:noFill/>
          <a:ln w="28575">
            <a:solidFill>
              <a:srgbClr val="FF0000"/>
            </a:solidFill>
          </a:ln>
        </p:spPr>
        <p:txBody>
          <a:bodyPr wrap="square" rtlCol="0">
            <a:spAutoFit/>
          </a:bodyPr>
          <a:lstStyle/>
          <a:p>
            <a:r>
              <a:rPr lang="en-US" b="1" dirty="0">
                <a:solidFill>
                  <a:srgbClr val="FF0000"/>
                </a:solidFill>
              </a:rPr>
              <a:t>From SSA-1099 Box 6</a:t>
            </a:r>
          </a:p>
        </p:txBody>
      </p:sp>
      <p:sp>
        <p:nvSpPr>
          <p:cNvPr id="13" name="Oval 12"/>
          <p:cNvSpPr/>
          <p:nvPr/>
        </p:nvSpPr>
        <p:spPr>
          <a:xfrm>
            <a:off x="3641620" y="2594679"/>
            <a:ext cx="860590" cy="40795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cxnSp>
        <p:nvCxnSpPr>
          <p:cNvPr id="14" name="Straight Arrow Connector 13"/>
          <p:cNvCxnSpPr>
            <a:cxnSpLocks/>
            <a:stCxn id="7" idx="3"/>
          </p:cNvCxnSpPr>
          <p:nvPr/>
        </p:nvCxnSpPr>
        <p:spPr>
          <a:xfrm>
            <a:off x="2910469" y="2758424"/>
            <a:ext cx="670931" cy="22695"/>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188921" y="3178437"/>
            <a:ext cx="3152530" cy="923330"/>
          </a:xfrm>
          <a:prstGeom prst="rect">
            <a:avLst/>
          </a:prstGeom>
          <a:noFill/>
          <a:ln w="28575">
            <a:solidFill>
              <a:srgbClr val="FF0000"/>
            </a:solidFill>
          </a:ln>
        </p:spPr>
        <p:txBody>
          <a:bodyPr wrap="none" rtlCol="0">
            <a:spAutoFit/>
          </a:bodyPr>
          <a:lstStyle/>
          <a:p>
            <a:r>
              <a:rPr lang="en-US" b="1" dirty="0">
                <a:solidFill>
                  <a:srgbClr val="FF0000"/>
                </a:solidFill>
              </a:rPr>
              <a:t>Use a scratch pad to total and</a:t>
            </a:r>
          </a:p>
          <a:p>
            <a:r>
              <a:rPr lang="en-US" b="1" dirty="0">
                <a:solidFill>
                  <a:srgbClr val="FF0000"/>
                </a:solidFill>
              </a:rPr>
              <a:t>document Medicare Part B and</a:t>
            </a:r>
          </a:p>
          <a:p>
            <a:r>
              <a:rPr lang="en-US" b="1" dirty="0">
                <a:solidFill>
                  <a:srgbClr val="FF0000"/>
                </a:solidFill>
              </a:rPr>
              <a:t>D premiums</a:t>
            </a:r>
          </a:p>
        </p:txBody>
      </p:sp>
      <p:sp>
        <p:nvSpPr>
          <p:cNvPr id="18" name="Oval 17"/>
          <p:cNvSpPr/>
          <p:nvPr/>
        </p:nvSpPr>
        <p:spPr>
          <a:xfrm>
            <a:off x="3613355" y="3182053"/>
            <a:ext cx="860590"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cxnSp>
        <p:nvCxnSpPr>
          <p:cNvPr id="19" name="Straight Arrow Connector 18"/>
          <p:cNvCxnSpPr>
            <a:cxnSpLocks/>
            <a:endCxn id="18" idx="2"/>
          </p:cNvCxnSpPr>
          <p:nvPr/>
        </p:nvCxnSpPr>
        <p:spPr>
          <a:xfrm>
            <a:off x="3341451" y="3386160"/>
            <a:ext cx="271904" cy="4741"/>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14089121"/>
      </p:ext>
    </p:extLst>
  </p:cSld>
  <p:clrMapOvr>
    <a:masterClrMapping/>
  </p:clrMapOvr>
  <p:transition spd="slow" advTm="87613"/>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210</a:t>
            </a:fld>
            <a:endParaRPr lang="en-US" altLang="en-US" dirty="0"/>
          </a:p>
        </p:txBody>
      </p:sp>
      <p:sp>
        <p:nvSpPr>
          <p:cNvPr id="4" name="Content Placeholder 3"/>
          <p:cNvSpPr>
            <a:spLocks noGrp="1"/>
          </p:cNvSpPr>
          <p:nvPr>
            <p:ph sz="quarter" idx="12"/>
          </p:nvPr>
        </p:nvSpPr>
        <p:spPr/>
        <p:txBody>
          <a:bodyPr/>
          <a:lstStyle/>
          <a:p>
            <a:r>
              <a:rPr lang="en-US" dirty="0"/>
              <a:t>Pause slide show</a:t>
            </a:r>
          </a:p>
          <a:p>
            <a:r>
              <a:rPr lang="en-US" dirty="0"/>
              <a:t>Listen to slide deck “Property Tax Amounts on Federal and NJ Returns” to learn how much to claim as property taxes on Federal and NJ 1040s</a:t>
            </a:r>
          </a:p>
          <a:p>
            <a:pPr lvl="1"/>
            <a:r>
              <a:rPr lang="en-US" dirty="0"/>
              <a:t>On Core Training Exercises Checklist</a:t>
            </a:r>
          </a:p>
          <a:p>
            <a:r>
              <a:rPr lang="en-US" dirty="0"/>
              <a:t>After listening to Property Taxes Amount deck, return to this slide</a:t>
            </a:r>
          </a:p>
        </p:txBody>
      </p:sp>
      <p:sp>
        <p:nvSpPr>
          <p:cNvPr id="5" name="Title 4"/>
          <p:cNvSpPr>
            <a:spLocks noGrp="1"/>
          </p:cNvSpPr>
          <p:nvPr>
            <p:ph type="title"/>
          </p:nvPr>
        </p:nvSpPr>
        <p:spPr/>
        <p:txBody>
          <a:bodyPr/>
          <a:lstStyle/>
          <a:p>
            <a:r>
              <a:rPr lang="en-US" dirty="0"/>
              <a:t>Property Taxes on Federal and NJ Returns </a:t>
            </a:r>
          </a:p>
        </p:txBody>
      </p:sp>
      <p:sp>
        <p:nvSpPr>
          <p:cNvPr id="6" name="Date Placeholder 5">
            <a:extLst>
              <a:ext uri="{FF2B5EF4-FFF2-40B4-BE49-F238E27FC236}">
                <a16:creationId xmlns:a16="http://schemas.microsoft.com/office/drawing/2014/main" id="{0818D995-F411-46CA-9138-66DA80CA8385}"/>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13503717"/>
      </p:ext>
    </p:extLst>
  </p:cSld>
  <p:clrMapOvr>
    <a:masterClrMapping/>
  </p:clrMapOvr>
  <mc:AlternateContent xmlns:mc="http://schemas.openxmlformats.org/markup-compatibility/2006" xmlns:p14="http://schemas.microsoft.com/office/powerpoint/2010/main">
    <mc:Choice Requires="p14">
      <p:transition spd="slow" p14:dur="2000" advTm="95439"/>
    </mc:Choice>
    <mc:Fallback xmlns="">
      <p:transition spd="slow" advTm="95439"/>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077846" y="1600200"/>
            <a:ext cx="10474392" cy="4184593"/>
          </a:xfrm>
        </p:spPr>
        <p:txBody>
          <a:bodyPr/>
          <a:lstStyle/>
          <a:p>
            <a:r>
              <a:rPr lang="en-US" dirty="0"/>
              <a:t>Calculate Davenport’s Property Tax amount to claim on Schedule A Line 5b as follows (using information from interview notes and Form 1098 from mortgage company):</a:t>
            </a:r>
          </a:p>
          <a:p>
            <a:pPr marL="0" indent="0">
              <a:buNone/>
            </a:pPr>
            <a:endParaRPr lang="en-US" dirty="0"/>
          </a:p>
          <a:p>
            <a:pPr marL="0" indent="0">
              <a:buNone/>
            </a:pPr>
            <a:endParaRPr lang="en-US" dirty="0"/>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211</a:t>
            </a:fld>
            <a:endParaRPr lang="en-US" altLang="en-US" dirty="0"/>
          </a:p>
        </p:txBody>
      </p:sp>
      <p:sp>
        <p:nvSpPr>
          <p:cNvPr id="5" name="Title 4"/>
          <p:cNvSpPr>
            <a:spLocks noGrp="1"/>
          </p:cNvSpPr>
          <p:nvPr>
            <p:ph type="title"/>
          </p:nvPr>
        </p:nvSpPr>
        <p:spPr/>
        <p:txBody>
          <a:bodyPr>
            <a:normAutofit/>
          </a:bodyPr>
          <a:lstStyle/>
          <a:p>
            <a:r>
              <a:rPr lang="en-US" dirty="0"/>
              <a:t>Davenport’s Property Taxes for Schedule A </a:t>
            </a:r>
          </a:p>
        </p:txBody>
      </p:sp>
      <p:sp>
        <p:nvSpPr>
          <p:cNvPr id="6" name="TextBox 5"/>
          <p:cNvSpPr txBox="1"/>
          <p:nvPr/>
        </p:nvSpPr>
        <p:spPr>
          <a:xfrm>
            <a:off x="1077846" y="3125984"/>
            <a:ext cx="10439400" cy="3139321"/>
          </a:xfrm>
          <a:prstGeom prst="rect">
            <a:avLst/>
          </a:prstGeom>
          <a:noFill/>
          <a:ln w="28575">
            <a:solidFill>
              <a:srgbClr val="FF0000"/>
            </a:solidFill>
          </a:ln>
        </p:spPr>
        <p:txBody>
          <a:bodyPr wrap="square" rtlCol="0">
            <a:spAutoFit/>
          </a:bodyPr>
          <a:lstStyle/>
          <a:p>
            <a:r>
              <a:rPr lang="en-US" sz="2200" b="1" dirty="0">
                <a:solidFill>
                  <a:srgbClr val="FF0000"/>
                </a:solidFill>
              </a:rPr>
              <a:t>Amount of property taxes paid by mortgage company </a:t>
            </a:r>
          </a:p>
          <a:p>
            <a:r>
              <a:rPr lang="en-US" sz="2200" b="1" dirty="0">
                <a:solidFill>
                  <a:srgbClr val="FF0000"/>
                </a:solidFill>
              </a:rPr>
              <a:t>for principal residence (shown on 1098)</a:t>
            </a:r>
          </a:p>
          <a:p>
            <a:r>
              <a:rPr lang="en-US" sz="2200" b="1" dirty="0">
                <a:solidFill>
                  <a:srgbClr val="FF0000"/>
                </a:solidFill>
              </a:rPr>
              <a:t>   (after Veteran Deduction of $250 deducted)</a:t>
            </a:r>
            <a:r>
              <a:rPr lang="en-US" sz="2200" b="1" dirty="0"/>
              <a:t>	</a:t>
            </a:r>
            <a:r>
              <a:rPr lang="en-US" sz="2200" dirty="0"/>
              <a:t>	  		                      	</a:t>
            </a:r>
            <a:r>
              <a:rPr lang="en-US" sz="2200" b="1" i="1" dirty="0">
                <a:solidFill>
                  <a:srgbClr val="FF0000"/>
                </a:solidFill>
              </a:rPr>
              <a:t>  $6,867 </a:t>
            </a:r>
          </a:p>
          <a:p>
            <a:endParaRPr lang="en-US" sz="2200" b="1" i="1" dirty="0">
              <a:solidFill>
                <a:srgbClr val="FF0000"/>
              </a:solidFill>
            </a:endParaRPr>
          </a:p>
          <a:p>
            <a:r>
              <a:rPr lang="en-US" sz="2200" b="1" dirty="0">
                <a:solidFill>
                  <a:srgbClr val="FF0000"/>
                </a:solidFill>
              </a:rPr>
              <a:t>Homestead Benefit payments received this year                                                      </a:t>
            </a:r>
            <a:r>
              <a:rPr lang="en-US" sz="2200" b="1" i="1" dirty="0">
                <a:solidFill>
                  <a:srgbClr val="FF0000"/>
                </a:solidFill>
              </a:rPr>
              <a:t>+ 425</a:t>
            </a:r>
          </a:p>
          <a:p>
            <a:endParaRPr lang="en-US" sz="2200" b="1" i="1" dirty="0">
              <a:solidFill>
                <a:srgbClr val="FF0000"/>
              </a:solidFill>
            </a:endParaRPr>
          </a:p>
          <a:p>
            <a:r>
              <a:rPr lang="en-US" sz="2200" b="1" dirty="0">
                <a:solidFill>
                  <a:srgbClr val="FF0000"/>
                </a:solidFill>
              </a:rPr>
              <a:t>Property taxes on land                                                                                                   </a:t>
            </a:r>
            <a:r>
              <a:rPr lang="en-US" sz="2200" b="1" i="1" u="sng" dirty="0">
                <a:solidFill>
                  <a:srgbClr val="FF0000"/>
                </a:solidFill>
              </a:rPr>
              <a:t>+ 450</a:t>
            </a:r>
          </a:p>
          <a:p>
            <a:endParaRPr lang="en-US" sz="2200" b="1" i="1" u="sng" dirty="0">
              <a:solidFill>
                <a:srgbClr val="FF0000"/>
              </a:solidFill>
            </a:endParaRPr>
          </a:p>
          <a:p>
            <a:r>
              <a:rPr lang="en-US" sz="2200" b="1" u="sng" dirty="0">
                <a:solidFill>
                  <a:srgbClr val="FF0000"/>
                </a:solidFill>
              </a:rPr>
              <a:t>TOTAL PROPERTY TAXES FOR SCHEDULE A</a:t>
            </a:r>
            <a:r>
              <a:rPr lang="en-US" sz="2200" b="1" dirty="0">
                <a:solidFill>
                  <a:srgbClr val="FF0000"/>
                </a:solidFill>
              </a:rPr>
              <a:t> </a:t>
            </a:r>
            <a:r>
              <a:rPr lang="en-US" sz="2200" b="1" i="1" dirty="0">
                <a:solidFill>
                  <a:srgbClr val="FF0000"/>
                </a:solidFill>
              </a:rPr>
              <a:t>                                                              </a:t>
            </a:r>
            <a:r>
              <a:rPr lang="en-US" sz="2200" b="1" i="1" u="sng" dirty="0">
                <a:solidFill>
                  <a:srgbClr val="FF0000"/>
                </a:solidFill>
              </a:rPr>
              <a:t>$7,742</a:t>
            </a:r>
          </a:p>
        </p:txBody>
      </p:sp>
      <p:sp>
        <p:nvSpPr>
          <p:cNvPr id="7" name="Date Placeholder 6">
            <a:extLst>
              <a:ext uri="{FF2B5EF4-FFF2-40B4-BE49-F238E27FC236}">
                <a16:creationId xmlns:a16="http://schemas.microsoft.com/office/drawing/2014/main" id="{4C60C3F1-D16C-4CDD-A928-BCEE14F0E8EF}"/>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687621520"/>
      </p:ext>
    </p:extLst>
  </p:cSld>
  <p:clrMapOvr>
    <a:masterClrMapping/>
  </p:clrMapOvr>
  <mc:AlternateContent xmlns:mc="http://schemas.openxmlformats.org/markup-compatibility/2006" xmlns:p14="http://schemas.microsoft.com/office/powerpoint/2010/main">
    <mc:Choice Requires="p14">
      <p:transition spd="slow" p14:dur="2000" advTm="150326"/>
    </mc:Choice>
    <mc:Fallback xmlns="">
      <p:transition spd="slow" advTm="150326"/>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212</a:t>
            </a:fld>
            <a:endParaRPr lang="en-US" altLang="en-US" dirty="0"/>
          </a:p>
        </p:txBody>
      </p:sp>
      <p:sp>
        <p:nvSpPr>
          <p:cNvPr id="4" name="Content Placeholder 3"/>
          <p:cNvSpPr>
            <a:spLocks noGrp="1"/>
          </p:cNvSpPr>
          <p:nvPr>
            <p:ph sz="quarter" idx="12"/>
          </p:nvPr>
        </p:nvSpPr>
        <p:spPr/>
        <p:txBody>
          <a:bodyPr>
            <a:normAutofit fontScale="85000" lnSpcReduction="20000"/>
          </a:bodyPr>
          <a:lstStyle/>
          <a:p>
            <a:r>
              <a:rPr lang="en-US" dirty="0"/>
              <a:t>Since Davenports were PTR recipients, they must use their PTR base year amount as their property tax amount on the NJ return</a:t>
            </a:r>
          </a:p>
          <a:p>
            <a:pPr lvl="1"/>
            <a:r>
              <a:rPr lang="en-US" dirty="0"/>
              <a:t>During interview, you learned that the Davenport’s base year amount on the PTR-2 application is $5,000</a:t>
            </a:r>
          </a:p>
          <a:p>
            <a:pPr lvl="1"/>
            <a:r>
              <a:rPr lang="en-US" dirty="0"/>
              <a:t>Note $5,000 base year amount on Property Tax Credit/Deduction line of NJ Checklist in the Credits section</a:t>
            </a:r>
          </a:p>
          <a:p>
            <a:pPr lvl="1"/>
            <a:r>
              <a:rPr lang="en-US" dirty="0"/>
              <a:t>Circle that Davenports are homeowners</a:t>
            </a:r>
          </a:p>
          <a:p>
            <a:pPr lvl="1"/>
            <a:r>
              <a:rPr lang="en-US" dirty="0"/>
              <a:t>Enter block and lot info; also county/municipality</a:t>
            </a:r>
          </a:p>
          <a:p>
            <a:pPr lvl="1"/>
            <a:r>
              <a:rPr lang="en-US" dirty="0"/>
              <a:t>Circle that Davenports were eligible for HB</a:t>
            </a:r>
          </a:p>
          <a:p>
            <a:pPr lvl="1"/>
            <a:r>
              <a:rPr lang="en-US" dirty="0"/>
              <a:t>Enter that owner % and unit % are both 100%</a:t>
            </a:r>
          </a:p>
        </p:txBody>
      </p:sp>
      <p:sp>
        <p:nvSpPr>
          <p:cNvPr id="5" name="Title 4"/>
          <p:cNvSpPr>
            <a:spLocks noGrp="1"/>
          </p:cNvSpPr>
          <p:nvPr>
            <p:ph type="title"/>
          </p:nvPr>
        </p:nvSpPr>
        <p:spPr/>
        <p:txBody>
          <a:bodyPr/>
          <a:lstStyle/>
          <a:p>
            <a:r>
              <a:rPr lang="en-US" dirty="0"/>
              <a:t>Davenport’s Property Taxes on NJ Return</a:t>
            </a:r>
          </a:p>
        </p:txBody>
      </p:sp>
      <p:sp>
        <p:nvSpPr>
          <p:cNvPr id="7" name="Date Placeholder 6">
            <a:extLst>
              <a:ext uri="{FF2B5EF4-FFF2-40B4-BE49-F238E27FC236}">
                <a16:creationId xmlns:a16="http://schemas.microsoft.com/office/drawing/2014/main" id="{A4C071BE-9E61-43D4-95F1-390910849127}"/>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980987209"/>
      </p:ext>
    </p:extLst>
  </p:cSld>
  <p:clrMapOvr>
    <a:masterClrMapping/>
  </p:clrMapOvr>
  <mc:AlternateContent xmlns:mc="http://schemas.openxmlformats.org/markup-compatibility/2006" xmlns:p14="http://schemas.microsoft.com/office/powerpoint/2010/main">
    <mc:Choice Requires="p14">
      <p:transition spd="slow" p14:dur="2000" advTm="68615"/>
    </mc:Choice>
    <mc:Fallback xmlns="">
      <p:transition spd="slow" advTm="68615"/>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213</a:t>
            </a:fld>
            <a:endParaRPr lang="en-US" altLang="en-US" dirty="0"/>
          </a:p>
        </p:txBody>
      </p:sp>
      <p:sp>
        <p:nvSpPr>
          <p:cNvPr id="4" name="Title 3"/>
          <p:cNvSpPr>
            <a:spLocks noGrp="1"/>
          </p:cNvSpPr>
          <p:nvPr>
            <p:ph type="title"/>
          </p:nvPr>
        </p:nvSpPr>
        <p:spPr/>
        <p:txBody>
          <a:bodyPr/>
          <a:lstStyle/>
          <a:p>
            <a:r>
              <a:rPr lang="en-US" dirty="0"/>
              <a:t>Property Taxes on NJ Checklist</a:t>
            </a:r>
          </a:p>
        </p:txBody>
      </p:sp>
      <p:pic>
        <p:nvPicPr>
          <p:cNvPr id="5" name="Picture 4"/>
          <p:cNvPicPr>
            <a:picLocks noChangeAspect="1"/>
          </p:cNvPicPr>
          <p:nvPr/>
        </p:nvPicPr>
        <p:blipFill>
          <a:blip r:embed="rId3"/>
          <a:stretch>
            <a:fillRect/>
          </a:stretch>
        </p:blipFill>
        <p:spPr>
          <a:xfrm>
            <a:off x="1373654" y="1505233"/>
            <a:ext cx="9137688" cy="4436505"/>
          </a:xfrm>
          <a:prstGeom prst="rect">
            <a:avLst/>
          </a:prstGeom>
          <a:ln>
            <a:solidFill>
              <a:srgbClr val="FF0000"/>
            </a:solidFill>
          </a:ln>
        </p:spPr>
      </p:pic>
      <p:sp>
        <p:nvSpPr>
          <p:cNvPr id="6" name="Date Placeholder 5">
            <a:extLst>
              <a:ext uri="{FF2B5EF4-FFF2-40B4-BE49-F238E27FC236}">
                <a16:creationId xmlns:a16="http://schemas.microsoft.com/office/drawing/2014/main" id="{5A3EC79E-516E-4789-AC00-2B2B4D3025ED}"/>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063072634"/>
      </p:ext>
    </p:extLst>
  </p:cSld>
  <p:clrMapOvr>
    <a:masterClrMapping/>
  </p:clrMapOvr>
  <mc:AlternateContent xmlns:mc="http://schemas.openxmlformats.org/markup-compatibility/2006" xmlns:p14="http://schemas.microsoft.com/office/powerpoint/2010/main">
    <mc:Choice Requires="p14">
      <p:transition spd="slow" p14:dur="2000" advTm="166408"/>
    </mc:Choice>
    <mc:Fallback xmlns="">
      <p:transition spd="slow" advTm="166408"/>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Davenport’s sales tax and property taxes into TSO (Step 13b)</a:t>
            </a:r>
          </a:p>
          <a:p>
            <a:r>
              <a:rPr lang="en-US" dirty="0"/>
              <a:t>Check the Federal and NJ refund monitors and Schedule A amounts</a:t>
            </a:r>
          </a:p>
        </p:txBody>
      </p:sp>
      <p:sp>
        <p:nvSpPr>
          <p:cNvPr id="2" name="Title 1"/>
          <p:cNvSpPr>
            <a:spLocks noGrp="1"/>
          </p:cNvSpPr>
          <p:nvPr>
            <p:ph type="title"/>
          </p:nvPr>
        </p:nvSpPr>
        <p:spPr/>
        <p:txBody>
          <a:bodyPr>
            <a:normAutofit/>
          </a:bodyPr>
          <a:lstStyle/>
          <a:p>
            <a:r>
              <a:rPr lang="en-US" dirty="0"/>
              <a:t>TSO - Student Activity</a:t>
            </a:r>
            <a:br>
              <a:rPr lang="en-US" dirty="0"/>
            </a:br>
            <a:r>
              <a:rPr lang="en-US" sz="2400" dirty="0"/>
              <a:t>Federal Section&gt;Deductions&gt;Itemized Deductions&gt;Taxes Paid</a:t>
            </a:r>
          </a:p>
        </p:txBody>
      </p:sp>
      <p:sp>
        <p:nvSpPr>
          <p:cNvPr id="4" name="Date Placeholder 3">
            <a:extLst>
              <a:ext uri="{FF2B5EF4-FFF2-40B4-BE49-F238E27FC236}">
                <a16:creationId xmlns:a16="http://schemas.microsoft.com/office/drawing/2014/main" id="{960E605F-EE40-4DF8-BA35-F97E99DA53ED}"/>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214</a:t>
            </a:fld>
            <a:endParaRPr lang="en-US" dirty="0"/>
          </a:p>
        </p:txBody>
      </p:sp>
    </p:spTree>
    <p:extLst>
      <p:ext uri="{BB962C8B-B14F-4D97-AF65-F5344CB8AC3E}">
        <p14:creationId xmlns:p14="http://schemas.microsoft.com/office/powerpoint/2010/main" val="2710336242"/>
      </p:ext>
    </p:extLst>
  </p:cSld>
  <p:clrMapOvr>
    <a:masterClrMapping/>
  </p:clrMapOvr>
  <p:transition advTm="45372"/>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13c</a:t>
            </a:r>
            <a:br>
              <a:rPr lang="en-US" sz="4200" dirty="0"/>
            </a:br>
            <a:r>
              <a:rPr lang="en-US" sz="4200" dirty="0"/>
              <a:t>Charitable Contributions</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215</a:t>
            </a:fld>
            <a:endParaRPr lang="en-US" altLang="en-US" dirty="0"/>
          </a:p>
        </p:txBody>
      </p:sp>
      <p:sp>
        <p:nvSpPr>
          <p:cNvPr id="7" name="Date Placeholder 6">
            <a:extLst>
              <a:ext uri="{FF2B5EF4-FFF2-40B4-BE49-F238E27FC236}">
                <a16:creationId xmlns:a16="http://schemas.microsoft.com/office/drawing/2014/main" id="{3DCA2D63-5879-4A06-93D9-9404EFDBDEDA}"/>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956189334"/>
      </p:ext>
    </p:extLst>
  </p:cSld>
  <p:clrMapOvr>
    <a:masterClrMapping/>
  </p:clrMapOvr>
  <mc:AlternateContent xmlns:mc="http://schemas.openxmlformats.org/markup-compatibility/2006" xmlns:p14="http://schemas.microsoft.com/office/powerpoint/2010/main">
    <mc:Choice Requires="p14">
      <p:transition spd="slow" p14:dur="2000" advTm="9204"/>
    </mc:Choice>
    <mc:Fallback xmlns="">
      <p:transition spd="slow" advTm="9204"/>
    </mc:Fallback>
  </mc:AlternateContent>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6195" name="Rectangle 3"/>
          <p:cNvSpPr>
            <a:spLocks noGrp="1" noChangeArrowheads="1"/>
          </p:cNvSpPr>
          <p:nvPr>
            <p:ph sz="quarter" idx="12"/>
          </p:nvPr>
        </p:nvSpPr>
        <p:spPr/>
        <p:txBody>
          <a:bodyPr>
            <a:normAutofit lnSpcReduction="10000"/>
          </a:bodyPr>
          <a:lstStyle/>
          <a:p>
            <a:pPr>
              <a:lnSpc>
                <a:spcPct val="90000"/>
              </a:lnSpc>
            </a:pPr>
            <a:r>
              <a:rPr lang="en-US" altLang="en-US" dirty="0"/>
              <a:t> Cash or check gifts </a:t>
            </a:r>
          </a:p>
          <a:p>
            <a:pPr lvl="1">
              <a:lnSpc>
                <a:spcPct val="90000"/>
              </a:lnSpc>
            </a:pPr>
            <a:r>
              <a:rPr lang="en-US" altLang="en-US" b="1" dirty="0"/>
              <a:t>All </a:t>
            </a:r>
            <a:r>
              <a:rPr lang="en-US" altLang="en-US" dirty="0"/>
              <a:t>cash, check and credit card contributions must be supported by:</a:t>
            </a:r>
          </a:p>
          <a:p>
            <a:pPr lvl="2">
              <a:lnSpc>
                <a:spcPct val="90000"/>
              </a:lnSpc>
            </a:pPr>
            <a:r>
              <a:rPr lang="en-US" altLang="en-US" dirty="0"/>
              <a:t> Bank record, statement or receipt</a:t>
            </a:r>
          </a:p>
          <a:p>
            <a:pPr lvl="1">
              <a:lnSpc>
                <a:spcPct val="90000"/>
              </a:lnSpc>
            </a:pPr>
            <a:r>
              <a:rPr lang="en-US" altLang="en-US" sz="2600" dirty="0"/>
              <a:t>Any single contribution of $250 or more requires a written acknowledgement from charity</a:t>
            </a:r>
          </a:p>
          <a:p>
            <a:pPr>
              <a:lnSpc>
                <a:spcPct val="90000"/>
              </a:lnSpc>
            </a:pPr>
            <a:r>
              <a:rPr lang="en-US" altLang="en-US" dirty="0"/>
              <a:t> Out-of-pocket expenses: </a:t>
            </a:r>
          </a:p>
          <a:p>
            <a:pPr lvl="1">
              <a:lnSpc>
                <a:spcPct val="90000"/>
              </a:lnSpc>
            </a:pPr>
            <a:r>
              <a:rPr lang="en-US" altLang="en-US" dirty="0"/>
              <a:t>Can claim mileage for charity work</a:t>
            </a:r>
          </a:p>
          <a:p>
            <a:pPr lvl="2">
              <a:lnSpc>
                <a:spcPct val="90000"/>
              </a:lnSpc>
            </a:pPr>
            <a:r>
              <a:rPr lang="en-US" altLang="en-US" dirty="0"/>
              <a:t>14 cents per mile, plus tolls &amp; parking</a:t>
            </a:r>
          </a:p>
        </p:txBody>
      </p:sp>
      <p:sp>
        <p:nvSpPr>
          <p:cNvPr id="776194" name="Rectangle 2"/>
          <p:cNvSpPr>
            <a:spLocks noGrp="1" noChangeArrowheads="1"/>
          </p:cNvSpPr>
          <p:nvPr>
            <p:ph type="title"/>
          </p:nvPr>
        </p:nvSpPr>
        <p:spPr/>
        <p:txBody>
          <a:bodyPr>
            <a:normAutofit/>
          </a:bodyPr>
          <a:lstStyle/>
          <a:p>
            <a:r>
              <a:rPr lang="en-US" altLang="en-US" dirty="0"/>
              <a:t>Cash Gifts To Charity – Line 11</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216</a:t>
            </a:fld>
            <a:endParaRPr lang="en-US" dirty="0"/>
          </a:p>
        </p:txBody>
      </p:sp>
    </p:spTree>
    <p:extLst>
      <p:ext uri="{BB962C8B-B14F-4D97-AF65-F5344CB8AC3E}">
        <p14:creationId xmlns:p14="http://schemas.microsoft.com/office/powerpoint/2010/main" val="1866940145"/>
      </p:ext>
    </p:extLst>
  </p:cSld>
  <p:clrMapOvr>
    <a:masterClrMapping/>
  </p:clrMapOvr>
  <p:transition advTm="102973"/>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ABBE6F-30D5-48F1-AB1D-EB790D00C9D1}"/>
              </a:ext>
            </a:extLst>
          </p:cNvPr>
          <p:cNvSpPr>
            <a:spLocks noGrp="1"/>
          </p:cNvSpPr>
          <p:nvPr>
            <p:ph type="dt" sz="half" idx="10"/>
          </p:nvPr>
        </p:nvSpPr>
        <p:spPr/>
        <p:txBody>
          <a:bodyPr/>
          <a:lstStyle/>
          <a:p>
            <a:r>
              <a:rPr lang="en-US"/>
              <a:t>12-13-2020 v0.94</a:t>
            </a:r>
            <a:endParaRPr lang="en-US" dirty="0"/>
          </a:p>
        </p:txBody>
      </p:sp>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217</a:t>
            </a:fld>
            <a:endParaRPr lang="en-US"/>
          </a:p>
        </p:txBody>
      </p:sp>
      <p:sp>
        <p:nvSpPr>
          <p:cNvPr id="2" name="Title 1"/>
          <p:cNvSpPr>
            <a:spLocks noGrp="1"/>
          </p:cNvSpPr>
          <p:nvPr>
            <p:ph type="title"/>
          </p:nvPr>
        </p:nvSpPr>
        <p:spPr/>
        <p:txBody>
          <a:bodyPr>
            <a:normAutofit fontScale="90000"/>
          </a:bodyPr>
          <a:lstStyle/>
          <a:p>
            <a:r>
              <a:rPr lang="en-US" dirty="0"/>
              <a:t>TSO – Entering Cash Contributions to Charity</a:t>
            </a:r>
            <a:br>
              <a:rPr lang="en-US" dirty="0"/>
            </a:br>
            <a:r>
              <a:rPr lang="en-US" sz="2400" dirty="0"/>
              <a:t>Federal Section&gt;Deductions&gt;Itemized Deductions&gt;Gifts to Charity&gt;Cash Gifts to Charity</a:t>
            </a:r>
          </a:p>
        </p:txBody>
      </p:sp>
      <p:pic>
        <p:nvPicPr>
          <p:cNvPr id="6" name="Picture 5"/>
          <p:cNvPicPr>
            <a:picLocks noChangeAspect="1"/>
          </p:cNvPicPr>
          <p:nvPr/>
        </p:nvPicPr>
        <p:blipFill>
          <a:blip r:embed="rId3"/>
          <a:stretch>
            <a:fillRect/>
          </a:stretch>
        </p:blipFill>
        <p:spPr>
          <a:xfrm>
            <a:off x="2514600" y="1351845"/>
            <a:ext cx="6373114" cy="5048955"/>
          </a:xfrm>
          <a:prstGeom prst="rect">
            <a:avLst/>
          </a:prstGeom>
          <a:ln>
            <a:solidFill>
              <a:schemeClr val="tx1"/>
            </a:solidFill>
          </a:ln>
        </p:spPr>
      </p:pic>
      <p:sp>
        <p:nvSpPr>
          <p:cNvPr id="7" name="Oval 6"/>
          <p:cNvSpPr/>
          <p:nvPr/>
        </p:nvSpPr>
        <p:spPr>
          <a:xfrm>
            <a:off x="7301356" y="2595265"/>
            <a:ext cx="1586358" cy="685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9220200" y="2357735"/>
            <a:ext cx="2137060" cy="923330"/>
          </a:xfrm>
          <a:prstGeom prst="rect">
            <a:avLst/>
          </a:prstGeom>
          <a:noFill/>
          <a:ln w="28575">
            <a:solidFill>
              <a:srgbClr val="FF0000"/>
            </a:solidFill>
          </a:ln>
        </p:spPr>
        <p:txBody>
          <a:bodyPr wrap="none" rtlCol="0">
            <a:spAutoFit/>
          </a:bodyPr>
          <a:lstStyle/>
          <a:p>
            <a:r>
              <a:rPr lang="en-US" b="1" dirty="0">
                <a:solidFill>
                  <a:srgbClr val="FF0000"/>
                </a:solidFill>
              </a:rPr>
              <a:t>To group all cash</a:t>
            </a:r>
          </a:p>
          <a:p>
            <a:r>
              <a:rPr lang="en-US" b="1" dirty="0">
                <a:solidFill>
                  <a:srgbClr val="FF0000"/>
                </a:solidFill>
              </a:rPr>
              <a:t>contributions as one</a:t>
            </a:r>
          </a:p>
          <a:p>
            <a:r>
              <a:rPr lang="en-US" b="1" dirty="0">
                <a:solidFill>
                  <a:srgbClr val="FF0000"/>
                </a:solidFill>
              </a:rPr>
              <a:t>single entry</a:t>
            </a:r>
          </a:p>
        </p:txBody>
      </p:sp>
    </p:spTree>
    <p:extLst>
      <p:ext uri="{BB962C8B-B14F-4D97-AF65-F5344CB8AC3E}">
        <p14:creationId xmlns:p14="http://schemas.microsoft.com/office/powerpoint/2010/main" val="4157955518"/>
      </p:ext>
    </p:extLst>
  </p:cSld>
  <p:clrMapOvr>
    <a:masterClrMapping/>
  </p:clrMapOvr>
  <mc:AlternateContent xmlns:mc="http://schemas.openxmlformats.org/markup-compatibility/2006" xmlns:p14="http://schemas.microsoft.com/office/powerpoint/2010/main">
    <mc:Choice Requires="p14">
      <p:transition spd="slow" p14:dur="2000" advTm="66064"/>
    </mc:Choice>
    <mc:Fallback xmlns="">
      <p:transition spd="slow" advTm="66064"/>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218</a:t>
            </a:fld>
            <a:endParaRPr lang="en-US" altLang="en-US" dirty="0"/>
          </a:p>
        </p:txBody>
      </p:sp>
      <p:sp>
        <p:nvSpPr>
          <p:cNvPr id="4" name="Title 3"/>
          <p:cNvSpPr>
            <a:spLocks noGrp="1"/>
          </p:cNvSpPr>
          <p:nvPr>
            <p:ph type="title"/>
          </p:nvPr>
        </p:nvSpPr>
        <p:spPr>
          <a:xfrm>
            <a:off x="1077846" y="195040"/>
            <a:ext cx="9751391" cy="1143000"/>
          </a:xfrm>
        </p:spPr>
        <p:txBody>
          <a:bodyPr>
            <a:normAutofit fontScale="90000"/>
          </a:bodyPr>
          <a:lstStyle/>
          <a:p>
            <a:r>
              <a:rPr lang="en-US" sz="3300" dirty="0"/>
              <a:t>TSO – Using Override to Enter Charity Cash Contributions</a:t>
            </a:r>
            <a:br>
              <a:rPr lang="en-US" sz="3100" dirty="0"/>
            </a:br>
            <a:r>
              <a:rPr lang="en-US" sz="2400" dirty="0"/>
              <a:t>Federal Section&gt;Deductions&gt;Itemized Deductions&gt;Gifts to Charity&gt;Cash Gifts to Charity&gt;Override</a:t>
            </a:r>
            <a:br>
              <a:rPr lang="en-US" dirty="0"/>
            </a:br>
            <a:endParaRPr lang="en-US" dirty="0"/>
          </a:p>
        </p:txBody>
      </p:sp>
      <p:pic>
        <p:nvPicPr>
          <p:cNvPr id="5" name="Picture 4"/>
          <p:cNvPicPr>
            <a:picLocks noChangeAspect="1"/>
          </p:cNvPicPr>
          <p:nvPr/>
        </p:nvPicPr>
        <p:blipFill>
          <a:blip r:embed="rId3"/>
          <a:stretch>
            <a:fillRect/>
          </a:stretch>
        </p:blipFill>
        <p:spPr>
          <a:xfrm>
            <a:off x="1905000" y="1752600"/>
            <a:ext cx="8567870" cy="4038600"/>
          </a:xfrm>
          <a:prstGeom prst="rect">
            <a:avLst/>
          </a:prstGeom>
          <a:ln w="28575">
            <a:solidFill>
              <a:srgbClr val="FF0000"/>
            </a:solidFill>
          </a:ln>
        </p:spPr>
      </p:pic>
      <p:sp>
        <p:nvSpPr>
          <p:cNvPr id="6" name="Oval 5"/>
          <p:cNvSpPr/>
          <p:nvPr/>
        </p:nvSpPr>
        <p:spPr>
          <a:xfrm>
            <a:off x="1905000" y="3962400"/>
            <a:ext cx="914400" cy="457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3713747" y="4034226"/>
            <a:ext cx="5043304" cy="369332"/>
          </a:xfrm>
          <a:prstGeom prst="rect">
            <a:avLst/>
          </a:prstGeom>
          <a:noFill/>
          <a:ln w="28575">
            <a:solidFill>
              <a:srgbClr val="FF0000"/>
            </a:solidFill>
          </a:ln>
        </p:spPr>
        <p:txBody>
          <a:bodyPr wrap="none" rtlCol="0">
            <a:spAutoFit/>
          </a:bodyPr>
          <a:lstStyle/>
          <a:p>
            <a:r>
              <a:rPr lang="en-US" b="1" dirty="0">
                <a:solidFill>
                  <a:srgbClr val="FF0000"/>
                </a:solidFill>
              </a:rPr>
              <a:t>Total amount donated by cash, check or credit card</a:t>
            </a:r>
          </a:p>
        </p:txBody>
      </p:sp>
      <p:cxnSp>
        <p:nvCxnSpPr>
          <p:cNvPr id="9" name="Straight Arrow Connector 8"/>
          <p:cNvCxnSpPr/>
          <p:nvPr/>
        </p:nvCxnSpPr>
        <p:spPr>
          <a:xfrm flipH="1" flipV="1">
            <a:off x="2799847" y="4211753"/>
            <a:ext cx="913900" cy="71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06D67D4A-EF6D-4298-A5A9-72C1D74C6D87}"/>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985486907"/>
      </p:ext>
    </p:extLst>
  </p:cSld>
  <p:clrMapOvr>
    <a:masterClrMapping/>
  </p:clrMapOvr>
  <mc:AlternateContent xmlns:mc="http://schemas.openxmlformats.org/markup-compatibility/2006" xmlns:p14="http://schemas.microsoft.com/office/powerpoint/2010/main">
    <mc:Choice Requires="p14">
      <p:transition spd="slow" p14:dur="2000" advTm="56505"/>
    </mc:Choice>
    <mc:Fallback xmlns="">
      <p:transition spd="slow" advTm="56505"/>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3"/>
          <p:cNvSpPr>
            <a:spLocks noGrp="1" noChangeArrowheads="1"/>
          </p:cNvSpPr>
          <p:nvPr>
            <p:ph sz="quarter" idx="12"/>
          </p:nvPr>
        </p:nvSpPr>
        <p:spPr>
          <a:xfrm>
            <a:off x="1278833" y="1295400"/>
            <a:ext cx="9753600" cy="4969905"/>
          </a:xfrm>
        </p:spPr>
        <p:txBody>
          <a:bodyPr>
            <a:normAutofit fontScale="92500" lnSpcReduction="20000"/>
          </a:bodyPr>
          <a:lstStyle/>
          <a:p>
            <a:pPr>
              <a:defRPr/>
            </a:pPr>
            <a:r>
              <a:rPr lang="en-US" dirty="0"/>
              <a:t>Non-cash gifts</a:t>
            </a:r>
          </a:p>
          <a:p>
            <a:pPr>
              <a:defRPr/>
            </a:pPr>
            <a:r>
              <a:rPr lang="en-US" dirty="0"/>
              <a:t>Up to $500 in total, enter on Non-Cash Gifts to Charity screen</a:t>
            </a:r>
          </a:p>
          <a:p>
            <a:pPr lvl="1">
              <a:defRPr/>
            </a:pPr>
            <a:r>
              <a:rPr lang="en-US" dirty="0"/>
              <a:t>Between $500 and $5,000 in total, must complete Form 8283</a:t>
            </a:r>
          </a:p>
          <a:p>
            <a:pPr lvl="2">
              <a:defRPr/>
            </a:pPr>
            <a:r>
              <a:rPr lang="en-US" dirty="0"/>
              <a:t>Must give detailed information about each donation</a:t>
            </a:r>
          </a:p>
          <a:p>
            <a:pPr lvl="1">
              <a:defRPr/>
            </a:pPr>
            <a:r>
              <a:rPr lang="en-US" dirty="0"/>
              <a:t>Non-Cash gifts to charity over $5,000 in total  </a:t>
            </a:r>
            <a:r>
              <a:rPr lang="en-US" dirty="0">
                <a:solidFill>
                  <a:srgbClr val="FF0000"/>
                </a:solidFill>
              </a:rPr>
              <a:t>Out Of Scope</a:t>
            </a:r>
          </a:p>
          <a:p>
            <a:pPr>
              <a:defRPr/>
            </a:pPr>
            <a:r>
              <a:rPr lang="en-US" dirty="0"/>
              <a:t>Donations of clothing or household items must be in good condition</a:t>
            </a:r>
          </a:p>
          <a:p>
            <a:pPr lvl="1">
              <a:defRPr/>
            </a:pPr>
            <a:r>
              <a:rPr lang="en-US" sz="3000" dirty="0"/>
              <a:t>Deduction is thrift shop value, not original price</a:t>
            </a:r>
          </a:p>
          <a:p>
            <a:pPr lvl="1">
              <a:defRPr/>
            </a:pPr>
            <a:r>
              <a:rPr lang="en-US" sz="3000" dirty="0"/>
              <a:t>Taxpayer must provide good-faith estimate of value and have receipts</a:t>
            </a:r>
          </a:p>
          <a:p>
            <a:pPr lvl="1">
              <a:defRPr/>
            </a:pPr>
            <a:endParaRPr lang="en-US" sz="3000" dirty="0"/>
          </a:p>
          <a:p>
            <a:pPr lvl="1">
              <a:defRPr/>
            </a:pPr>
            <a:endParaRPr lang="en-US" dirty="0"/>
          </a:p>
        </p:txBody>
      </p:sp>
      <p:sp>
        <p:nvSpPr>
          <p:cNvPr id="778242" name="Rectangle 2"/>
          <p:cNvSpPr>
            <a:spLocks noGrp="1" noChangeArrowheads="1"/>
          </p:cNvSpPr>
          <p:nvPr>
            <p:ph type="title"/>
          </p:nvPr>
        </p:nvSpPr>
        <p:spPr/>
        <p:txBody>
          <a:bodyPr>
            <a:normAutofit/>
          </a:bodyPr>
          <a:lstStyle/>
          <a:p>
            <a:r>
              <a:rPr lang="en-US" altLang="en-US" dirty="0"/>
              <a:t>Non-Cash Gifts To Charity – Line 12</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219</a:t>
            </a:fld>
            <a:endParaRPr lang="en-US" dirty="0"/>
          </a:p>
        </p:txBody>
      </p:sp>
    </p:spTree>
    <p:extLst>
      <p:ext uri="{BB962C8B-B14F-4D97-AF65-F5344CB8AC3E}">
        <p14:creationId xmlns:p14="http://schemas.microsoft.com/office/powerpoint/2010/main" val="1444929062"/>
      </p:ext>
    </p:extLst>
  </p:cSld>
  <p:clrMapOvr>
    <a:masterClrMapping/>
  </p:clrMapOvr>
  <p:transition advTm="243721"/>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fld id="{AE820BBC-AC8A-41A2-B5A2-A38EDA688333}" type="slidenum">
              <a:rPr lang="en-US" altLang="en-US" smtClean="0"/>
              <a:pPr/>
              <a:t>22</a:t>
            </a:fld>
            <a:endParaRPr lang="en-US" altLang="en-US" dirty="0"/>
          </a:p>
        </p:txBody>
      </p:sp>
      <p:sp>
        <p:nvSpPr>
          <p:cNvPr id="21506" name="Rectangle 9"/>
          <p:cNvSpPr>
            <a:spLocks noGrp="1" noChangeArrowheads="1"/>
          </p:cNvSpPr>
          <p:nvPr>
            <p:ph type="title"/>
          </p:nvPr>
        </p:nvSpPr>
        <p:spPr>
          <a:xfrm>
            <a:off x="1060429" y="191346"/>
            <a:ext cx="9751391" cy="1143000"/>
          </a:xfrm>
        </p:spPr>
        <p:txBody>
          <a:bodyPr>
            <a:normAutofit fontScale="90000"/>
          </a:bodyPr>
          <a:lstStyle/>
          <a:p>
            <a:r>
              <a:rPr lang="en-GB" altLang="en-US" dirty="0"/>
              <a:t>TSO - Entering SS for Sophia Davenport</a:t>
            </a:r>
            <a:br>
              <a:rPr lang="en-GB" altLang="en-US" dirty="0"/>
            </a:br>
            <a:r>
              <a:rPr lang="en-GB" altLang="en-US" sz="2400" dirty="0"/>
              <a:t>Federal Section&gt;Income&gt;</a:t>
            </a:r>
            <a:r>
              <a:rPr lang="pt-BR" sz="2400" dirty="0"/>
              <a:t>IRA/Pension Distributions (1099-R, 1099-SSA)&gt;</a:t>
            </a:r>
            <a:r>
              <a:rPr lang="en-US" sz="2400" dirty="0"/>
              <a:t>Social Security Benefits/RRB-1099</a:t>
            </a:r>
            <a:r>
              <a:rPr lang="en-US" altLang="en-US" sz="2400" dirty="0"/>
              <a:t> </a:t>
            </a:r>
            <a:br>
              <a:rPr lang="en-US" altLang="en-US" sz="2400" dirty="0"/>
            </a:br>
            <a:endParaRPr lang="en-GB" altLang="en-US" sz="2400" dirty="0"/>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ClrTx/>
              <a:buSzTx/>
              <a:buFontTx/>
              <a:buNone/>
            </a:pPr>
            <a:endParaRPr lang="en-US" altLang="en-US" sz="1050" b="0" dirty="0">
              <a:solidFill>
                <a:schemeClr val="bg1"/>
              </a:solidFill>
              <a:cs typeface="Calibri" panose="020F0502020204030204" pitchFamily="34" charset="0"/>
            </a:endParaRPr>
          </a:p>
        </p:txBody>
      </p:sp>
      <p:sp>
        <p:nvSpPr>
          <p:cNvPr id="25" name="Rectangle 24"/>
          <p:cNvSpPr/>
          <p:nvPr/>
        </p:nvSpPr>
        <p:spPr>
          <a:xfrm>
            <a:off x="2782402" y="1427451"/>
            <a:ext cx="2856398" cy="474474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962400" y="1368846"/>
            <a:ext cx="4610743" cy="4791744"/>
          </a:xfrm>
          <a:prstGeom prst="rect">
            <a:avLst/>
          </a:prstGeom>
          <a:ln w="9525">
            <a:solidFill>
              <a:schemeClr val="tx1"/>
            </a:solidFill>
          </a:ln>
        </p:spPr>
      </p:pic>
      <p:sp>
        <p:nvSpPr>
          <p:cNvPr id="5" name="TextBox 4"/>
          <p:cNvSpPr txBox="1"/>
          <p:nvPr/>
        </p:nvSpPr>
        <p:spPr>
          <a:xfrm>
            <a:off x="551257" y="4495800"/>
            <a:ext cx="2859244" cy="369332"/>
          </a:xfrm>
          <a:prstGeom prst="rect">
            <a:avLst/>
          </a:prstGeom>
          <a:noFill/>
          <a:ln w="28575">
            <a:solidFill>
              <a:srgbClr val="FF0000"/>
            </a:solidFill>
          </a:ln>
        </p:spPr>
        <p:txBody>
          <a:bodyPr wrap="none" rtlCol="0">
            <a:spAutoFit/>
          </a:bodyPr>
          <a:lstStyle/>
          <a:p>
            <a:r>
              <a:rPr lang="en-US" b="1" dirty="0">
                <a:solidFill>
                  <a:srgbClr val="FF0000"/>
                </a:solidFill>
              </a:rPr>
              <a:t>Sophia’s info from SSA-1099</a:t>
            </a:r>
          </a:p>
        </p:txBody>
      </p:sp>
      <p:sp>
        <p:nvSpPr>
          <p:cNvPr id="9" name="Oval 8"/>
          <p:cNvSpPr/>
          <p:nvPr/>
        </p:nvSpPr>
        <p:spPr>
          <a:xfrm>
            <a:off x="3952371" y="3799825"/>
            <a:ext cx="860590"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10" name="Oval 9"/>
          <p:cNvSpPr/>
          <p:nvPr/>
        </p:nvSpPr>
        <p:spPr>
          <a:xfrm>
            <a:off x="3951756" y="4447436"/>
            <a:ext cx="860590"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11" name="Oval 10"/>
          <p:cNvSpPr/>
          <p:nvPr/>
        </p:nvSpPr>
        <p:spPr>
          <a:xfrm>
            <a:off x="3951756" y="5007246"/>
            <a:ext cx="860590"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6" name="Date Placeholder 5">
            <a:extLst>
              <a:ext uri="{FF2B5EF4-FFF2-40B4-BE49-F238E27FC236}">
                <a16:creationId xmlns:a16="http://schemas.microsoft.com/office/drawing/2014/main" id="{26CE517F-9BF5-4022-9E7A-BAE60DA17CC1}"/>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664550899"/>
      </p:ext>
    </p:extLst>
  </p:cSld>
  <p:clrMapOvr>
    <a:masterClrMapping/>
  </p:clrMapOvr>
  <p:transition spd="slow" advTm="66668"/>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78568" y="1654197"/>
            <a:ext cx="7497156" cy="4331436"/>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220</a:t>
            </a:fld>
            <a:endParaRPr lang="en-US" altLang="en-US" dirty="0"/>
          </a:p>
        </p:txBody>
      </p:sp>
      <p:sp>
        <p:nvSpPr>
          <p:cNvPr id="4" name="Title 3"/>
          <p:cNvSpPr>
            <a:spLocks noGrp="1"/>
          </p:cNvSpPr>
          <p:nvPr>
            <p:ph type="title"/>
          </p:nvPr>
        </p:nvSpPr>
        <p:spPr/>
        <p:txBody>
          <a:bodyPr>
            <a:normAutofit fontScale="90000"/>
          </a:bodyPr>
          <a:lstStyle/>
          <a:p>
            <a:r>
              <a:rPr lang="en-US" dirty="0"/>
              <a:t>TSO – Entering Non-Cash Contributions to Charity</a:t>
            </a:r>
            <a:br>
              <a:rPr lang="en-US" dirty="0"/>
            </a:br>
            <a:r>
              <a:rPr lang="en-US" sz="2400" dirty="0"/>
              <a:t>Federal Section&gt;Deductions&gt;Itemized Deductions&gt;Gifts to Charity&gt;Non-Cash Gifts to Charity</a:t>
            </a:r>
          </a:p>
        </p:txBody>
      </p:sp>
      <p:sp>
        <p:nvSpPr>
          <p:cNvPr id="6" name="Oval 5"/>
          <p:cNvSpPr/>
          <p:nvPr/>
        </p:nvSpPr>
        <p:spPr>
          <a:xfrm>
            <a:off x="2278568" y="3502271"/>
            <a:ext cx="914400" cy="457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4114800" y="3502271"/>
            <a:ext cx="4596579" cy="369332"/>
          </a:xfrm>
          <a:prstGeom prst="rect">
            <a:avLst/>
          </a:prstGeom>
          <a:noFill/>
          <a:ln w="28575">
            <a:solidFill>
              <a:srgbClr val="FF0000"/>
            </a:solidFill>
          </a:ln>
        </p:spPr>
        <p:txBody>
          <a:bodyPr wrap="none" rtlCol="0">
            <a:spAutoFit/>
          </a:bodyPr>
          <a:lstStyle/>
          <a:p>
            <a:r>
              <a:rPr lang="en-US" b="1" dirty="0">
                <a:solidFill>
                  <a:srgbClr val="FF0000"/>
                </a:solidFill>
              </a:rPr>
              <a:t>Total amount of non-cash donations to charity</a:t>
            </a:r>
          </a:p>
        </p:txBody>
      </p:sp>
      <p:cxnSp>
        <p:nvCxnSpPr>
          <p:cNvPr id="9" name="Straight Arrow Connector 8"/>
          <p:cNvCxnSpPr>
            <a:stCxn id="8" idx="1"/>
          </p:cNvCxnSpPr>
          <p:nvPr/>
        </p:nvCxnSpPr>
        <p:spPr>
          <a:xfrm flipH="1" flipV="1">
            <a:off x="3269022" y="3685099"/>
            <a:ext cx="845778" cy="18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6D4FD431-D6D8-4632-9EDE-D777CFD4FA53}"/>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129661064"/>
      </p:ext>
    </p:extLst>
  </p:cSld>
  <p:clrMapOvr>
    <a:masterClrMapping/>
  </p:clrMapOvr>
  <mc:AlternateContent xmlns:mc="http://schemas.openxmlformats.org/markup-compatibility/2006" xmlns:p14="http://schemas.microsoft.com/office/powerpoint/2010/main">
    <mc:Choice Requires="p14">
      <p:transition spd="slow" p14:dur="2000" advTm="85626"/>
    </mc:Choice>
    <mc:Fallback xmlns="">
      <p:transition spd="slow" advTm="85626"/>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Davenport’s charitable donations into TSO (Step 13c)</a:t>
            </a:r>
          </a:p>
          <a:p>
            <a:r>
              <a:rPr lang="en-US" dirty="0"/>
              <a:t>Check the Federal and NJ refund monitors and Schedule A amounts</a:t>
            </a:r>
          </a:p>
        </p:txBody>
      </p:sp>
      <p:sp>
        <p:nvSpPr>
          <p:cNvPr id="2" name="Title 1"/>
          <p:cNvSpPr>
            <a:spLocks noGrp="1"/>
          </p:cNvSpPr>
          <p:nvPr>
            <p:ph type="title"/>
          </p:nvPr>
        </p:nvSpPr>
        <p:spPr/>
        <p:txBody>
          <a:bodyPr>
            <a:normAutofit/>
          </a:bodyPr>
          <a:lstStyle/>
          <a:p>
            <a:r>
              <a:rPr lang="en-US" dirty="0"/>
              <a:t>TSO - Student Activity</a:t>
            </a:r>
            <a:br>
              <a:rPr lang="en-US" dirty="0"/>
            </a:br>
            <a:r>
              <a:rPr lang="en-US" sz="2400" dirty="0"/>
              <a:t>Federal Section&gt;Deductions&gt;Itemized Deductions&gt;Gifts to Charity</a:t>
            </a:r>
          </a:p>
        </p:txBody>
      </p:sp>
      <p:sp>
        <p:nvSpPr>
          <p:cNvPr id="6" name="Date Placeholder 5">
            <a:extLst>
              <a:ext uri="{FF2B5EF4-FFF2-40B4-BE49-F238E27FC236}">
                <a16:creationId xmlns:a16="http://schemas.microsoft.com/office/drawing/2014/main" id="{4C2316AD-BD78-4E90-8DDB-543AEE224033}"/>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221</a:t>
            </a:fld>
            <a:endParaRPr lang="en-US" dirty="0"/>
          </a:p>
        </p:txBody>
      </p:sp>
    </p:spTree>
    <p:extLst>
      <p:ext uri="{BB962C8B-B14F-4D97-AF65-F5344CB8AC3E}">
        <p14:creationId xmlns:p14="http://schemas.microsoft.com/office/powerpoint/2010/main" val="181952039"/>
      </p:ext>
    </p:extLst>
  </p:cSld>
  <p:clrMapOvr>
    <a:masterClrMapping/>
  </p:clrMapOvr>
  <p:transition advTm="32405"/>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 13d</a:t>
            </a:r>
            <a:br>
              <a:rPr lang="en-US" sz="4200" dirty="0"/>
            </a:br>
            <a:r>
              <a:rPr lang="en-US" sz="4200" dirty="0"/>
              <a:t>Mortgage Interest</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222</a:t>
            </a:fld>
            <a:endParaRPr lang="en-US" altLang="en-US" dirty="0"/>
          </a:p>
        </p:txBody>
      </p:sp>
      <p:sp>
        <p:nvSpPr>
          <p:cNvPr id="7" name="Date Placeholder 6">
            <a:extLst>
              <a:ext uri="{FF2B5EF4-FFF2-40B4-BE49-F238E27FC236}">
                <a16:creationId xmlns:a16="http://schemas.microsoft.com/office/drawing/2014/main" id="{FB9A6E29-143A-4EA5-BC27-01AE7F6D4660}"/>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182348275"/>
      </p:ext>
    </p:extLst>
  </p:cSld>
  <p:clrMapOvr>
    <a:masterClrMapping/>
  </p:clrMapOvr>
  <mc:AlternateContent xmlns:mc="http://schemas.openxmlformats.org/markup-compatibility/2006" xmlns:p14="http://schemas.microsoft.com/office/powerpoint/2010/main">
    <mc:Choice Requires="p14">
      <p:transition spd="slow" p14:dur="2000" advTm="21582"/>
    </mc:Choice>
    <mc:Fallback xmlns="">
      <p:transition spd="slow" advTm="21582"/>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223</a:t>
            </a:fld>
            <a:endParaRPr lang="en-US" altLang="en-US" dirty="0"/>
          </a:p>
        </p:txBody>
      </p:sp>
      <p:sp>
        <p:nvSpPr>
          <p:cNvPr id="4" name="Content Placeholder 3"/>
          <p:cNvSpPr>
            <a:spLocks noGrp="1"/>
          </p:cNvSpPr>
          <p:nvPr>
            <p:ph sz="quarter" idx="12"/>
          </p:nvPr>
        </p:nvSpPr>
        <p:spPr/>
        <p:txBody>
          <a:bodyPr>
            <a:normAutofit fontScale="92500" lnSpcReduction="20000"/>
          </a:bodyPr>
          <a:lstStyle/>
          <a:p>
            <a:r>
              <a:rPr lang="en-US" dirty="0"/>
              <a:t>Can claim interest and points you pay on a loan secured  by main home or second home</a:t>
            </a:r>
          </a:p>
          <a:p>
            <a:pPr lvl="1"/>
            <a:r>
              <a:rPr lang="en-US" dirty="0"/>
              <a:t>Mortgage interest deduction limited based on home acquisition debt of $750K ($375K - MFS)</a:t>
            </a:r>
          </a:p>
          <a:p>
            <a:pPr lvl="2">
              <a:tabLst>
                <a:tab pos="3087688" algn="l"/>
              </a:tabLst>
            </a:pPr>
            <a:r>
              <a:rPr lang="en-US" dirty="0"/>
              <a:t>Debt incurred before 12/16/17 grandfathered at $1M/$500K</a:t>
            </a:r>
          </a:p>
          <a:p>
            <a:r>
              <a:rPr lang="en-US" dirty="0"/>
              <a:t>Deduction for home equity loans and lines of credit disallowed unless money used to build, buy or improve home</a:t>
            </a:r>
          </a:p>
          <a:p>
            <a:r>
              <a:rPr lang="en-US" dirty="0"/>
              <a:t>Can also claim qualified mortgage insurance (PMI)</a:t>
            </a:r>
          </a:p>
        </p:txBody>
      </p:sp>
      <p:sp>
        <p:nvSpPr>
          <p:cNvPr id="5" name="Title 4"/>
          <p:cNvSpPr>
            <a:spLocks noGrp="1"/>
          </p:cNvSpPr>
          <p:nvPr>
            <p:ph type="title"/>
          </p:nvPr>
        </p:nvSpPr>
        <p:spPr/>
        <p:txBody>
          <a:bodyPr/>
          <a:lstStyle/>
          <a:p>
            <a:r>
              <a:rPr lang="en-US" dirty="0"/>
              <a:t>Home </a:t>
            </a:r>
            <a:r>
              <a:rPr lang="en-US" dirty="0" err="1"/>
              <a:t>Mortage</a:t>
            </a:r>
            <a:r>
              <a:rPr lang="en-US" dirty="0"/>
              <a:t> Interest</a:t>
            </a:r>
          </a:p>
        </p:txBody>
      </p:sp>
      <p:sp>
        <p:nvSpPr>
          <p:cNvPr id="6" name="Date Placeholder 5">
            <a:extLst>
              <a:ext uri="{FF2B5EF4-FFF2-40B4-BE49-F238E27FC236}">
                <a16:creationId xmlns:a16="http://schemas.microsoft.com/office/drawing/2014/main" id="{6175D17B-BB04-4B2E-B249-5CC009D0B796}"/>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002528212"/>
      </p:ext>
    </p:extLst>
  </p:cSld>
  <p:clrMapOvr>
    <a:masterClrMapping/>
  </p:clrMapOvr>
  <mc:AlternateContent xmlns:mc="http://schemas.openxmlformats.org/markup-compatibility/2006" xmlns:p14="http://schemas.microsoft.com/office/powerpoint/2010/main">
    <mc:Choice Requires="p14">
      <p:transition spd="slow" p14:dur="2000" advTm="190437"/>
    </mc:Choice>
    <mc:Fallback xmlns="">
      <p:transition spd="slow" advTm="190437"/>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224</a:t>
            </a:fld>
            <a:endParaRPr lang="en-US" altLang="en-US" dirty="0"/>
          </a:p>
        </p:txBody>
      </p:sp>
      <p:sp>
        <p:nvSpPr>
          <p:cNvPr id="4" name="Content Placeholder 3"/>
          <p:cNvSpPr>
            <a:spLocks noGrp="1"/>
          </p:cNvSpPr>
          <p:nvPr>
            <p:ph sz="quarter" idx="12"/>
          </p:nvPr>
        </p:nvSpPr>
        <p:spPr/>
        <p:txBody>
          <a:bodyPr/>
          <a:lstStyle/>
          <a:p>
            <a:r>
              <a:rPr lang="en-US" dirty="0"/>
              <a:t>Line 8 Home mortgage interest and points</a:t>
            </a:r>
          </a:p>
          <a:p>
            <a:pPr lvl="1"/>
            <a:r>
              <a:rPr lang="en-US" dirty="0"/>
              <a:t>Line 8a Home mortgage interest/points reported on Form 1098</a:t>
            </a:r>
          </a:p>
          <a:p>
            <a:pPr lvl="1"/>
            <a:r>
              <a:rPr lang="en-US" dirty="0"/>
              <a:t>Line 8b Home mortgage interest/points not reported on Form 1098</a:t>
            </a:r>
          </a:p>
          <a:p>
            <a:pPr lvl="2"/>
            <a:r>
              <a:rPr lang="en-US" dirty="0"/>
              <a:t>If paid to person from whom you bought home, provide name, SS #, and address</a:t>
            </a:r>
          </a:p>
          <a:p>
            <a:pPr lvl="1"/>
            <a:r>
              <a:rPr lang="en-US" dirty="0"/>
              <a:t>Line 8c Points not reported to you on Form 1098</a:t>
            </a:r>
          </a:p>
        </p:txBody>
      </p:sp>
      <p:sp>
        <p:nvSpPr>
          <p:cNvPr id="5" name="Title 4"/>
          <p:cNvSpPr>
            <a:spLocks noGrp="1"/>
          </p:cNvSpPr>
          <p:nvPr>
            <p:ph type="title"/>
          </p:nvPr>
        </p:nvSpPr>
        <p:spPr/>
        <p:txBody>
          <a:bodyPr/>
          <a:lstStyle/>
          <a:p>
            <a:r>
              <a:rPr lang="en-US" dirty="0"/>
              <a:t>Interest You Paid – Lines 8-10</a:t>
            </a:r>
          </a:p>
        </p:txBody>
      </p:sp>
      <p:sp>
        <p:nvSpPr>
          <p:cNvPr id="7" name="Date Placeholder 6">
            <a:extLst>
              <a:ext uri="{FF2B5EF4-FFF2-40B4-BE49-F238E27FC236}">
                <a16:creationId xmlns:a16="http://schemas.microsoft.com/office/drawing/2014/main" id="{326F808D-600A-49AE-BE3F-47BD81B6B43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749997562"/>
      </p:ext>
    </p:extLst>
  </p:cSld>
  <p:clrMapOvr>
    <a:masterClrMapping/>
  </p:clrMapOvr>
  <mc:AlternateContent xmlns:mc="http://schemas.openxmlformats.org/markup-compatibility/2006" xmlns:p14="http://schemas.microsoft.com/office/powerpoint/2010/main">
    <mc:Choice Requires="p14">
      <p:transition spd="slow" p14:dur="2000" advTm="92574"/>
    </mc:Choice>
    <mc:Fallback xmlns="">
      <p:transition spd="slow" advTm="92574"/>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2286000" y="1470028"/>
            <a:ext cx="6998693" cy="4585727"/>
          </a:xfrm>
          <a:prstGeom prst="rect">
            <a:avLst/>
          </a:prstGeom>
        </p:spPr>
      </p:pic>
      <p:sp>
        <p:nvSpPr>
          <p:cNvPr id="4" name="Date Placeholder 3">
            <a:extLst>
              <a:ext uri="{FF2B5EF4-FFF2-40B4-BE49-F238E27FC236}">
                <a16:creationId xmlns:a16="http://schemas.microsoft.com/office/drawing/2014/main" id="{39B16D02-87D3-4187-B570-01B4C6C08E0A}"/>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225</a:t>
            </a:fld>
            <a:endParaRPr lang="en-US" altLang="en-US" dirty="0"/>
          </a:p>
        </p:txBody>
      </p:sp>
      <p:sp>
        <p:nvSpPr>
          <p:cNvPr id="5" name="Title 4"/>
          <p:cNvSpPr>
            <a:spLocks noGrp="1"/>
          </p:cNvSpPr>
          <p:nvPr>
            <p:ph type="title"/>
          </p:nvPr>
        </p:nvSpPr>
        <p:spPr/>
        <p:txBody>
          <a:bodyPr>
            <a:normAutofit fontScale="90000"/>
          </a:bodyPr>
          <a:lstStyle/>
          <a:p>
            <a:r>
              <a:rPr lang="en-US" dirty="0"/>
              <a:t>Davenport’s Form 1098 Mortgage Interest Statement</a:t>
            </a:r>
          </a:p>
        </p:txBody>
      </p:sp>
      <p:pic>
        <p:nvPicPr>
          <p:cNvPr id="7" name="Picture 6"/>
          <p:cNvPicPr>
            <a:picLocks noChangeAspect="1"/>
          </p:cNvPicPr>
          <p:nvPr/>
        </p:nvPicPr>
        <p:blipFill>
          <a:blip r:embed="rId4"/>
          <a:stretch>
            <a:fillRect/>
          </a:stretch>
        </p:blipFill>
        <p:spPr>
          <a:xfrm>
            <a:off x="5562600" y="2912262"/>
            <a:ext cx="1222577" cy="326021"/>
          </a:xfrm>
          <a:prstGeom prst="rect">
            <a:avLst/>
          </a:prstGeom>
        </p:spPr>
      </p:pic>
      <p:sp>
        <p:nvSpPr>
          <p:cNvPr id="8" name="TextBox 7"/>
          <p:cNvSpPr txBox="1"/>
          <p:nvPr/>
        </p:nvSpPr>
        <p:spPr>
          <a:xfrm>
            <a:off x="3165117" y="2727209"/>
            <a:ext cx="1899366" cy="369332"/>
          </a:xfrm>
          <a:prstGeom prst="rect">
            <a:avLst/>
          </a:prstGeom>
          <a:noFill/>
          <a:ln w="28575">
            <a:solidFill>
              <a:srgbClr val="FF0000"/>
            </a:solidFill>
          </a:ln>
        </p:spPr>
        <p:txBody>
          <a:bodyPr wrap="none" rtlCol="0">
            <a:spAutoFit/>
          </a:bodyPr>
          <a:lstStyle/>
          <a:p>
            <a:r>
              <a:rPr lang="en-US" b="1" dirty="0">
                <a:solidFill>
                  <a:srgbClr val="FF0000"/>
                </a:solidFill>
              </a:rPr>
              <a:t>Mortgage interest</a:t>
            </a:r>
          </a:p>
        </p:txBody>
      </p:sp>
      <p:cxnSp>
        <p:nvCxnSpPr>
          <p:cNvPr id="11" name="Straight Arrow Connector 10"/>
          <p:cNvCxnSpPr>
            <a:endCxn id="7" idx="1"/>
          </p:cNvCxnSpPr>
          <p:nvPr/>
        </p:nvCxnSpPr>
        <p:spPr>
          <a:xfrm>
            <a:off x="5064483" y="2905231"/>
            <a:ext cx="498117" cy="1700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6698606" y="3221828"/>
            <a:ext cx="914400" cy="523857"/>
          </a:xfrm>
          <a:prstGeom prst="rect">
            <a:avLst/>
          </a:prstGeom>
        </p:spPr>
      </p:pic>
      <p:sp>
        <p:nvSpPr>
          <p:cNvPr id="14" name="TextBox 13"/>
          <p:cNvSpPr txBox="1"/>
          <p:nvPr/>
        </p:nvSpPr>
        <p:spPr>
          <a:xfrm>
            <a:off x="8527633" y="3212379"/>
            <a:ext cx="1740669" cy="646331"/>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Loan origination</a:t>
            </a:r>
          </a:p>
          <a:p>
            <a:r>
              <a:rPr lang="en-US" b="1" dirty="0">
                <a:solidFill>
                  <a:srgbClr val="FF0000"/>
                </a:solidFill>
              </a:rPr>
              <a:t>date</a:t>
            </a:r>
          </a:p>
        </p:txBody>
      </p:sp>
      <p:pic>
        <p:nvPicPr>
          <p:cNvPr id="15" name="Picture 14"/>
          <p:cNvPicPr>
            <a:picLocks noChangeAspect="1"/>
          </p:cNvPicPr>
          <p:nvPr/>
        </p:nvPicPr>
        <p:blipFill>
          <a:blip r:embed="rId5"/>
          <a:stretch>
            <a:fillRect/>
          </a:stretch>
        </p:blipFill>
        <p:spPr>
          <a:xfrm>
            <a:off x="7456261" y="3367932"/>
            <a:ext cx="1071372" cy="231648"/>
          </a:xfrm>
          <a:prstGeom prst="rect">
            <a:avLst/>
          </a:prstGeom>
        </p:spPr>
      </p:pic>
      <p:sp>
        <p:nvSpPr>
          <p:cNvPr id="16" name="TextBox 15"/>
          <p:cNvSpPr txBox="1"/>
          <p:nvPr/>
        </p:nvSpPr>
        <p:spPr>
          <a:xfrm>
            <a:off x="738517" y="4910087"/>
            <a:ext cx="2184381" cy="646331"/>
          </a:xfrm>
          <a:prstGeom prst="rect">
            <a:avLst/>
          </a:prstGeom>
          <a:noFill/>
          <a:ln w="28575">
            <a:solidFill>
              <a:srgbClr val="FF0000"/>
            </a:solidFill>
          </a:ln>
        </p:spPr>
        <p:txBody>
          <a:bodyPr wrap="none" rtlCol="0">
            <a:spAutoFit/>
          </a:bodyPr>
          <a:lstStyle/>
          <a:p>
            <a:r>
              <a:rPr lang="en-US" b="1" dirty="0">
                <a:solidFill>
                  <a:srgbClr val="FF0000"/>
                </a:solidFill>
              </a:rPr>
              <a:t>Property taxes</a:t>
            </a:r>
          </a:p>
          <a:p>
            <a:r>
              <a:rPr lang="en-US" b="1" dirty="0">
                <a:solidFill>
                  <a:srgbClr val="FF0000"/>
                </a:solidFill>
              </a:rPr>
              <a:t>paid by mortgage co.</a:t>
            </a:r>
          </a:p>
        </p:txBody>
      </p:sp>
      <p:pic>
        <p:nvPicPr>
          <p:cNvPr id="17" name="Picture 16"/>
          <p:cNvPicPr>
            <a:picLocks noChangeAspect="1"/>
          </p:cNvPicPr>
          <p:nvPr/>
        </p:nvPicPr>
        <p:blipFill>
          <a:blip r:embed="rId4"/>
          <a:stretch>
            <a:fillRect/>
          </a:stretch>
        </p:blipFill>
        <p:spPr>
          <a:xfrm>
            <a:off x="3860800" y="4910088"/>
            <a:ext cx="1336779" cy="646331"/>
          </a:xfrm>
          <a:prstGeom prst="rect">
            <a:avLst/>
          </a:prstGeom>
        </p:spPr>
      </p:pic>
      <p:cxnSp>
        <p:nvCxnSpPr>
          <p:cNvPr id="18" name="Straight Arrow Connector 17"/>
          <p:cNvCxnSpPr>
            <a:endCxn id="17" idx="1"/>
          </p:cNvCxnSpPr>
          <p:nvPr/>
        </p:nvCxnSpPr>
        <p:spPr>
          <a:xfrm>
            <a:off x="2906338" y="5233253"/>
            <a:ext cx="95446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262806"/>
      </p:ext>
    </p:extLst>
  </p:cSld>
  <p:clrMapOvr>
    <a:masterClrMapping/>
  </p:clrMapOvr>
  <mc:AlternateContent xmlns:mc="http://schemas.openxmlformats.org/markup-compatibility/2006" xmlns:p14="http://schemas.microsoft.com/office/powerpoint/2010/main">
    <mc:Choice Requires="p14">
      <p:transition spd="slow" p14:dur="2000" advTm="82122"/>
    </mc:Choice>
    <mc:Fallback xmlns="">
      <p:transition spd="slow" advTm="82122"/>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226</a:t>
            </a:fld>
            <a:endParaRPr lang="en-US" altLang="en-US" dirty="0"/>
          </a:p>
        </p:txBody>
      </p:sp>
      <p:sp>
        <p:nvSpPr>
          <p:cNvPr id="4" name="Title 3"/>
          <p:cNvSpPr>
            <a:spLocks noGrp="1"/>
          </p:cNvSpPr>
          <p:nvPr>
            <p:ph type="title"/>
          </p:nvPr>
        </p:nvSpPr>
        <p:spPr>
          <a:xfrm>
            <a:off x="1066803" y="28835"/>
            <a:ext cx="9982197" cy="1143000"/>
          </a:xfrm>
        </p:spPr>
        <p:txBody>
          <a:bodyPr>
            <a:normAutofit fontScale="90000"/>
          </a:bodyPr>
          <a:lstStyle/>
          <a:p>
            <a:r>
              <a:rPr lang="en-US" dirty="0"/>
              <a:t>TSO – Entering Mortgage Interest on Schedule A</a:t>
            </a:r>
            <a:br>
              <a:rPr lang="en-US" dirty="0"/>
            </a:br>
            <a:r>
              <a:rPr lang="en-US" sz="2400" dirty="0"/>
              <a:t>Federal Section&gt;Deductions&gt;Itemized Deductions&gt;Mortgage Interest and Expenses</a:t>
            </a:r>
            <a:br>
              <a:rPr lang="en-US" sz="2400" dirty="0"/>
            </a:br>
            <a:endParaRPr lang="en-US" sz="2400" dirty="0"/>
          </a:p>
        </p:txBody>
      </p:sp>
      <p:pic>
        <p:nvPicPr>
          <p:cNvPr id="5" name="Picture 4"/>
          <p:cNvPicPr>
            <a:picLocks noChangeAspect="1"/>
          </p:cNvPicPr>
          <p:nvPr/>
        </p:nvPicPr>
        <p:blipFill>
          <a:blip r:embed="rId3"/>
          <a:stretch>
            <a:fillRect/>
          </a:stretch>
        </p:blipFill>
        <p:spPr>
          <a:xfrm>
            <a:off x="2326652" y="1437996"/>
            <a:ext cx="6946379" cy="4353203"/>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2209800" y="1981200"/>
            <a:ext cx="4191000" cy="533400"/>
          </a:xfrm>
          <a:prstGeom prst="rect">
            <a:avLst/>
          </a:prstGeom>
        </p:spPr>
      </p:pic>
      <p:pic>
        <p:nvPicPr>
          <p:cNvPr id="7" name="Picture 6"/>
          <p:cNvPicPr>
            <a:picLocks noChangeAspect="1"/>
          </p:cNvPicPr>
          <p:nvPr/>
        </p:nvPicPr>
        <p:blipFill>
          <a:blip r:embed="rId4"/>
          <a:stretch>
            <a:fillRect/>
          </a:stretch>
        </p:blipFill>
        <p:spPr>
          <a:xfrm>
            <a:off x="2222090" y="2583698"/>
            <a:ext cx="3325762" cy="616702"/>
          </a:xfrm>
          <a:prstGeom prst="rect">
            <a:avLst/>
          </a:prstGeom>
        </p:spPr>
      </p:pic>
      <p:sp>
        <p:nvSpPr>
          <p:cNvPr id="8" name="Date Placeholder 7">
            <a:extLst>
              <a:ext uri="{FF2B5EF4-FFF2-40B4-BE49-F238E27FC236}">
                <a16:creationId xmlns:a16="http://schemas.microsoft.com/office/drawing/2014/main" id="{F371BEDB-375F-4A5C-ADC8-05C9EA8597B9}"/>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612036983"/>
      </p:ext>
    </p:extLst>
  </p:cSld>
  <p:clrMapOvr>
    <a:masterClrMapping/>
  </p:clrMapOvr>
  <mc:AlternateContent xmlns:mc="http://schemas.openxmlformats.org/markup-compatibility/2006" xmlns:p14="http://schemas.microsoft.com/office/powerpoint/2010/main">
    <mc:Choice Requires="p14">
      <p:transition spd="slow" p14:dur="2000" advTm="30932"/>
    </mc:Choice>
    <mc:Fallback xmlns="">
      <p:transition spd="slow" advTm="30932"/>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227</a:t>
            </a:fld>
            <a:endParaRPr lang="en-US" altLang="en-US" dirty="0"/>
          </a:p>
        </p:txBody>
      </p:sp>
      <p:sp>
        <p:nvSpPr>
          <p:cNvPr id="4" name="Title 3"/>
          <p:cNvSpPr>
            <a:spLocks noGrp="1"/>
          </p:cNvSpPr>
          <p:nvPr>
            <p:ph type="title"/>
          </p:nvPr>
        </p:nvSpPr>
        <p:spPr>
          <a:xfrm>
            <a:off x="1066803" y="28835"/>
            <a:ext cx="10134597" cy="1143000"/>
          </a:xfrm>
        </p:spPr>
        <p:txBody>
          <a:bodyPr>
            <a:normAutofit fontScale="90000"/>
          </a:bodyPr>
          <a:lstStyle/>
          <a:p>
            <a:r>
              <a:rPr lang="en-US" sz="3100" dirty="0"/>
              <a:t>TSO – Entering Home Mortgage Loan Used to Buy/Build/Improve Home</a:t>
            </a:r>
            <a:br>
              <a:rPr lang="en-US" sz="3100" dirty="0"/>
            </a:br>
            <a:r>
              <a:rPr lang="en-US" sz="2400" dirty="0"/>
              <a:t>Federal Section&gt;Deductions&gt;Itemized Deductions&gt;Mortgage Interest and Expenses</a:t>
            </a:r>
            <a:endParaRPr lang="en-US" dirty="0"/>
          </a:p>
        </p:txBody>
      </p:sp>
      <p:pic>
        <p:nvPicPr>
          <p:cNvPr id="6" name="Picture 5"/>
          <p:cNvPicPr>
            <a:picLocks noChangeAspect="1"/>
          </p:cNvPicPr>
          <p:nvPr/>
        </p:nvPicPr>
        <p:blipFill>
          <a:blip r:embed="rId3"/>
          <a:stretch>
            <a:fillRect/>
          </a:stretch>
        </p:blipFill>
        <p:spPr>
          <a:xfrm>
            <a:off x="1981200" y="1905000"/>
            <a:ext cx="8028504" cy="3581400"/>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944328" y="3429000"/>
            <a:ext cx="875071" cy="609600"/>
          </a:xfrm>
          <a:prstGeom prst="rect">
            <a:avLst/>
          </a:prstGeom>
        </p:spPr>
      </p:pic>
      <p:sp>
        <p:nvSpPr>
          <p:cNvPr id="8" name="Date Placeholder 7">
            <a:extLst>
              <a:ext uri="{FF2B5EF4-FFF2-40B4-BE49-F238E27FC236}">
                <a16:creationId xmlns:a16="http://schemas.microsoft.com/office/drawing/2014/main" id="{EDD07EAE-CAAB-4F9F-939D-FA1CDCA2759B}"/>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69038653"/>
      </p:ext>
    </p:extLst>
  </p:cSld>
  <p:clrMapOvr>
    <a:masterClrMapping/>
  </p:clrMapOvr>
  <mc:AlternateContent xmlns:mc="http://schemas.openxmlformats.org/markup-compatibility/2006" xmlns:p14="http://schemas.microsoft.com/office/powerpoint/2010/main">
    <mc:Choice Requires="p14">
      <p:transition spd="slow" p14:dur="2000" advTm="29649"/>
    </mc:Choice>
    <mc:Fallback xmlns="">
      <p:transition spd="slow" advTm="29649"/>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880852" y="1450117"/>
            <a:ext cx="6288571" cy="4815188"/>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228</a:t>
            </a:fld>
            <a:endParaRPr lang="en-US" altLang="en-US" dirty="0"/>
          </a:p>
        </p:txBody>
      </p:sp>
      <p:sp>
        <p:nvSpPr>
          <p:cNvPr id="4" name="Title 3"/>
          <p:cNvSpPr>
            <a:spLocks noGrp="1"/>
          </p:cNvSpPr>
          <p:nvPr>
            <p:ph type="title"/>
          </p:nvPr>
        </p:nvSpPr>
        <p:spPr>
          <a:xfrm>
            <a:off x="1066803" y="28835"/>
            <a:ext cx="10134597" cy="1143000"/>
          </a:xfrm>
        </p:spPr>
        <p:txBody>
          <a:bodyPr>
            <a:normAutofit fontScale="90000"/>
          </a:bodyPr>
          <a:lstStyle/>
          <a:p>
            <a:r>
              <a:rPr lang="en-US" dirty="0"/>
              <a:t>TSO – Entering Mortgage Interest Reported on 1098</a:t>
            </a:r>
            <a:br>
              <a:rPr lang="en-US" dirty="0"/>
            </a:br>
            <a:r>
              <a:rPr lang="en-US" sz="2400" dirty="0"/>
              <a:t>Federal Section&gt;Deductions&gt;Itemized Deductions&gt;Mortgage Interest and Expenses&gt;</a:t>
            </a:r>
            <a:br>
              <a:rPr lang="en-US" dirty="0"/>
            </a:br>
            <a:r>
              <a:rPr lang="en-US" sz="2400" dirty="0"/>
              <a:t>Mortgage Interest Reported on 1098</a:t>
            </a:r>
          </a:p>
        </p:txBody>
      </p:sp>
      <p:pic>
        <p:nvPicPr>
          <p:cNvPr id="7" name="Picture 6"/>
          <p:cNvPicPr>
            <a:picLocks noChangeAspect="1"/>
          </p:cNvPicPr>
          <p:nvPr/>
        </p:nvPicPr>
        <p:blipFill>
          <a:blip r:embed="rId4"/>
          <a:stretch>
            <a:fillRect/>
          </a:stretch>
        </p:blipFill>
        <p:spPr>
          <a:xfrm>
            <a:off x="2895600" y="4648200"/>
            <a:ext cx="875071" cy="533400"/>
          </a:xfrm>
          <a:prstGeom prst="rect">
            <a:avLst/>
          </a:prstGeom>
        </p:spPr>
      </p:pic>
      <p:sp>
        <p:nvSpPr>
          <p:cNvPr id="9" name="TextBox 8"/>
          <p:cNvSpPr txBox="1"/>
          <p:nvPr/>
        </p:nvSpPr>
        <p:spPr>
          <a:xfrm>
            <a:off x="4419600" y="4730234"/>
            <a:ext cx="1568827" cy="369332"/>
          </a:xfrm>
          <a:prstGeom prst="rect">
            <a:avLst/>
          </a:prstGeom>
          <a:noFill/>
          <a:ln w="28575">
            <a:solidFill>
              <a:srgbClr val="FF0000"/>
            </a:solidFill>
          </a:ln>
        </p:spPr>
        <p:txBody>
          <a:bodyPr wrap="none" rtlCol="0">
            <a:spAutoFit/>
          </a:bodyPr>
          <a:lstStyle/>
          <a:p>
            <a:r>
              <a:rPr lang="en-US" b="1" dirty="0">
                <a:solidFill>
                  <a:srgbClr val="FF0000"/>
                </a:solidFill>
              </a:rPr>
              <a:t>From Step 13b</a:t>
            </a:r>
          </a:p>
        </p:txBody>
      </p:sp>
      <p:cxnSp>
        <p:nvCxnSpPr>
          <p:cNvPr id="10" name="Straight Arrow Connector 9"/>
          <p:cNvCxnSpPr>
            <a:endCxn id="7" idx="3"/>
          </p:cNvCxnSpPr>
          <p:nvPr/>
        </p:nvCxnSpPr>
        <p:spPr>
          <a:xfrm flipH="1">
            <a:off x="3770671" y="4914900"/>
            <a:ext cx="64892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2880852" y="2337574"/>
            <a:ext cx="2834148" cy="634227"/>
          </a:xfrm>
          <a:prstGeom prst="rect">
            <a:avLst/>
          </a:prstGeom>
        </p:spPr>
      </p:pic>
      <p:sp>
        <p:nvSpPr>
          <p:cNvPr id="15" name="TextBox 14"/>
          <p:cNvSpPr txBox="1"/>
          <p:nvPr/>
        </p:nvSpPr>
        <p:spPr>
          <a:xfrm>
            <a:off x="11049000" y="615083"/>
            <a:ext cx="704167" cy="338554"/>
          </a:xfrm>
          <a:prstGeom prst="rect">
            <a:avLst/>
          </a:prstGeom>
          <a:noFill/>
        </p:spPr>
        <p:txBody>
          <a:bodyPr wrap="none" rtlCol="0">
            <a:spAutoFit/>
          </a:bodyPr>
          <a:lstStyle/>
          <a:p>
            <a:r>
              <a:rPr lang="en-US" sz="1600" dirty="0">
                <a:solidFill>
                  <a:schemeClr val="bg1"/>
                </a:solidFill>
              </a:rPr>
              <a:t>cont’d</a:t>
            </a:r>
          </a:p>
        </p:txBody>
      </p:sp>
      <p:sp>
        <p:nvSpPr>
          <p:cNvPr id="6" name="Date Placeholder 5">
            <a:extLst>
              <a:ext uri="{FF2B5EF4-FFF2-40B4-BE49-F238E27FC236}">
                <a16:creationId xmlns:a16="http://schemas.microsoft.com/office/drawing/2014/main" id="{6E3F7931-28BB-420F-B849-E6E1AB7B0131}"/>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949152043"/>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9420" y="1535221"/>
            <a:ext cx="7864799" cy="4391277"/>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229</a:t>
            </a:fld>
            <a:endParaRPr lang="en-US" altLang="en-US" dirty="0"/>
          </a:p>
        </p:txBody>
      </p:sp>
      <p:sp>
        <p:nvSpPr>
          <p:cNvPr id="4" name="Title 3"/>
          <p:cNvSpPr>
            <a:spLocks noGrp="1"/>
          </p:cNvSpPr>
          <p:nvPr>
            <p:ph type="title"/>
          </p:nvPr>
        </p:nvSpPr>
        <p:spPr>
          <a:xfrm>
            <a:off x="1066803" y="28835"/>
            <a:ext cx="10058397" cy="1143000"/>
          </a:xfrm>
        </p:spPr>
        <p:txBody>
          <a:bodyPr>
            <a:normAutofit fontScale="90000"/>
          </a:bodyPr>
          <a:lstStyle/>
          <a:p>
            <a:r>
              <a:rPr lang="en-US" dirty="0"/>
              <a:t>TSO – Entering Mortgage Interest Reported on 1098</a:t>
            </a:r>
            <a:br>
              <a:rPr lang="en-US" dirty="0"/>
            </a:br>
            <a:r>
              <a:rPr lang="en-US" sz="2400" dirty="0"/>
              <a:t>Federal Section&gt;Deductions&gt;Itemized Deductions&gt;Mortgage Interest and Expenses&gt;</a:t>
            </a:r>
            <a:br>
              <a:rPr lang="en-US" sz="2400" dirty="0"/>
            </a:br>
            <a:r>
              <a:rPr lang="en-US" sz="2400" dirty="0"/>
              <a:t>Mortgage Interest Reported on 1098</a:t>
            </a:r>
          </a:p>
        </p:txBody>
      </p:sp>
      <p:pic>
        <p:nvPicPr>
          <p:cNvPr id="7" name="Picture 6"/>
          <p:cNvPicPr>
            <a:picLocks noChangeAspect="1"/>
          </p:cNvPicPr>
          <p:nvPr/>
        </p:nvPicPr>
        <p:blipFill>
          <a:blip r:embed="rId4"/>
          <a:stretch>
            <a:fillRect/>
          </a:stretch>
        </p:blipFill>
        <p:spPr>
          <a:xfrm>
            <a:off x="2039420" y="3317617"/>
            <a:ext cx="875071" cy="533400"/>
          </a:xfrm>
          <a:prstGeom prst="rect">
            <a:avLst/>
          </a:prstGeom>
        </p:spPr>
      </p:pic>
      <p:sp>
        <p:nvSpPr>
          <p:cNvPr id="9" name="TextBox 8"/>
          <p:cNvSpPr txBox="1"/>
          <p:nvPr/>
        </p:nvSpPr>
        <p:spPr>
          <a:xfrm>
            <a:off x="3962400" y="3462938"/>
            <a:ext cx="2993192" cy="369332"/>
          </a:xfrm>
          <a:prstGeom prst="rect">
            <a:avLst/>
          </a:prstGeom>
          <a:noFill/>
          <a:ln w="28575">
            <a:solidFill>
              <a:srgbClr val="FF0000"/>
            </a:solidFill>
          </a:ln>
        </p:spPr>
        <p:txBody>
          <a:bodyPr wrap="none" rtlCol="0">
            <a:spAutoFit/>
          </a:bodyPr>
          <a:lstStyle/>
          <a:p>
            <a:r>
              <a:rPr lang="en-US" b="1" dirty="0">
                <a:solidFill>
                  <a:srgbClr val="FF0000"/>
                </a:solidFill>
              </a:rPr>
              <a:t>Mortgage interest from Box 1</a:t>
            </a:r>
          </a:p>
        </p:txBody>
      </p:sp>
      <p:cxnSp>
        <p:nvCxnSpPr>
          <p:cNvPr id="10" name="Straight Arrow Connector 9"/>
          <p:cNvCxnSpPr/>
          <p:nvPr/>
        </p:nvCxnSpPr>
        <p:spPr>
          <a:xfrm flipH="1">
            <a:off x="2880853" y="3584317"/>
            <a:ext cx="108154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1828800" y="2387976"/>
            <a:ext cx="3200400" cy="634227"/>
          </a:xfrm>
          <a:prstGeom prst="rect">
            <a:avLst/>
          </a:prstGeom>
        </p:spPr>
      </p:pic>
      <p:sp>
        <p:nvSpPr>
          <p:cNvPr id="11" name="TextBox 10"/>
          <p:cNvSpPr txBox="1"/>
          <p:nvPr/>
        </p:nvSpPr>
        <p:spPr>
          <a:xfrm>
            <a:off x="5791200" y="2514600"/>
            <a:ext cx="1581202" cy="369332"/>
          </a:xfrm>
          <a:prstGeom prst="rect">
            <a:avLst/>
          </a:prstGeom>
          <a:noFill/>
          <a:ln w="28575">
            <a:solidFill>
              <a:srgbClr val="FF0000"/>
            </a:solidFill>
          </a:ln>
        </p:spPr>
        <p:txBody>
          <a:bodyPr wrap="none" rtlCol="0">
            <a:spAutoFit/>
          </a:bodyPr>
          <a:lstStyle/>
          <a:p>
            <a:r>
              <a:rPr lang="en-US" b="1" dirty="0">
                <a:solidFill>
                  <a:srgbClr val="FF0000"/>
                </a:solidFill>
              </a:rPr>
              <a:t>Lender’s name</a:t>
            </a:r>
          </a:p>
        </p:txBody>
      </p:sp>
      <p:cxnSp>
        <p:nvCxnSpPr>
          <p:cNvPr id="13" name="Straight Arrow Connector 12"/>
          <p:cNvCxnSpPr/>
          <p:nvPr/>
        </p:nvCxnSpPr>
        <p:spPr>
          <a:xfrm flipH="1" flipV="1">
            <a:off x="4945422" y="2653180"/>
            <a:ext cx="845778" cy="18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62400" y="4343400"/>
            <a:ext cx="2340256" cy="369332"/>
          </a:xfrm>
          <a:prstGeom prst="rect">
            <a:avLst/>
          </a:prstGeom>
          <a:noFill/>
          <a:ln w="28575">
            <a:solidFill>
              <a:srgbClr val="FF0000"/>
            </a:solidFill>
          </a:ln>
        </p:spPr>
        <p:txBody>
          <a:bodyPr wrap="none" rtlCol="0">
            <a:spAutoFit/>
          </a:bodyPr>
          <a:lstStyle/>
          <a:p>
            <a:r>
              <a:rPr lang="en-US" b="1" dirty="0">
                <a:solidFill>
                  <a:srgbClr val="FF0000"/>
                </a:solidFill>
              </a:rPr>
              <a:t>Points paid from Box 6</a:t>
            </a:r>
          </a:p>
        </p:txBody>
      </p:sp>
      <p:sp>
        <p:nvSpPr>
          <p:cNvPr id="15" name="Oval 14"/>
          <p:cNvSpPr/>
          <p:nvPr/>
        </p:nvSpPr>
        <p:spPr>
          <a:xfrm flipV="1">
            <a:off x="2039420" y="4333092"/>
            <a:ext cx="1102245" cy="322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p:nvPr/>
        </p:nvCxnSpPr>
        <p:spPr bwMode="auto">
          <a:xfrm flipH="1">
            <a:off x="3141666" y="4494191"/>
            <a:ext cx="820734" cy="3201"/>
          </a:xfrm>
          <a:prstGeom prst="straightConnector1">
            <a:avLst/>
          </a:prstGeom>
          <a:noFill/>
          <a:ln w="38100" cap="flat" cmpd="sng" algn="ctr">
            <a:solidFill>
              <a:srgbClr val="FF0000"/>
            </a:solidFill>
            <a:prstDash val="solid"/>
            <a:round/>
            <a:headEnd type="none" w="med" len="med"/>
            <a:tailEnd type="triangle"/>
          </a:ln>
          <a:effectLst/>
        </p:spPr>
      </p:cxnSp>
      <p:sp>
        <p:nvSpPr>
          <p:cNvPr id="6" name="Date Placeholder 5">
            <a:extLst>
              <a:ext uri="{FF2B5EF4-FFF2-40B4-BE49-F238E27FC236}">
                <a16:creationId xmlns:a16="http://schemas.microsoft.com/office/drawing/2014/main" id="{A55FEB9B-B3F4-4406-ADA2-141EF336C29B}"/>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805103025"/>
      </p:ext>
    </p:extLst>
  </p:cSld>
  <p:clrMapOvr>
    <a:masterClrMapping/>
  </p:clrMapOvr>
  <mc:AlternateContent xmlns:mc="http://schemas.openxmlformats.org/markup-compatibility/2006" xmlns:p14="http://schemas.microsoft.com/office/powerpoint/2010/main">
    <mc:Choice Requires="p14">
      <p:transition spd="slow" p14:dur="2000" advTm="44534"/>
    </mc:Choice>
    <mc:Fallback xmlns="">
      <p:transition spd="slow" advTm="4453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SSA-1099 statements for both Michael and Sophia Davenport into TSO (Step 1)</a:t>
            </a:r>
          </a:p>
          <a:p>
            <a:r>
              <a:rPr lang="en-US" dirty="0"/>
              <a:t>Check the Federal and NJ refund monitors</a:t>
            </a:r>
          </a:p>
        </p:txBody>
      </p:sp>
      <p:sp>
        <p:nvSpPr>
          <p:cNvPr id="2" name="Title 1"/>
          <p:cNvSpPr>
            <a:spLocks noGrp="1"/>
          </p:cNvSpPr>
          <p:nvPr>
            <p:ph type="title"/>
          </p:nvPr>
        </p:nvSpPr>
        <p:spPr/>
        <p:txBody>
          <a:bodyPr>
            <a:normAutofit/>
          </a:bodyPr>
          <a:lstStyle/>
          <a:p>
            <a:r>
              <a:rPr lang="en-US" dirty="0"/>
              <a:t>TSO - Student Activity</a:t>
            </a:r>
          </a:p>
        </p:txBody>
      </p:sp>
      <p:sp>
        <p:nvSpPr>
          <p:cNvPr id="4" name="Date Placeholder 3">
            <a:extLst>
              <a:ext uri="{FF2B5EF4-FFF2-40B4-BE49-F238E27FC236}">
                <a16:creationId xmlns:a16="http://schemas.microsoft.com/office/drawing/2014/main" id="{7F56616B-0C6A-4BCC-BB70-2638A7289304}"/>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23</a:t>
            </a:fld>
            <a:endParaRPr lang="en-US" dirty="0"/>
          </a:p>
        </p:txBody>
      </p:sp>
    </p:spTree>
    <p:extLst>
      <p:ext uri="{BB962C8B-B14F-4D97-AF65-F5344CB8AC3E}">
        <p14:creationId xmlns:p14="http://schemas.microsoft.com/office/powerpoint/2010/main" val="888386731"/>
      </p:ext>
    </p:extLst>
  </p:cSld>
  <p:clrMapOvr>
    <a:masterClrMapping/>
  </p:clrMapOvr>
  <p:transition advTm="30369"/>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476488" y="6265305"/>
            <a:ext cx="3860800" cy="365125"/>
          </a:xfrm>
        </p:spPr>
        <p:txBody>
          <a:bodyPr/>
          <a:lstStyle/>
          <a:p>
            <a:r>
              <a:rPr lang="en-US"/>
              <a:t>NJ Core Davenport TY2019</a:t>
            </a:r>
            <a:endParaRPr lang="en-US" dirty="0"/>
          </a:p>
        </p:txBody>
      </p:sp>
      <p:sp>
        <p:nvSpPr>
          <p:cNvPr id="7" name="Slide Number Placeholder 6"/>
          <p:cNvSpPr>
            <a:spLocks noGrp="1"/>
          </p:cNvSpPr>
          <p:nvPr>
            <p:ph type="sldNum" sz="quarter" idx="4"/>
          </p:nvPr>
        </p:nvSpPr>
        <p:spPr>
          <a:xfrm>
            <a:off x="609603" y="6265305"/>
            <a:ext cx="936487" cy="365125"/>
          </a:xfrm>
        </p:spPr>
        <p:txBody>
          <a:bodyPr/>
          <a:lstStyle/>
          <a:p>
            <a:fld id="{251E97C6-B5EA-4059-8D5E-F0990EFE7977}" type="slidenum">
              <a:rPr lang="en-US" smtClean="0"/>
              <a:pPr/>
              <a:t>230</a:t>
            </a:fld>
            <a:endParaRPr lang="en-US" dirty="0"/>
          </a:p>
        </p:txBody>
      </p:sp>
      <p:sp>
        <p:nvSpPr>
          <p:cNvPr id="3" name="Content Placeholder 2"/>
          <p:cNvSpPr>
            <a:spLocks noGrp="1"/>
          </p:cNvSpPr>
          <p:nvPr>
            <p:ph sz="quarter" idx="12"/>
          </p:nvPr>
        </p:nvSpPr>
        <p:spPr/>
        <p:txBody>
          <a:bodyPr>
            <a:normAutofit/>
          </a:bodyPr>
          <a:lstStyle/>
          <a:p>
            <a:r>
              <a:rPr lang="en-US" dirty="0"/>
              <a:t>Pause the slide show</a:t>
            </a:r>
          </a:p>
          <a:p>
            <a:r>
              <a:rPr lang="en-US" dirty="0"/>
              <a:t>Enter the Davenport’s 1098 mortgage interest paid into TSO (Step 13d)</a:t>
            </a:r>
          </a:p>
          <a:p>
            <a:r>
              <a:rPr lang="en-US" dirty="0"/>
              <a:t>Check the Federal and NJ refund monitors and Schedule A amounts</a:t>
            </a:r>
          </a:p>
        </p:txBody>
      </p:sp>
      <p:sp>
        <p:nvSpPr>
          <p:cNvPr id="2" name="Title 1"/>
          <p:cNvSpPr>
            <a:spLocks noGrp="1"/>
          </p:cNvSpPr>
          <p:nvPr>
            <p:ph type="title"/>
          </p:nvPr>
        </p:nvSpPr>
        <p:spPr/>
        <p:txBody>
          <a:bodyPr>
            <a:normAutofit/>
          </a:bodyPr>
          <a:lstStyle/>
          <a:p>
            <a:r>
              <a:rPr lang="en-US" dirty="0"/>
              <a:t>TSO - Student Activity</a:t>
            </a:r>
          </a:p>
        </p:txBody>
      </p:sp>
      <p:sp>
        <p:nvSpPr>
          <p:cNvPr id="6" name="Date Placeholder 5">
            <a:extLst>
              <a:ext uri="{FF2B5EF4-FFF2-40B4-BE49-F238E27FC236}">
                <a16:creationId xmlns:a16="http://schemas.microsoft.com/office/drawing/2014/main" id="{079AB0A9-7663-42CF-996E-BE0F5047EC09}"/>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827258879"/>
      </p:ext>
    </p:extLst>
  </p:cSld>
  <p:clrMapOvr>
    <a:masterClrMapping/>
  </p:clrMapOvr>
  <mc:AlternateContent xmlns:mc="http://schemas.openxmlformats.org/markup-compatibility/2006" xmlns:p14="http://schemas.microsoft.com/office/powerpoint/2010/main">
    <mc:Choice Requires="p14">
      <p:transition spd="slow" p14:dur="2000" advTm="19328"/>
    </mc:Choice>
    <mc:Fallback xmlns="">
      <p:transition spd="slow" advTm="19328"/>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E43D01-E1E4-42CD-8220-96730D2DBDE1}"/>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231</a:t>
            </a:fld>
            <a:endParaRPr lang="en-US" altLang="en-US" dirty="0"/>
          </a:p>
        </p:txBody>
      </p:sp>
      <p:sp>
        <p:nvSpPr>
          <p:cNvPr id="6" name="Title 5"/>
          <p:cNvSpPr>
            <a:spLocks noGrp="1"/>
          </p:cNvSpPr>
          <p:nvPr>
            <p:ph type="title"/>
          </p:nvPr>
        </p:nvSpPr>
        <p:spPr/>
        <p:txBody>
          <a:bodyPr/>
          <a:lstStyle/>
          <a:p>
            <a:r>
              <a:rPr lang="en-US" dirty="0"/>
              <a:t>TSO – Schedule A</a:t>
            </a:r>
          </a:p>
        </p:txBody>
      </p:sp>
      <p:pic>
        <p:nvPicPr>
          <p:cNvPr id="7" name="Picture 6"/>
          <p:cNvPicPr>
            <a:picLocks noChangeAspect="1"/>
          </p:cNvPicPr>
          <p:nvPr/>
        </p:nvPicPr>
        <p:blipFill>
          <a:blip r:embed="rId3"/>
          <a:stretch>
            <a:fillRect/>
          </a:stretch>
        </p:blipFill>
        <p:spPr>
          <a:xfrm>
            <a:off x="4038600" y="1276117"/>
            <a:ext cx="4134501" cy="5180783"/>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659991" y="2133600"/>
            <a:ext cx="527858" cy="304800"/>
          </a:xfrm>
          <a:prstGeom prst="rect">
            <a:avLst/>
          </a:prstGeom>
        </p:spPr>
      </p:pic>
      <p:pic>
        <p:nvPicPr>
          <p:cNvPr id="9" name="Picture 8"/>
          <p:cNvPicPr>
            <a:picLocks noChangeAspect="1"/>
          </p:cNvPicPr>
          <p:nvPr/>
        </p:nvPicPr>
        <p:blipFill>
          <a:blip r:embed="rId4"/>
          <a:stretch>
            <a:fillRect/>
          </a:stretch>
        </p:blipFill>
        <p:spPr>
          <a:xfrm>
            <a:off x="7679656" y="3282357"/>
            <a:ext cx="527858" cy="304800"/>
          </a:xfrm>
          <a:prstGeom prst="rect">
            <a:avLst/>
          </a:prstGeom>
        </p:spPr>
      </p:pic>
      <p:pic>
        <p:nvPicPr>
          <p:cNvPr id="10" name="Picture 9"/>
          <p:cNvPicPr>
            <a:picLocks noChangeAspect="1"/>
          </p:cNvPicPr>
          <p:nvPr/>
        </p:nvPicPr>
        <p:blipFill>
          <a:blip r:embed="rId4"/>
          <a:stretch>
            <a:fillRect/>
          </a:stretch>
        </p:blipFill>
        <p:spPr>
          <a:xfrm>
            <a:off x="7679656" y="4846091"/>
            <a:ext cx="527858" cy="304800"/>
          </a:xfrm>
          <a:prstGeom prst="rect">
            <a:avLst/>
          </a:prstGeom>
        </p:spPr>
      </p:pic>
      <p:pic>
        <p:nvPicPr>
          <p:cNvPr id="11" name="Picture 10"/>
          <p:cNvPicPr>
            <a:picLocks noChangeAspect="1"/>
          </p:cNvPicPr>
          <p:nvPr/>
        </p:nvPicPr>
        <p:blipFill>
          <a:blip r:embed="rId4"/>
          <a:stretch>
            <a:fillRect/>
          </a:stretch>
        </p:blipFill>
        <p:spPr>
          <a:xfrm>
            <a:off x="7684572" y="5369342"/>
            <a:ext cx="527858" cy="304800"/>
          </a:xfrm>
          <a:prstGeom prst="rect">
            <a:avLst/>
          </a:prstGeom>
        </p:spPr>
      </p:pic>
      <p:pic>
        <p:nvPicPr>
          <p:cNvPr id="12" name="Picture 11"/>
          <p:cNvPicPr>
            <a:picLocks noChangeAspect="1"/>
          </p:cNvPicPr>
          <p:nvPr/>
        </p:nvPicPr>
        <p:blipFill>
          <a:blip r:embed="rId4"/>
          <a:stretch>
            <a:fillRect/>
          </a:stretch>
        </p:blipFill>
        <p:spPr>
          <a:xfrm>
            <a:off x="7679656" y="6081488"/>
            <a:ext cx="527858" cy="304800"/>
          </a:xfrm>
          <a:prstGeom prst="rect">
            <a:avLst/>
          </a:prstGeom>
        </p:spPr>
      </p:pic>
      <p:sp>
        <p:nvSpPr>
          <p:cNvPr id="13" name="TextBox 12"/>
          <p:cNvSpPr txBox="1"/>
          <p:nvPr/>
        </p:nvSpPr>
        <p:spPr>
          <a:xfrm>
            <a:off x="8510152" y="2037514"/>
            <a:ext cx="2895216" cy="369332"/>
          </a:xfrm>
          <a:prstGeom prst="rect">
            <a:avLst/>
          </a:prstGeom>
          <a:noFill/>
          <a:ln w="28575">
            <a:solidFill>
              <a:srgbClr val="FF0000"/>
            </a:solidFill>
          </a:ln>
        </p:spPr>
        <p:txBody>
          <a:bodyPr wrap="none" rtlCol="0">
            <a:spAutoFit/>
          </a:bodyPr>
          <a:lstStyle/>
          <a:p>
            <a:r>
              <a:rPr lang="en-US" b="1" dirty="0">
                <a:solidFill>
                  <a:srgbClr val="FF0000"/>
                </a:solidFill>
              </a:rPr>
              <a:t>Medical expenses deduction</a:t>
            </a:r>
          </a:p>
        </p:txBody>
      </p:sp>
      <p:sp>
        <p:nvSpPr>
          <p:cNvPr id="14" name="TextBox 13"/>
          <p:cNvSpPr txBox="1"/>
          <p:nvPr/>
        </p:nvSpPr>
        <p:spPr>
          <a:xfrm>
            <a:off x="8497862" y="3193949"/>
            <a:ext cx="2187394" cy="369332"/>
          </a:xfrm>
          <a:prstGeom prst="rect">
            <a:avLst/>
          </a:prstGeom>
          <a:noFill/>
          <a:ln w="28575">
            <a:solidFill>
              <a:srgbClr val="FF0000"/>
            </a:solidFill>
          </a:ln>
        </p:spPr>
        <p:txBody>
          <a:bodyPr wrap="none" rtlCol="0">
            <a:spAutoFit/>
          </a:bodyPr>
          <a:lstStyle/>
          <a:p>
            <a:r>
              <a:rPr lang="en-US" b="1" dirty="0">
                <a:solidFill>
                  <a:srgbClr val="FF0000"/>
                </a:solidFill>
              </a:rPr>
              <a:t>Taxes paid deduction</a:t>
            </a:r>
          </a:p>
        </p:txBody>
      </p:sp>
      <p:sp>
        <p:nvSpPr>
          <p:cNvPr id="15" name="TextBox 14"/>
          <p:cNvSpPr txBox="1"/>
          <p:nvPr/>
        </p:nvSpPr>
        <p:spPr>
          <a:xfrm>
            <a:off x="8497862" y="4804927"/>
            <a:ext cx="2398738" cy="369332"/>
          </a:xfrm>
          <a:prstGeom prst="rect">
            <a:avLst/>
          </a:prstGeom>
          <a:noFill/>
          <a:ln w="28575">
            <a:solidFill>
              <a:srgbClr val="FF0000"/>
            </a:solidFill>
          </a:ln>
        </p:spPr>
        <p:txBody>
          <a:bodyPr wrap="square" rtlCol="0">
            <a:spAutoFit/>
          </a:bodyPr>
          <a:lstStyle/>
          <a:p>
            <a:r>
              <a:rPr lang="en-US" b="1" dirty="0">
                <a:solidFill>
                  <a:srgbClr val="FF0000"/>
                </a:solidFill>
              </a:rPr>
              <a:t>Interest paid deduction</a:t>
            </a:r>
          </a:p>
        </p:txBody>
      </p:sp>
      <p:sp>
        <p:nvSpPr>
          <p:cNvPr id="16" name="TextBox 15"/>
          <p:cNvSpPr txBox="1"/>
          <p:nvPr/>
        </p:nvSpPr>
        <p:spPr>
          <a:xfrm>
            <a:off x="8510152" y="5369342"/>
            <a:ext cx="3195555" cy="369332"/>
          </a:xfrm>
          <a:prstGeom prst="rect">
            <a:avLst/>
          </a:prstGeom>
          <a:noFill/>
          <a:ln w="28575">
            <a:solidFill>
              <a:srgbClr val="FF0000"/>
            </a:solidFill>
          </a:ln>
        </p:spPr>
        <p:txBody>
          <a:bodyPr wrap="none" rtlCol="0">
            <a:spAutoFit/>
          </a:bodyPr>
          <a:lstStyle/>
          <a:p>
            <a:r>
              <a:rPr lang="en-US" b="1" dirty="0">
                <a:solidFill>
                  <a:srgbClr val="FF0000"/>
                </a:solidFill>
              </a:rPr>
              <a:t>Charitable donations deduction</a:t>
            </a:r>
          </a:p>
        </p:txBody>
      </p:sp>
      <p:sp>
        <p:nvSpPr>
          <p:cNvPr id="17" name="TextBox 16"/>
          <p:cNvSpPr txBox="1"/>
          <p:nvPr/>
        </p:nvSpPr>
        <p:spPr>
          <a:xfrm>
            <a:off x="8497862" y="6081488"/>
            <a:ext cx="2630400" cy="369332"/>
          </a:xfrm>
          <a:prstGeom prst="rect">
            <a:avLst/>
          </a:prstGeom>
          <a:noFill/>
          <a:ln w="28575">
            <a:solidFill>
              <a:srgbClr val="FF0000"/>
            </a:solidFill>
          </a:ln>
        </p:spPr>
        <p:txBody>
          <a:bodyPr wrap="none" rtlCol="0">
            <a:spAutoFit/>
          </a:bodyPr>
          <a:lstStyle/>
          <a:p>
            <a:r>
              <a:rPr lang="en-US" b="1" dirty="0">
                <a:solidFill>
                  <a:srgbClr val="FF0000"/>
                </a:solidFill>
              </a:rPr>
              <a:t>Total itemized deductions</a:t>
            </a:r>
          </a:p>
        </p:txBody>
      </p:sp>
      <p:cxnSp>
        <p:nvCxnSpPr>
          <p:cNvPr id="18" name="Straight Arrow Connector 17"/>
          <p:cNvCxnSpPr>
            <a:stCxn id="13" idx="1"/>
          </p:cNvCxnSpPr>
          <p:nvPr/>
        </p:nvCxnSpPr>
        <p:spPr>
          <a:xfrm flipH="1">
            <a:off x="8173102" y="2222180"/>
            <a:ext cx="337050" cy="393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1"/>
          </p:cNvCxnSpPr>
          <p:nvPr/>
        </p:nvCxnSpPr>
        <p:spPr>
          <a:xfrm flipH="1">
            <a:off x="8172805" y="3378615"/>
            <a:ext cx="325057" cy="228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1"/>
          </p:cNvCxnSpPr>
          <p:nvPr/>
        </p:nvCxnSpPr>
        <p:spPr>
          <a:xfrm flipH="1">
            <a:off x="8172805" y="4989593"/>
            <a:ext cx="325057" cy="79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1"/>
            <a:endCxn id="11" idx="3"/>
          </p:cNvCxnSpPr>
          <p:nvPr/>
        </p:nvCxnSpPr>
        <p:spPr>
          <a:xfrm flipH="1" flipV="1">
            <a:off x="8212430" y="5521742"/>
            <a:ext cx="297722" cy="32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1"/>
          </p:cNvCxnSpPr>
          <p:nvPr/>
        </p:nvCxnSpPr>
        <p:spPr>
          <a:xfrm flipH="1" flipV="1">
            <a:off x="8172805" y="6232050"/>
            <a:ext cx="325057" cy="341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38225" y="2207432"/>
            <a:ext cx="2406108" cy="923330"/>
          </a:xfrm>
          <a:prstGeom prst="rect">
            <a:avLst/>
          </a:prstGeom>
          <a:noFill/>
          <a:ln w="28575">
            <a:solidFill>
              <a:srgbClr val="FF0000"/>
            </a:solidFill>
          </a:ln>
        </p:spPr>
        <p:txBody>
          <a:bodyPr wrap="none" rtlCol="0">
            <a:spAutoFit/>
          </a:bodyPr>
          <a:lstStyle/>
          <a:p>
            <a:r>
              <a:rPr lang="en-US" b="1" dirty="0">
                <a:solidFill>
                  <a:srgbClr val="FF0000"/>
                </a:solidFill>
              </a:rPr>
              <a:t>State sales tax claimed,</a:t>
            </a:r>
          </a:p>
          <a:p>
            <a:r>
              <a:rPr lang="en-US" b="1" dirty="0">
                <a:solidFill>
                  <a:srgbClr val="FF0000"/>
                </a:solidFill>
              </a:rPr>
              <a:t>rather than state</a:t>
            </a:r>
          </a:p>
          <a:p>
            <a:r>
              <a:rPr lang="en-US" b="1" dirty="0">
                <a:solidFill>
                  <a:srgbClr val="FF0000"/>
                </a:solidFill>
              </a:rPr>
              <a:t>income taxes</a:t>
            </a:r>
          </a:p>
        </p:txBody>
      </p:sp>
      <p:pic>
        <p:nvPicPr>
          <p:cNvPr id="33" name="Picture 32"/>
          <p:cNvPicPr>
            <a:picLocks noChangeAspect="1"/>
          </p:cNvPicPr>
          <p:nvPr/>
        </p:nvPicPr>
        <p:blipFill>
          <a:blip r:embed="rId4"/>
          <a:stretch>
            <a:fillRect/>
          </a:stretch>
        </p:blipFill>
        <p:spPr>
          <a:xfrm>
            <a:off x="6400800" y="2516697"/>
            <a:ext cx="527858" cy="304800"/>
          </a:xfrm>
          <a:prstGeom prst="rect">
            <a:avLst/>
          </a:prstGeom>
        </p:spPr>
      </p:pic>
      <p:cxnSp>
        <p:nvCxnSpPr>
          <p:cNvPr id="34" name="Straight Arrow Connector 33"/>
          <p:cNvCxnSpPr/>
          <p:nvPr/>
        </p:nvCxnSpPr>
        <p:spPr>
          <a:xfrm>
            <a:off x="3461540" y="2669097"/>
            <a:ext cx="29392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629032"/>
      </p:ext>
    </p:extLst>
  </p:cSld>
  <p:clrMapOvr>
    <a:masterClrMapping/>
  </p:clrMapOvr>
  <mc:AlternateContent xmlns:mc="http://schemas.openxmlformats.org/markup-compatibility/2006" xmlns:p14="http://schemas.microsoft.com/office/powerpoint/2010/main">
    <mc:Choice Requires="p14">
      <p:transition spd="slow" p14:dur="2000" advTm="280393"/>
    </mc:Choice>
    <mc:Fallback xmlns="">
      <p:transition spd="slow" advTm="280393"/>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232</a:t>
            </a:fld>
            <a:endParaRPr lang="en-US" altLang="en-US" dirty="0"/>
          </a:p>
        </p:txBody>
      </p:sp>
      <p:sp>
        <p:nvSpPr>
          <p:cNvPr id="4" name="Title 3"/>
          <p:cNvSpPr>
            <a:spLocks noGrp="1"/>
          </p:cNvSpPr>
          <p:nvPr>
            <p:ph type="title"/>
          </p:nvPr>
        </p:nvSpPr>
        <p:spPr/>
        <p:txBody>
          <a:bodyPr>
            <a:normAutofit fontScale="90000"/>
          </a:bodyPr>
          <a:lstStyle/>
          <a:p>
            <a:r>
              <a:rPr lang="en-US" dirty="0"/>
              <a:t>TSO – Compare Standard vs Itemized Deduction </a:t>
            </a:r>
          </a:p>
        </p:txBody>
      </p:sp>
      <p:pic>
        <p:nvPicPr>
          <p:cNvPr id="5" name="Picture 4"/>
          <p:cNvPicPr>
            <a:picLocks noChangeAspect="1"/>
          </p:cNvPicPr>
          <p:nvPr/>
        </p:nvPicPr>
        <p:blipFill>
          <a:blip r:embed="rId3"/>
          <a:stretch>
            <a:fillRect/>
          </a:stretch>
        </p:blipFill>
        <p:spPr>
          <a:xfrm>
            <a:off x="1546090" y="1907111"/>
            <a:ext cx="9614174" cy="3622918"/>
          </a:xfrm>
          <a:prstGeom prst="rect">
            <a:avLst/>
          </a:prstGeom>
          <a:ln>
            <a:solidFill>
              <a:schemeClr val="tx1"/>
            </a:solidFill>
          </a:ln>
        </p:spPr>
      </p:pic>
      <p:sp>
        <p:nvSpPr>
          <p:cNvPr id="6" name="Oval 5"/>
          <p:cNvSpPr/>
          <p:nvPr/>
        </p:nvSpPr>
        <p:spPr>
          <a:xfrm flipV="1">
            <a:off x="2925365" y="3809999"/>
            <a:ext cx="1951435" cy="838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Oval 6"/>
          <p:cNvSpPr/>
          <p:nvPr/>
        </p:nvSpPr>
        <p:spPr>
          <a:xfrm flipV="1">
            <a:off x="7924800" y="3809999"/>
            <a:ext cx="1828800" cy="838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5283326" y="3440097"/>
            <a:ext cx="2242345" cy="646331"/>
          </a:xfrm>
          <a:prstGeom prst="rect">
            <a:avLst/>
          </a:prstGeom>
          <a:noFill/>
          <a:ln w="28575">
            <a:solidFill>
              <a:srgbClr val="FF0000"/>
            </a:solidFill>
          </a:ln>
        </p:spPr>
        <p:txBody>
          <a:bodyPr wrap="none" rtlCol="0">
            <a:spAutoFit/>
          </a:bodyPr>
          <a:lstStyle/>
          <a:p>
            <a:r>
              <a:rPr lang="en-US" b="1" dirty="0">
                <a:solidFill>
                  <a:srgbClr val="FF0000"/>
                </a:solidFill>
              </a:rPr>
              <a:t>Davenports will claim</a:t>
            </a:r>
          </a:p>
          <a:p>
            <a:r>
              <a:rPr lang="en-US" b="1" dirty="0">
                <a:solidFill>
                  <a:srgbClr val="FF0000"/>
                </a:solidFill>
              </a:rPr>
              <a:t>itemized deductions</a:t>
            </a:r>
          </a:p>
        </p:txBody>
      </p:sp>
      <p:sp>
        <p:nvSpPr>
          <p:cNvPr id="10" name="Date Placeholder 9">
            <a:extLst>
              <a:ext uri="{FF2B5EF4-FFF2-40B4-BE49-F238E27FC236}">
                <a16:creationId xmlns:a16="http://schemas.microsoft.com/office/drawing/2014/main" id="{C8B4A339-2A57-4A7C-914A-9F2C04B414ED}"/>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846066105"/>
      </p:ext>
    </p:extLst>
  </p:cSld>
  <p:clrMapOvr>
    <a:masterClrMapping/>
  </p:clrMapOvr>
  <mc:AlternateContent xmlns:mc="http://schemas.openxmlformats.org/markup-compatibility/2006" xmlns:p14="http://schemas.microsoft.com/office/powerpoint/2010/main">
    <mc:Choice Requires="p14">
      <p:transition spd="slow" p14:dur="2000" advTm="23412"/>
    </mc:Choice>
    <mc:Fallback xmlns="">
      <p:transition spd="slow" advTm="23412"/>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233</a:t>
            </a:fld>
            <a:endParaRPr lang="en-US" altLang="en-US" dirty="0"/>
          </a:p>
        </p:txBody>
      </p:sp>
      <p:sp>
        <p:nvSpPr>
          <p:cNvPr id="4" name="Title 3"/>
          <p:cNvSpPr>
            <a:spLocks noGrp="1"/>
          </p:cNvSpPr>
          <p:nvPr>
            <p:ph type="title"/>
          </p:nvPr>
        </p:nvSpPr>
        <p:spPr/>
        <p:txBody>
          <a:bodyPr/>
          <a:lstStyle/>
          <a:p>
            <a:r>
              <a:rPr lang="en-US" dirty="0"/>
              <a:t>TSO – Itemized Deductions on Federal 1040</a:t>
            </a:r>
          </a:p>
        </p:txBody>
      </p:sp>
      <p:pic>
        <p:nvPicPr>
          <p:cNvPr id="5" name="Picture 4"/>
          <p:cNvPicPr>
            <a:picLocks noChangeAspect="1"/>
          </p:cNvPicPr>
          <p:nvPr/>
        </p:nvPicPr>
        <p:blipFill>
          <a:blip r:embed="rId3"/>
          <a:stretch>
            <a:fillRect/>
          </a:stretch>
        </p:blipFill>
        <p:spPr>
          <a:xfrm>
            <a:off x="3246758" y="1360850"/>
            <a:ext cx="4677162" cy="5087017"/>
          </a:xfrm>
          <a:prstGeom prst="rect">
            <a:avLst/>
          </a:prstGeom>
          <a:ln>
            <a:solidFill>
              <a:schemeClr val="tx1"/>
            </a:solidFill>
          </a:ln>
        </p:spPr>
      </p:pic>
      <p:sp>
        <p:nvSpPr>
          <p:cNvPr id="6" name="TextBox 5"/>
          <p:cNvSpPr txBox="1"/>
          <p:nvPr/>
        </p:nvSpPr>
        <p:spPr>
          <a:xfrm>
            <a:off x="8458200" y="5486400"/>
            <a:ext cx="2686633" cy="646331"/>
          </a:xfrm>
          <a:prstGeom prst="rect">
            <a:avLst/>
          </a:prstGeom>
          <a:noFill/>
          <a:ln w="28575">
            <a:solidFill>
              <a:srgbClr val="FF0000"/>
            </a:solidFill>
          </a:ln>
        </p:spPr>
        <p:txBody>
          <a:bodyPr wrap="none" rtlCol="0">
            <a:spAutoFit/>
          </a:bodyPr>
          <a:lstStyle/>
          <a:p>
            <a:r>
              <a:rPr lang="en-US" b="1" dirty="0">
                <a:solidFill>
                  <a:srgbClr val="FF0000"/>
                </a:solidFill>
              </a:rPr>
              <a:t>Itemized deductions from </a:t>
            </a:r>
          </a:p>
          <a:p>
            <a:r>
              <a:rPr lang="en-US" b="1" dirty="0">
                <a:solidFill>
                  <a:srgbClr val="FF0000"/>
                </a:solidFill>
              </a:rPr>
              <a:t>Schedule A</a:t>
            </a:r>
          </a:p>
        </p:txBody>
      </p:sp>
      <p:pic>
        <p:nvPicPr>
          <p:cNvPr id="7" name="Picture 6"/>
          <p:cNvPicPr>
            <a:picLocks noChangeAspect="1"/>
          </p:cNvPicPr>
          <p:nvPr/>
        </p:nvPicPr>
        <p:blipFill>
          <a:blip r:embed="rId4"/>
          <a:stretch>
            <a:fillRect/>
          </a:stretch>
        </p:blipFill>
        <p:spPr>
          <a:xfrm>
            <a:off x="6569949" y="5777942"/>
            <a:ext cx="527858" cy="304800"/>
          </a:xfrm>
          <a:prstGeom prst="rect">
            <a:avLst/>
          </a:prstGeom>
        </p:spPr>
      </p:pic>
      <p:cxnSp>
        <p:nvCxnSpPr>
          <p:cNvPr id="8" name="Straight Arrow Connector 7"/>
          <p:cNvCxnSpPr>
            <a:cxnSpLocks/>
          </p:cNvCxnSpPr>
          <p:nvPr/>
        </p:nvCxnSpPr>
        <p:spPr>
          <a:xfrm flipH="1">
            <a:off x="7069233" y="5930342"/>
            <a:ext cx="1388967" cy="144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CCF8E479-7833-49D1-B7E1-F383C5FA3D61}"/>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811364615"/>
      </p:ext>
    </p:extLst>
  </p:cSld>
  <p:clrMapOvr>
    <a:masterClrMapping/>
  </p:clrMapOvr>
  <mc:AlternateContent xmlns:mc="http://schemas.openxmlformats.org/markup-compatibility/2006" xmlns:p14="http://schemas.microsoft.com/office/powerpoint/2010/main">
    <mc:Choice Requires="p14">
      <p:transition spd="slow" p14:dur="2000" advTm="15748"/>
    </mc:Choice>
    <mc:Fallback xmlns="">
      <p:transition spd="slow" advTm="15748"/>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33318" y="1319397"/>
            <a:ext cx="4020842" cy="5128470"/>
          </a:xfrm>
          <a:prstGeom prst="rect">
            <a:avLst/>
          </a:prstGeom>
          <a:ln>
            <a:solidFill>
              <a:schemeClr val="tx1"/>
            </a:solidFill>
          </a:ln>
        </p:spPr>
      </p:pic>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234</a:t>
            </a:fld>
            <a:endParaRPr lang="en-US"/>
          </a:p>
        </p:txBody>
      </p:sp>
      <p:sp>
        <p:nvSpPr>
          <p:cNvPr id="2" name="Title 1"/>
          <p:cNvSpPr>
            <a:spLocks noGrp="1"/>
          </p:cNvSpPr>
          <p:nvPr>
            <p:ph type="title"/>
          </p:nvPr>
        </p:nvSpPr>
        <p:spPr/>
        <p:txBody>
          <a:bodyPr/>
          <a:lstStyle/>
          <a:p>
            <a:r>
              <a:rPr lang="en-US" dirty="0"/>
              <a:t>TSO – Medical Expenses on NJ 1040</a:t>
            </a:r>
          </a:p>
        </p:txBody>
      </p:sp>
      <p:sp>
        <p:nvSpPr>
          <p:cNvPr id="7" name="TextBox 6"/>
          <p:cNvSpPr txBox="1"/>
          <p:nvPr/>
        </p:nvSpPr>
        <p:spPr>
          <a:xfrm>
            <a:off x="8534400" y="3676905"/>
            <a:ext cx="2514600" cy="1200329"/>
          </a:xfrm>
          <a:prstGeom prst="rect">
            <a:avLst/>
          </a:prstGeom>
          <a:noFill/>
          <a:ln w="28575">
            <a:solidFill>
              <a:srgbClr val="FF0000"/>
            </a:solidFill>
          </a:ln>
        </p:spPr>
        <p:txBody>
          <a:bodyPr wrap="square" rtlCol="0">
            <a:spAutoFit/>
          </a:bodyPr>
          <a:lstStyle/>
          <a:p>
            <a:r>
              <a:rPr lang="en-US" b="1" dirty="0">
                <a:solidFill>
                  <a:srgbClr val="FF0000"/>
                </a:solidFill>
              </a:rPr>
              <a:t>NJ medical expenses;</a:t>
            </a:r>
          </a:p>
          <a:p>
            <a:r>
              <a:rPr lang="en-US" b="1" dirty="0">
                <a:solidFill>
                  <a:srgbClr val="FF0000"/>
                </a:solidFill>
              </a:rPr>
              <a:t>NJ gross income = 0</a:t>
            </a:r>
          </a:p>
          <a:p>
            <a:r>
              <a:rPr lang="en-US" b="1" dirty="0">
                <a:solidFill>
                  <a:srgbClr val="FF0000"/>
                </a:solidFill>
              </a:rPr>
              <a:t>so all medical expenses are deductible</a:t>
            </a:r>
          </a:p>
        </p:txBody>
      </p:sp>
      <p:sp>
        <p:nvSpPr>
          <p:cNvPr id="8" name="Oval 7"/>
          <p:cNvSpPr/>
          <p:nvPr/>
        </p:nvSpPr>
        <p:spPr>
          <a:xfrm>
            <a:off x="7366785" y="3731232"/>
            <a:ext cx="386560"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9" name="Straight Arrow Connector 8"/>
          <p:cNvCxnSpPr>
            <a:cxnSpLocks/>
          </p:cNvCxnSpPr>
          <p:nvPr/>
        </p:nvCxnSpPr>
        <p:spPr>
          <a:xfrm flipH="1" flipV="1">
            <a:off x="7706163" y="3841845"/>
            <a:ext cx="828237" cy="39452"/>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6" name="Date Placeholder 5">
            <a:extLst>
              <a:ext uri="{FF2B5EF4-FFF2-40B4-BE49-F238E27FC236}">
                <a16:creationId xmlns:a16="http://schemas.microsoft.com/office/drawing/2014/main" id="{B24566DE-1EAA-46E5-9CA3-31771C2C2522}"/>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944524606"/>
      </p:ext>
    </p:extLst>
  </p:cSld>
  <p:clrMapOvr>
    <a:masterClrMapping/>
  </p:clrMapOvr>
  <mc:AlternateContent xmlns:mc="http://schemas.openxmlformats.org/markup-compatibility/2006" xmlns:p14="http://schemas.microsoft.com/office/powerpoint/2010/main">
    <mc:Choice Requires="p14">
      <p:transition spd="slow" p14:dur="2000" advTm="108163"/>
    </mc:Choice>
    <mc:Fallback xmlns="">
      <p:transition spd="slow" advTm="108163"/>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A56AD7-22F2-45AE-8DD9-4088C8E21F79}"/>
              </a:ext>
            </a:extLst>
          </p:cNvPr>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D5AC2643-3D10-4B91-BFE9-75AED6046A15}"/>
              </a:ext>
            </a:extLst>
          </p:cNvPr>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235</a:t>
            </a:fld>
            <a:endParaRPr lang="en-US" altLang="en-US" dirty="0"/>
          </a:p>
        </p:txBody>
      </p:sp>
      <p:sp>
        <p:nvSpPr>
          <p:cNvPr id="4" name="Content Placeholder 3">
            <a:extLst>
              <a:ext uri="{FF2B5EF4-FFF2-40B4-BE49-F238E27FC236}">
                <a16:creationId xmlns:a16="http://schemas.microsoft.com/office/drawing/2014/main" id="{94A4070C-CD70-4D55-8859-D964FD5EC78D}"/>
              </a:ext>
            </a:extLst>
          </p:cNvPr>
          <p:cNvSpPr>
            <a:spLocks noGrp="1"/>
          </p:cNvSpPr>
          <p:nvPr>
            <p:ph sz="quarter" idx="12"/>
          </p:nvPr>
        </p:nvSpPr>
        <p:spPr/>
        <p:txBody>
          <a:bodyPr>
            <a:normAutofit fontScale="92500" lnSpcReduction="20000"/>
          </a:bodyPr>
          <a:lstStyle/>
          <a:p>
            <a:r>
              <a:rPr lang="en-US" dirty="0"/>
              <a:t>Can exclude all or part of pension income reported on Line 20a if:</a:t>
            </a:r>
          </a:p>
          <a:p>
            <a:pPr lvl="1"/>
            <a:r>
              <a:rPr lang="en-US" dirty="0"/>
              <a:t>Taxpayer (and spouse if MFJ) is age 62 or older or blind/disabled on 12/31/2019         </a:t>
            </a:r>
            <a:r>
              <a:rPr lang="en-US" b="1" dirty="0"/>
              <a:t>AND</a:t>
            </a:r>
          </a:p>
          <a:p>
            <a:pPr lvl="1"/>
            <a:r>
              <a:rPr lang="en-US" dirty="0"/>
              <a:t>Total income on Line 27 is $100,000 or less</a:t>
            </a:r>
          </a:p>
          <a:p>
            <a:r>
              <a:rPr lang="en-US" dirty="0"/>
              <a:t>Pension exclusion amounts</a:t>
            </a:r>
          </a:p>
          <a:p>
            <a:pPr lvl="1"/>
            <a:r>
              <a:rPr lang="en-US" dirty="0"/>
              <a:t>$80,000      MFJ</a:t>
            </a:r>
          </a:p>
          <a:p>
            <a:pPr lvl="1"/>
            <a:r>
              <a:rPr lang="en-US" dirty="0"/>
              <a:t>$60,000      S, HOH, QW</a:t>
            </a:r>
          </a:p>
          <a:p>
            <a:pPr lvl="1"/>
            <a:r>
              <a:rPr lang="en-US" dirty="0"/>
              <a:t>$40,000      MFS</a:t>
            </a:r>
          </a:p>
        </p:txBody>
      </p:sp>
      <p:sp>
        <p:nvSpPr>
          <p:cNvPr id="5" name="Title 4">
            <a:extLst>
              <a:ext uri="{FF2B5EF4-FFF2-40B4-BE49-F238E27FC236}">
                <a16:creationId xmlns:a16="http://schemas.microsoft.com/office/drawing/2014/main" id="{67422D48-2597-4A5C-9A37-DA327697FF75}"/>
              </a:ext>
            </a:extLst>
          </p:cNvPr>
          <p:cNvSpPr>
            <a:spLocks noGrp="1"/>
          </p:cNvSpPr>
          <p:nvPr>
            <p:ph type="title"/>
          </p:nvPr>
        </p:nvSpPr>
        <p:spPr/>
        <p:txBody>
          <a:bodyPr>
            <a:normAutofit/>
          </a:bodyPr>
          <a:lstStyle/>
          <a:p>
            <a:r>
              <a:rPr lang="en-US" dirty="0"/>
              <a:t>NJ Pension Exclusion – NJ 1040 Line 28a</a:t>
            </a:r>
          </a:p>
        </p:txBody>
      </p:sp>
      <p:sp>
        <p:nvSpPr>
          <p:cNvPr id="6" name="Date Placeholder 5">
            <a:extLst>
              <a:ext uri="{FF2B5EF4-FFF2-40B4-BE49-F238E27FC236}">
                <a16:creationId xmlns:a16="http://schemas.microsoft.com/office/drawing/2014/main" id="{855A0B41-F4E5-4DA0-9D27-A58086D640E8}"/>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913692800"/>
      </p:ext>
    </p:extLst>
  </p:cSld>
  <p:clrMapOvr>
    <a:masterClrMapping/>
  </p:clrMapOvr>
  <mc:AlternateContent xmlns:mc="http://schemas.openxmlformats.org/markup-compatibility/2006" xmlns:p14="http://schemas.microsoft.com/office/powerpoint/2010/main">
    <mc:Choice Requires="p14">
      <p:transition spd="slow" p14:dur="2000" advTm="97268"/>
    </mc:Choice>
    <mc:Fallback xmlns="">
      <p:transition spd="slow" advTm="97268"/>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A56AD7-22F2-45AE-8DD9-4088C8E21F79}"/>
              </a:ext>
            </a:extLst>
          </p:cNvPr>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D5AC2643-3D10-4B91-BFE9-75AED6046A15}"/>
              </a:ext>
            </a:extLst>
          </p:cNvPr>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236</a:t>
            </a:fld>
            <a:endParaRPr lang="en-US" altLang="en-US" dirty="0"/>
          </a:p>
        </p:txBody>
      </p:sp>
      <p:sp>
        <p:nvSpPr>
          <p:cNvPr id="4" name="Content Placeholder 3">
            <a:extLst>
              <a:ext uri="{FF2B5EF4-FFF2-40B4-BE49-F238E27FC236}">
                <a16:creationId xmlns:a16="http://schemas.microsoft.com/office/drawing/2014/main" id="{94A4070C-CD70-4D55-8859-D964FD5EC78D}"/>
              </a:ext>
            </a:extLst>
          </p:cNvPr>
          <p:cNvSpPr>
            <a:spLocks noGrp="1"/>
          </p:cNvSpPr>
          <p:nvPr>
            <p:ph sz="quarter" idx="12"/>
          </p:nvPr>
        </p:nvSpPr>
        <p:spPr/>
        <p:txBody>
          <a:bodyPr>
            <a:normAutofit lnSpcReduction="10000"/>
          </a:bodyPr>
          <a:lstStyle/>
          <a:p>
            <a:r>
              <a:rPr lang="en-US" dirty="0"/>
              <a:t>2 parts to Other Retirement Income Exclusion</a:t>
            </a:r>
          </a:p>
          <a:p>
            <a:pPr lvl="1"/>
            <a:r>
              <a:rPr lang="en-US" dirty="0"/>
              <a:t>Unclaimed Pension Exclusion – if taxpayer did not use entire Pension Exclusion on Line 27a</a:t>
            </a:r>
          </a:p>
          <a:p>
            <a:pPr lvl="2"/>
            <a:r>
              <a:rPr lang="en-US" dirty="0"/>
              <a:t>Complete Worksheet D (shown in NJ 1040 Instructions Page 20)</a:t>
            </a:r>
          </a:p>
          <a:p>
            <a:pPr lvl="1"/>
            <a:r>
              <a:rPr lang="en-US" dirty="0"/>
              <a:t>Special Exclusion</a:t>
            </a:r>
          </a:p>
          <a:p>
            <a:pPr lvl="2"/>
            <a:r>
              <a:rPr lang="en-US" dirty="0"/>
              <a:t>If taxpayer (and spouse if MFJ) will </a:t>
            </a:r>
            <a:r>
              <a:rPr lang="en-US" u="sng" dirty="0"/>
              <a:t>never</a:t>
            </a:r>
            <a:r>
              <a:rPr lang="en-US" dirty="0"/>
              <a:t> be able to receive Social Security or Railroad Retirement benefits because employer did not participate in either program</a:t>
            </a:r>
          </a:p>
          <a:p>
            <a:pPr lvl="2"/>
            <a:r>
              <a:rPr lang="en-US" dirty="0"/>
              <a:t>Can claim $6,000 (MFJ, HOH, QW) or $3,000 (S, MFS)</a:t>
            </a:r>
          </a:p>
          <a:p>
            <a:pPr lvl="2"/>
            <a:endParaRPr lang="en-US" dirty="0"/>
          </a:p>
        </p:txBody>
      </p:sp>
      <p:sp>
        <p:nvSpPr>
          <p:cNvPr id="5" name="Title 4">
            <a:extLst>
              <a:ext uri="{FF2B5EF4-FFF2-40B4-BE49-F238E27FC236}">
                <a16:creationId xmlns:a16="http://schemas.microsoft.com/office/drawing/2014/main" id="{67422D48-2597-4A5C-9A37-DA327697FF75}"/>
              </a:ext>
            </a:extLst>
          </p:cNvPr>
          <p:cNvSpPr>
            <a:spLocks noGrp="1"/>
          </p:cNvSpPr>
          <p:nvPr>
            <p:ph type="title"/>
          </p:nvPr>
        </p:nvSpPr>
        <p:spPr/>
        <p:txBody>
          <a:bodyPr>
            <a:normAutofit fontScale="90000"/>
          </a:bodyPr>
          <a:lstStyle/>
          <a:p>
            <a:r>
              <a:rPr lang="en-US" dirty="0"/>
              <a:t>Other Retirement Income Exclusion – NJ 1040 Line 28b</a:t>
            </a:r>
          </a:p>
        </p:txBody>
      </p:sp>
      <p:sp>
        <p:nvSpPr>
          <p:cNvPr id="6" name="Date Placeholder 5">
            <a:extLst>
              <a:ext uri="{FF2B5EF4-FFF2-40B4-BE49-F238E27FC236}">
                <a16:creationId xmlns:a16="http://schemas.microsoft.com/office/drawing/2014/main" id="{50D263D5-0772-4453-A5E6-08593E884FA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988767867"/>
      </p:ext>
    </p:extLst>
  </p:cSld>
  <p:clrMapOvr>
    <a:masterClrMapping/>
  </p:clrMapOvr>
  <mc:AlternateContent xmlns:mc="http://schemas.openxmlformats.org/markup-compatibility/2006" xmlns:p14="http://schemas.microsoft.com/office/powerpoint/2010/main">
    <mc:Choice Requires="p14">
      <p:transition spd="slow" p14:dur="2000" advTm="229064"/>
    </mc:Choice>
    <mc:Fallback xmlns="">
      <p:transition spd="slow" advTm="229064"/>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38064"/>
          <a:stretch/>
        </p:blipFill>
        <p:spPr>
          <a:xfrm>
            <a:off x="1807709" y="1319397"/>
            <a:ext cx="6046451" cy="4776603"/>
          </a:xfrm>
          <a:prstGeom prst="rect">
            <a:avLst/>
          </a:prstGeom>
          <a:ln>
            <a:solidFill>
              <a:schemeClr val="tx1"/>
            </a:solidFill>
          </a:ln>
        </p:spPr>
      </p:pic>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237</a:t>
            </a:fld>
            <a:endParaRPr lang="en-US"/>
          </a:p>
        </p:txBody>
      </p:sp>
      <p:sp>
        <p:nvSpPr>
          <p:cNvPr id="2" name="Title 1"/>
          <p:cNvSpPr>
            <a:spLocks noGrp="1"/>
          </p:cNvSpPr>
          <p:nvPr>
            <p:ph type="title"/>
          </p:nvPr>
        </p:nvSpPr>
        <p:spPr/>
        <p:txBody>
          <a:bodyPr>
            <a:normAutofit fontScale="90000"/>
          </a:bodyPr>
          <a:lstStyle/>
          <a:p>
            <a:r>
              <a:rPr lang="en-US" dirty="0"/>
              <a:t>TSO – NJ Pension Exclusion – NJ 1040 Line 28a</a:t>
            </a:r>
          </a:p>
        </p:txBody>
      </p:sp>
      <p:sp>
        <p:nvSpPr>
          <p:cNvPr id="7" name="TextBox 6"/>
          <p:cNvSpPr txBox="1"/>
          <p:nvPr/>
        </p:nvSpPr>
        <p:spPr>
          <a:xfrm>
            <a:off x="8399929" y="3186128"/>
            <a:ext cx="2514600" cy="646331"/>
          </a:xfrm>
          <a:prstGeom prst="rect">
            <a:avLst/>
          </a:prstGeom>
          <a:noFill/>
          <a:ln w="28575">
            <a:solidFill>
              <a:srgbClr val="FF0000"/>
            </a:solidFill>
          </a:ln>
        </p:spPr>
        <p:txBody>
          <a:bodyPr wrap="square" rtlCol="0">
            <a:spAutoFit/>
          </a:bodyPr>
          <a:lstStyle/>
          <a:p>
            <a:r>
              <a:rPr lang="en-US" b="1" dirty="0">
                <a:solidFill>
                  <a:srgbClr val="FF0000"/>
                </a:solidFill>
              </a:rPr>
              <a:t>NJ Pension Exclusion $50,454</a:t>
            </a:r>
          </a:p>
        </p:txBody>
      </p:sp>
      <p:sp>
        <p:nvSpPr>
          <p:cNvPr id="8" name="Oval 7"/>
          <p:cNvSpPr/>
          <p:nvPr/>
        </p:nvSpPr>
        <p:spPr>
          <a:xfrm>
            <a:off x="7191143" y="4367287"/>
            <a:ext cx="570315" cy="12851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9" name="Straight Arrow Connector 8"/>
          <p:cNvCxnSpPr>
            <a:cxnSpLocks/>
            <a:stCxn id="7" idx="1"/>
          </p:cNvCxnSpPr>
          <p:nvPr/>
        </p:nvCxnSpPr>
        <p:spPr>
          <a:xfrm flipH="1">
            <a:off x="7624679" y="3509294"/>
            <a:ext cx="775250" cy="881414"/>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ADAF40C6-AD0E-49F3-91F6-7B071C038C96}"/>
              </a:ext>
            </a:extLst>
          </p:cNvPr>
          <p:cNvSpPr txBox="1"/>
          <p:nvPr/>
        </p:nvSpPr>
        <p:spPr>
          <a:xfrm>
            <a:off x="8377423" y="4114800"/>
            <a:ext cx="3400867" cy="923330"/>
          </a:xfrm>
          <a:prstGeom prst="rect">
            <a:avLst/>
          </a:prstGeom>
          <a:noFill/>
          <a:ln w="28575">
            <a:solidFill>
              <a:srgbClr val="FF0000"/>
            </a:solidFill>
          </a:ln>
        </p:spPr>
        <p:txBody>
          <a:bodyPr wrap="none" rtlCol="0">
            <a:spAutoFit/>
          </a:bodyPr>
          <a:lstStyle/>
          <a:p>
            <a:r>
              <a:rPr lang="en-US" b="1" dirty="0">
                <a:solidFill>
                  <a:srgbClr val="FF0000"/>
                </a:solidFill>
              </a:rPr>
              <a:t>NJ Other Retirement Exclusion – </a:t>
            </a:r>
          </a:p>
          <a:p>
            <a:r>
              <a:rPr lang="en-US" b="1" dirty="0">
                <a:solidFill>
                  <a:srgbClr val="FF0000"/>
                </a:solidFill>
              </a:rPr>
              <a:t>Unclaimed Pension Exclusion part</a:t>
            </a:r>
          </a:p>
          <a:p>
            <a:r>
              <a:rPr lang="en-US" b="1" dirty="0">
                <a:solidFill>
                  <a:srgbClr val="FF0000"/>
                </a:solidFill>
              </a:rPr>
              <a:t>$29,546 </a:t>
            </a:r>
          </a:p>
        </p:txBody>
      </p:sp>
      <p:sp>
        <p:nvSpPr>
          <p:cNvPr id="14" name="Oval 13">
            <a:extLst>
              <a:ext uri="{FF2B5EF4-FFF2-40B4-BE49-F238E27FC236}">
                <a16:creationId xmlns:a16="http://schemas.microsoft.com/office/drawing/2014/main" id="{5619DF2E-F423-4313-BB10-A85E58381A91}"/>
              </a:ext>
            </a:extLst>
          </p:cNvPr>
          <p:cNvSpPr/>
          <p:nvPr/>
        </p:nvSpPr>
        <p:spPr>
          <a:xfrm>
            <a:off x="7191144" y="4495799"/>
            <a:ext cx="570315" cy="15908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5" name="Straight Arrow Connector 14">
            <a:extLst>
              <a:ext uri="{FF2B5EF4-FFF2-40B4-BE49-F238E27FC236}">
                <a16:creationId xmlns:a16="http://schemas.microsoft.com/office/drawing/2014/main" id="{CED583F6-322E-4C18-8B81-C87E3CACA60B}"/>
              </a:ext>
            </a:extLst>
          </p:cNvPr>
          <p:cNvCxnSpPr>
            <a:cxnSpLocks/>
            <a:stCxn id="12" idx="1"/>
            <a:endCxn id="14" idx="6"/>
          </p:cNvCxnSpPr>
          <p:nvPr/>
        </p:nvCxnSpPr>
        <p:spPr>
          <a:xfrm flipH="1" flipV="1">
            <a:off x="7761459" y="4575341"/>
            <a:ext cx="615964" cy="1124"/>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3" name="TextBox 22">
            <a:extLst>
              <a:ext uri="{FF2B5EF4-FFF2-40B4-BE49-F238E27FC236}">
                <a16:creationId xmlns:a16="http://schemas.microsoft.com/office/drawing/2014/main" id="{066A6210-E023-4679-A6AE-6EA09EDA5423}"/>
              </a:ext>
            </a:extLst>
          </p:cNvPr>
          <p:cNvSpPr txBox="1"/>
          <p:nvPr/>
        </p:nvSpPr>
        <p:spPr>
          <a:xfrm>
            <a:off x="8445899" y="5320471"/>
            <a:ext cx="2388026" cy="646331"/>
          </a:xfrm>
          <a:prstGeom prst="rect">
            <a:avLst/>
          </a:prstGeom>
          <a:noFill/>
          <a:ln w="28575">
            <a:solidFill>
              <a:srgbClr val="FF0000"/>
            </a:solidFill>
          </a:ln>
        </p:spPr>
        <p:txBody>
          <a:bodyPr wrap="none" rtlCol="0">
            <a:spAutoFit/>
          </a:bodyPr>
          <a:lstStyle/>
          <a:p>
            <a:r>
              <a:rPr lang="en-US" b="1" dirty="0">
                <a:solidFill>
                  <a:srgbClr val="FF0000"/>
                </a:solidFill>
              </a:rPr>
              <a:t>Total Exclusion amount</a:t>
            </a:r>
          </a:p>
          <a:p>
            <a:r>
              <a:rPr lang="en-US" b="1" dirty="0">
                <a:solidFill>
                  <a:srgbClr val="FF0000"/>
                </a:solidFill>
              </a:rPr>
              <a:t>$80,000</a:t>
            </a:r>
          </a:p>
        </p:txBody>
      </p:sp>
      <p:cxnSp>
        <p:nvCxnSpPr>
          <p:cNvPr id="28" name="Straight Arrow Connector 27">
            <a:extLst>
              <a:ext uri="{FF2B5EF4-FFF2-40B4-BE49-F238E27FC236}">
                <a16:creationId xmlns:a16="http://schemas.microsoft.com/office/drawing/2014/main" id="{423F66C7-21B9-4090-A2DE-2F3C064E6345}"/>
              </a:ext>
            </a:extLst>
          </p:cNvPr>
          <p:cNvCxnSpPr>
            <a:cxnSpLocks/>
          </p:cNvCxnSpPr>
          <p:nvPr/>
        </p:nvCxnSpPr>
        <p:spPr>
          <a:xfrm flipH="1" flipV="1">
            <a:off x="7616657" y="4782832"/>
            <a:ext cx="829242" cy="755771"/>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0" name="Oval 29">
            <a:extLst>
              <a:ext uri="{FF2B5EF4-FFF2-40B4-BE49-F238E27FC236}">
                <a16:creationId xmlns:a16="http://schemas.microsoft.com/office/drawing/2014/main" id="{4E8EA230-0308-4B67-B741-BCDB81B2FD82}"/>
              </a:ext>
            </a:extLst>
          </p:cNvPr>
          <p:cNvSpPr/>
          <p:nvPr/>
        </p:nvSpPr>
        <p:spPr>
          <a:xfrm>
            <a:off x="7167618" y="4626155"/>
            <a:ext cx="570315" cy="15908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TextBox 31">
            <a:extLst>
              <a:ext uri="{FF2B5EF4-FFF2-40B4-BE49-F238E27FC236}">
                <a16:creationId xmlns:a16="http://schemas.microsoft.com/office/drawing/2014/main" id="{431DDCA3-A4CF-455C-823D-EF22DF5D3219}"/>
              </a:ext>
            </a:extLst>
          </p:cNvPr>
          <p:cNvSpPr txBox="1"/>
          <p:nvPr/>
        </p:nvSpPr>
        <p:spPr>
          <a:xfrm>
            <a:off x="4486501" y="3051842"/>
            <a:ext cx="2447699" cy="369332"/>
          </a:xfrm>
          <a:prstGeom prst="rect">
            <a:avLst/>
          </a:prstGeom>
          <a:noFill/>
          <a:ln w="28575">
            <a:solidFill>
              <a:srgbClr val="FF0000"/>
            </a:solidFill>
          </a:ln>
        </p:spPr>
        <p:txBody>
          <a:bodyPr wrap="square" rtlCol="0">
            <a:spAutoFit/>
          </a:bodyPr>
          <a:lstStyle/>
          <a:p>
            <a:r>
              <a:rPr lang="en-US" b="1" dirty="0">
                <a:solidFill>
                  <a:srgbClr val="FF0000"/>
                </a:solidFill>
              </a:rPr>
              <a:t>Taxable pension income</a:t>
            </a:r>
          </a:p>
        </p:txBody>
      </p:sp>
      <p:sp>
        <p:nvSpPr>
          <p:cNvPr id="34" name="Oval 33">
            <a:extLst>
              <a:ext uri="{FF2B5EF4-FFF2-40B4-BE49-F238E27FC236}">
                <a16:creationId xmlns:a16="http://schemas.microsoft.com/office/drawing/2014/main" id="{60A1893D-0B72-426B-B716-019F48FD5C9A}"/>
              </a:ext>
            </a:extLst>
          </p:cNvPr>
          <p:cNvSpPr/>
          <p:nvPr/>
        </p:nvSpPr>
        <p:spPr>
          <a:xfrm flipV="1">
            <a:off x="7167619" y="3142564"/>
            <a:ext cx="593840" cy="27860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35" name="Straight Arrow Connector 34">
            <a:extLst>
              <a:ext uri="{FF2B5EF4-FFF2-40B4-BE49-F238E27FC236}">
                <a16:creationId xmlns:a16="http://schemas.microsoft.com/office/drawing/2014/main" id="{53E91A11-24AF-4D5A-8A65-C9F9671E8842}"/>
              </a:ext>
            </a:extLst>
          </p:cNvPr>
          <p:cNvCxnSpPr>
            <a:cxnSpLocks/>
          </p:cNvCxnSpPr>
          <p:nvPr/>
        </p:nvCxnSpPr>
        <p:spPr>
          <a:xfrm flipV="1">
            <a:off x="6906900" y="3236508"/>
            <a:ext cx="260718" cy="9714"/>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6" name="Date Placeholder 5">
            <a:extLst>
              <a:ext uri="{FF2B5EF4-FFF2-40B4-BE49-F238E27FC236}">
                <a16:creationId xmlns:a16="http://schemas.microsoft.com/office/drawing/2014/main" id="{FF4AA010-6BC2-46C2-AA48-6A7E1D3C6F88}"/>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171708667"/>
      </p:ext>
    </p:extLst>
  </p:cSld>
  <p:clrMapOvr>
    <a:masterClrMapping/>
  </p:clrMapOvr>
  <mc:AlternateContent xmlns:mc="http://schemas.openxmlformats.org/markup-compatibility/2006" xmlns:p14="http://schemas.microsoft.com/office/powerpoint/2010/main">
    <mc:Choice Requires="p14">
      <p:transition spd="slow" p14:dur="2000" advTm="120195"/>
    </mc:Choice>
    <mc:Fallback xmlns="">
      <p:transition spd="slow" advTm="120195"/>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altLang="en-US" dirty="0">
                <a:cs typeface="Calibri"/>
              </a:rPr>
              <a:t>Michael Davenport</a:t>
            </a:r>
          </a:p>
        </p:txBody>
      </p:sp>
      <p:sp>
        <p:nvSpPr>
          <p:cNvPr id="4098" name="Title 1"/>
          <p:cNvSpPr>
            <a:spLocks noGrp="1"/>
          </p:cNvSpPr>
          <p:nvPr>
            <p:ph type="title"/>
          </p:nvPr>
        </p:nvSpPr>
        <p:spPr/>
        <p:txBody>
          <a:bodyPr/>
          <a:lstStyle/>
          <a:p>
            <a:r>
              <a:rPr lang="en-US" altLang="en-US" dirty="0"/>
              <a:t>Federal Health Insurance</a:t>
            </a:r>
          </a:p>
        </p:txBody>
      </p:sp>
      <p:sp>
        <p:nvSpPr>
          <p:cNvPr id="2" name="Date Placeholder 1">
            <a:extLst>
              <a:ext uri="{FF2B5EF4-FFF2-40B4-BE49-F238E27FC236}">
                <a16:creationId xmlns:a16="http://schemas.microsoft.com/office/drawing/2014/main" id="{F89E9EDE-0967-4739-8242-BB3C8347DC5C}"/>
              </a:ext>
            </a:extLst>
          </p:cNvPr>
          <p:cNvSpPr>
            <a:spLocks noGrp="1"/>
          </p:cNvSpPr>
          <p:nvPr>
            <p:ph type="dt" sz="half" idx="2"/>
          </p:nvPr>
        </p:nvSpPr>
        <p:spPr/>
        <p:txBody>
          <a:bodyPr/>
          <a:lstStyle/>
          <a:p>
            <a:r>
              <a:rPr lang="en-US"/>
              <a:t>12-13-2020 v0.94</a:t>
            </a:r>
            <a:endParaRPr lang="en-US" dirty="0"/>
          </a:p>
        </p:txBody>
      </p:sp>
      <p:sp>
        <p:nvSpPr>
          <p:cNvPr id="5" name="Footer Placeholder 4">
            <a:extLst>
              <a:ext uri="{FF2B5EF4-FFF2-40B4-BE49-F238E27FC236}">
                <a16:creationId xmlns:a16="http://schemas.microsoft.com/office/drawing/2014/main" id="{789ED277-27CC-4DB3-9E32-036969B62CEF}"/>
              </a:ext>
            </a:extLst>
          </p:cNvPr>
          <p:cNvSpPr>
            <a:spLocks noGrp="1"/>
          </p:cNvSpPr>
          <p:nvPr>
            <p:ph type="ftr" sz="quarter" idx="3"/>
          </p:nvPr>
        </p:nvSpPr>
        <p:spPr/>
        <p:txBody>
          <a:bodyPr/>
          <a:lstStyle/>
          <a:p>
            <a:pPr>
              <a:defRPr/>
            </a:pPr>
            <a:r>
              <a:rPr lang="en-US"/>
              <a:t>NJ Core Davenport TY2019</a:t>
            </a:r>
            <a:endParaRPr lang="en-US" dirty="0"/>
          </a:p>
        </p:txBody>
      </p:sp>
      <p:sp>
        <p:nvSpPr>
          <p:cNvPr id="6" name="Slide Number Placeholder 5">
            <a:extLst>
              <a:ext uri="{FF2B5EF4-FFF2-40B4-BE49-F238E27FC236}">
                <a16:creationId xmlns:a16="http://schemas.microsoft.com/office/drawing/2014/main" id="{073BE08D-5675-4355-B02A-1C3604D1981B}"/>
              </a:ext>
            </a:extLst>
          </p:cNvPr>
          <p:cNvSpPr>
            <a:spLocks noGrp="1"/>
          </p:cNvSpPr>
          <p:nvPr>
            <p:ph type="sldNum" sz="quarter" idx="4"/>
          </p:nvPr>
        </p:nvSpPr>
        <p:spPr/>
        <p:txBody>
          <a:bodyPr/>
          <a:lstStyle/>
          <a:p>
            <a:pPr>
              <a:defRPr/>
            </a:pPr>
            <a:fld id="{0C71C609-0F0D-4841-9F2F-030B3379F104}" type="slidenum">
              <a:rPr lang="en-US" altLang="en-US" smtClean="0"/>
              <a:pPr>
                <a:defRPr/>
              </a:pPr>
              <a:t>238</a:t>
            </a:fld>
            <a:endParaRPr lang="en-US" altLang="en-US" dirty="0"/>
          </a:p>
        </p:txBody>
      </p:sp>
    </p:spTree>
    <p:extLst>
      <p:ext uri="{BB962C8B-B14F-4D97-AF65-F5344CB8AC3E}">
        <p14:creationId xmlns:p14="http://schemas.microsoft.com/office/powerpoint/2010/main" val="3043537448"/>
      </p:ext>
    </p:extLst>
  </p:cSld>
  <p:clrMapOvr>
    <a:masterClrMapping/>
  </p:clrMapOvr>
  <p:transition spd="slow" advTm="21662"/>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239</a:t>
            </a:fld>
            <a:endParaRPr lang="en-US" altLang="en-US" dirty="0"/>
          </a:p>
        </p:txBody>
      </p:sp>
      <p:sp>
        <p:nvSpPr>
          <p:cNvPr id="4" name="Content Placeholder 3"/>
          <p:cNvSpPr>
            <a:spLocks noGrp="1"/>
          </p:cNvSpPr>
          <p:nvPr>
            <p:ph sz="quarter" idx="12"/>
          </p:nvPr>
        </p:nvSpPr>
        <p:spPr/>
        <p:txBody>
          <a:bodyPr/>
          <a:lstStyle/>
          <a:p>
            <a:endParaRPr lang="en-US" dirty="0"/>
          </a:p>
          <a:p>
            <a:endParaRPr lang="en-US" dirty="0"/>
          </a:p>
          <a:p>
            <a:pPr marL="0" indent="0" algn="ctr">
              <a:buNone/>
            </a:pPr>
            <a:r>
              <a:rPr lang="en-US" b="1" u="sng" dirty="0">
                <a:solidFill>
                  <a:srgbClr val="FF0000"/>
                </a:solidFill>
              </a:rPr>
              <a:t>DAVENPORT INTEGRATED SCENARIO – STEP 14</a:t>
            </a:r>
          </a:p>
          <a:p>
            <a:pPr marL="0" indent="0" algn="ctr">
              <a:buNone/>
            </a:pPr>
            <a:r>
              <a:rPr lang="en-US" b="1" u="sng" dirty="0">
                <a:solidFill>
                  <a:srgbClr val="FF0000"/>
                </a:solidFill>
              </a:rPr>
              <a:t>HEALTH INSURANCE (FEDERAL)</a:t>
            </a:r>
          </a:p>
        </p:txBody>
      </p:sp>
      <p:sp>
        <p:nvSpPr>
          <p:cNvPr id="5" name="Title 4"/>
          <p:cNvSpPr>
            <a:spLocks noGrp="1"/>
          </p:cNvSpPr>
          <p:nvPr>
            <p:ph type="title"/>
          </p:nvPr>
        </p:nvSpPr>
        <p:spPr/>
        <p:txBody>
          <a:bodyPr/>
          <a:lstStyle/>
          <a:p>
            <a:r>
              <a:rPr lang="en-US" dirty="0"/>
              <a:t> </a:t>
            </a:r>
          </a:p>
        </p:txBody>
      </p:sp>
      <p:sp>
        <p:nvSpPr>
          <p:cNvPr id="7" name="Date Placeholder 6">
            <a:extLst>
              <a:ext uri="{FF2B5EF4-FFF2-40B4-BE49-F238E27FC236}">
                <a16:creationId xmlns:a16="http://schemas.microsoft.com/office/drawing/2014/main" id="{832B73E3-CCBA-4FF5-B78D-05F748A5FC86}"/>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812592704"/>
      </p:ext>
    </p:extLst>
  </p:cSld>
  <p:clrMapOvr>
    <a:masterClrMapping/>
  </p:clrMapOvr>
  <mc:AlternateContent xmlns:mc="http://schemas.openxmlformats.org/markup-compatibility/2006" xmlns:p14="http://schemas.microsoft.com/office/powerpoint/2010/main">
    <mc:Choice Requires="p14">
      <p:transition spd="slow" p14:dur="2000" advTm="12960"/>
    </mc:Choice>
    <mc:Fallback xmlns="">
      <p:transition spd="slow" advTm="1296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A0789E5-CDD8-4A67-88CF-58C912D7D6F1}"/>
              </a:ext>
            </a:extLst>
          </p:cNvPr>
          <p:cNvSpPr>
            <a:spLocks noGrp="1"/>
          </p:cNvSpPr>
          <p:nvPr>
            <p:ph type="dt" sz="half" idx="10"/>
          </p:nvPr>
        </p:nvSpPr>
        <p:spPr/>
        <p:txBody>
          <a:bodyPr/>
          <a:lstStyle/>
          <a:p>
            <a:r>
              <a:rPr lang="en-US"/>
              <a:t>12-13-2020 v0.94</a:t>
            </a:r>
            <a:endParaRPr lang="en-US" dirty="0"/>
          </a:p>
        </p:txBody>
      </p:sp>
      <p:sp>
        <p:nvSpPr>
          <p:cNvPr id="4" name="Footer Placeholder 3"/>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fld id="{AE820BBC-AC8A-41A2-B5A2-A38EDA688333}" type="slidenum">
              <a:rPr lang="en-US" altLang="en-US" smtClean="0"/>
              <a:pPr/>
              <a:t>24</a:t>
            </a:fld>
            <a:endParaRPr lang="en-US" altLang="en-US" dirty="0"/>
          </a:p>
        </p:txBody>
      </p:sp>
      <p:sp>
        <p:nvSpPr>
          <p:cNvPr id="21506" name="Rectangle 9"/>
          <p:cNvSpPr>
            <a:spLocks noGrp="1" noChangeArrowheads="1"/>
          </p:cNvSpPr>
          <p:nvPr>
            <p:ph type="title"/>
          </p:nvPr>
        </p:nvSpPr>
        <p:spPr/>
        <p:txBody>
          <a:bodyPr/>
          <a:lstStyle/>
          <a:p>
            <a:r>
              <a:rPr lang="en-GB" altLang="en-US" dirty="0"/>
              <a:t>TSO – SS on Federal 1040                                    </a:t>
            </a:r>
            <a:endParaRPr lang="en-GB" altLang="en-US" sz="1600" dirty="0"/>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ClrTx/>
              <a:buSzTx/>
              <a:buFontTx/>
              <a:buNone/>
            </a:pPr>
            <a:endParaRPr lang="en-US" altLang="en-US" sz="1050" b="0" dirty="0">
              <a:solidFill>
                <a:schemeClr val="bg1"/>
              </a:solidFill>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3352800" y="1312297"/>
            <a:ext cx="4619993" cy="4953566"/>
          </a:xfrm>
          <a:prstGeom prst="rect">
            <a:avLst/>
          </a:prstGeom>
          <a:ln>
            <a:solidFill>
              <a:schemeClr val="tx1"/>
            </a:solidFill>
          </a:ln>
        </p:spPr>
      </p:pic>
      <p:sp>
        <p:nvSpPr>
          <p:cNvPr id="6" name="TextBox 5"/>
          <p:cNvSpPr txBox="1"/>
          <p:nvPr/>
        </p:nvSpPr>
        <p:spPr>
          <a:xfrm>
            <a:off x="8520389" y="4076424"/>
            <a:ext cx="3136756" cy="1754326"/>
          </a:xfrm>
          <a:prstGeom prst="rect">
            <a:avLst/>
          </a:prstGeom>
          <a:noFill/>
          <a:ln w="28575">
            <a:solidFill>
              <a:srgbClr val="FF0000"/>
            </a:solidFill>
          </a:ln>
        </p:spPr>
        <p:txBody>
          <a:bodyPr wrap="none" rtlCol="0">
            <a:spAutoFit/>
          </a:bodyPr>
          <a:lstStyle/>
          <a:p>
            <a:r>
              <a:rPr lang="en-US" b="1" dirty="0">
                <a:solidFill>
                  <a:srgbClr val="FF0000"/>
                </a:solidFill>
              </a:rPr>
              <a:t>No taxable SS amount since</a:t>
            </a:r>
          </a:p>
          <a:p>
            <a:r>
              <a:rPr lang="en-US" b="1" dirty="0">
                <a:solidFill>
                  <a:srgbClr val="FF0000"/>
                </a:solidFill>
              </a:rPr>
              <a:t>“combined income” (½ of SS + </a:t>
            </a:r>
          </a:p>
          <a:p>
            <a:r>
              <a:rPr lang="en-US" b="1" dirty="0">
                <a:solidFill>
                  <a:srgbClr val="FF0000"/>
                </a:solidFill>
              </a:rPr>
              <a:t>all other income) is not greater</a:t>
            </a:r>
          </a:p>
          <a:p>
            <a:r>
              <a:rPr lang="en-US" b="1" dirty="0">
                <a:solidFill>
                  <a:srgbClr val="FF0000"/>
                </a:solidFill>
              </a:rPr>
              <a:t>than $32,000;</a:t>
            </a:r>
          </a:p>
          <a:p>
            <a:r>
              <a:rPr lang="en-US" b="1" dirty="0">
                <a:solidFill>
                  <a:srgbClr val="FF0000"/>
                </a:solidFill>
              </a:rPr>
              <a:t>Could change later as more</a:t>
            </a:r>
          </a:p>
          <a:p>
            <a:r>
              <a:rPr lang="en-US" b="1" dirty="0">
                <a:solidFill>
                  <a:srgbClr val="FF0000"/>
                </a:solidFill>
              </a:rPr>
              <a:t>income is added to return</a:t>
            </a:r>
          </a:p>
        </p:txBody>
      </p:sp>
      <p:sp>
        <p:nvSpPr>
          <p:cNvPr id="10" name="Oval 9"/>
          <p:cNvSpPr/>
          <p:nvPr/>
        </p:nvSpPr>
        <p:spPr>
          <a:xfrm>
            <a:off x="7112203" y="4648200"/>
            <a:ext cx="860590" cy="33377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cxnSp>
        <p:nvCxnSpPr>
          <p:cNvPr id="11" name="Straight Arrow Connector 10"/>
          <p:cNvCxnSpPr>
            <a:cxnSpLocks/>
            <a:endCxn id="10" idx="6"/>
          </p:cNvCxnSpPr>
          <p:nvPr/>
        </p:nvCxnSpPr>
        <p:spPr>
          <a:xfrm flipH="1">
            <a:off x="7972793" y="4815088"/>
            <a:ext cx="547596" cy="0"/>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400193" y="4412778"/>
            <a:ext cx="2727221" cy="646331"/>
          </a:xfrm>
          <a:prstGeom prst="rect">
            <a:avLst/>
          </a:prstGeom>
          <a:noFill/>
          <a:ln w="28575">
            <a:solidFill>
              <a:srgbClr val="FF0000"/>
            </a:solidFill>
          </a:ln>
        </p:spPr>
        <p:txBody>
          <a:bodyPr wrap="none" rtlCol="0">
            <a:spAutoFit/>
          </a:bodyPr>
          <a:lstStyle/>
          <a:p>
            <a:r>
              <a:rPr lang="en-US" b="1" dirty="0">
                <a:solidFill>
                  <a:srgbClr val="FF0000"/>
                </a:solidFill>
              </a:rPr>
              <a:t>Total amount of SS income</a:t>
            </a:r>
          </a:p>
          <a:p>
            <a:r>
              <a:rPr lang="en-US" b="1" dirty="0">
                <a:solidFill>
                  <a:srgbClr val="FF0000"/>
                </a:solidFill>
              </a:rPr>
              <a:t>for Michael and Sophia</a:t>
            </a:r>
          </a:p>
        </p:txBody>
      </p:sp>
      <p:sp>
        <p:nvSpPr>
          <p:cNvPr id="14" name="Oval 13"/>
          <p:cNvSpPr/>
          <p:nvPr/>
        </p:nvSpPr>
        <p:spPr>
          <a:xfrm>
            <a:off x="5164781" y="4648200"/>
            <a:ext cx="860590" cy="33377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cxnSp>
        <p:nvCxnSpPr>
          <p:cNvPr id="17" name="Straight Arrow Connector 16"/>
          <p:cNvCxnSpPr>
            <a:cxnSpLocks/>
          </p:cNvCxnSpPr>
          <p:nvPr/>
        </p:nvCxnSpPr>
        <p:spPr>
          <a:xfrm>
            <a:off x="3116736" y="4723653"/>
            <a:ext cx="1912464" cy="12290"/>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400193" y="1676400"/>
            <a:ext cx="2566215" cy="923330"/>
          </a:xfrm>
          <a:prstGeom prst="rect">
            <a:avLst/>
          </a:prstGeom>
          <a:noFill/>
          <a:ln w="28575">
            <a:solidFill>
              <a:srgbClr val="FF0000"/>
            </a:solidFill>
          </a:ln>
        </p:spPr>
        <p:txBody>
          <a:bodyPr wrap="none" rtlCol="0">
            <a:spAutoFit/>
          </a:bodyPr>
          <a:lstStyle/>
          <a:p>
            <a:r>
              <a:rPr lang="en-US" b="1" dirty="0">
                <a:solidFill>
                  <a:srgbClr val="FF0000"/>
                </a:solidFill>
              </a:rPr>
              <a:t>SS not taxable for NJ;</a:t>
            </a:r>
          </a:p>
          <a:p>
            <a:r>
              <a:rPr lang="en-US" b="1" dirty="0">
                <a:solidFill>
                  <a:srgbClr val="FF0000"/>
                </a:solidFill>
              </a:rPr>
              <a:t>does not appear at all on</a:t>
            </a:r>
          </a:p>
          <a:p>
            <a:r>
              <a:rPr lang="en-US" b="1" dirty="0">
                <a:solidFill>
                  <a:srgbClr val="FF0000"/>
                </a:solidFill>
              </a:rPr>
              <a:t>NJ 1040</a:t>
            </a:r>
          </a:p>
        </p:txBody>
      </p:sp>
    </p:spTree>
    <p:extLst>
      <p:ext uri="{BB962C8B-B14F-4D97-AF65-F5344CB8AC3E}">
        <p14:creationId xmlns:p14="http://schemas.microsoft.com/office/powerpoint/2010/main" val="3383533075"/>
      </p:ext>
    </p:extLst>
  </p:cSld>
  <p:clrMapOvr>
    <a:masterClrMapping/>
  </p:clrMapOvr>
  <p:transition spd="slow" advTm="86020"/>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240</a:t>
            </a:fld>
            <a:endParaRPr lang="en-US" altLang="en-US" dirty="0"/>
          </a:p>
        </p:txBody>
      </p:sp>
      <p:sp>
        <p:nvSpPr>
          <p:cNvPr id="5" name="Title 4"/>
          <p:cNvSpPr>
            <a:spLocks noGrp="1"/>
          </p:cNvSpPr>
          <p:nvPr>
            <p:ph type="title"/>
          </p:nvPr>
        </p:nvSpPr>
        <p:spPr/>
        <p:txBody>
          <a:bodyPr>
            <a:normAutofit/>
          </a:bodyPr>
          <a:lstStyle/>
          <a:p>
            <a:r>
              <a:rPr lang="en-US" dirty="0"/>
              <a:t>TSO – Entering Federal Health Insurance Info</a:t>
            </a:r>
            <a:br>
              <a:rPr lang="en-US" dirty="0"/>
            </a:br>
            <a:r>
              <a:rPr lang="en-US" sz="2700" dirty="0"/>
              <a:t>Health Insurance section</a:t>
            </a:r>
          </a:p>
        </p:txBody>
      </p:sp>
      <p:pic>
        <p:nvPicPr>
          <p:cNvPr id="7" name="Content Placeholder 6"/>
          <p:cNvPicPr>
            <a:picLocks noGrp="1" noChangeAspect="1"/>
          </p:cNvPicPr>
          <p:nvPr>
            <p:ph sz="quarter" idx="4294967295"/>
          </p:nvPr>
        </p:nvPicPr>
        <p:blipFill>
          <a:blip r:embed="rId3"/>
          <a:stretch>
            <a:fillRect/>
          </a:stretch>
        </p:blipFill>
        <p:spPr>
          <a:xfrm>
            <a:off x="2286000" y="1447800"/>
            <a:ext cx="7391400" cy="4114800"/>
          </a:xfrm>
          <a:prstGeom prst="rect">
            <a:avLst/>
          </a:prstGeom>
          <a:ln>
            <a:solidFill>
              <a:schemeClr val="tx1"/>
            </a:solidFill>
          </a:ln>
        </p:spPr>
      </p:pic>
      <p:sp>
        <p:nvSpPr>
          <p:cNvPr id="6" name="Date Placeholder 5">
            <a:extLst>
              <a:ext uri="{FF2B5EF4-FFF2-40B4-BE49-F238E27FC236}">
                <a16:creationId xmlns:a16="http://schemas.microsoft.com/office/drawing/2014/main" id="{2FB60D74-257D-48FE-846A-CCE35D5EC4F7}"/>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705779875"/>
      </p:ext>
    </p:extLst>
  </p:cSld>
  <p:clrMapOvr>
    <a:masterClrMapping/>
  </p:clrMapOvr>
  <mc:AlternateContent xmlns:mc="http://schemas.openxmlformats.org/markup-compatibility/2006" xmlns:p14="http://schemas.microsoft.com/office/powerpoint/2010/main">
    <mc:Choice Requires="p14">
      <p:transition spd="slow" p14:dur="2000" advTm="34574"/>
    </mc:Choice>
    <mc:Fallback xmlns="">
      <p:transition spd="slow" advTm="34574"/>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476488" y="6265305"/>
            <a:ext cx="3860800" cy="365125"/>
          </a:xfrm>
        </p:spPr>
        <p:txBody>
          <a:bodyPr/>
          <a:lstStyle/>
          <a:p>
            <a:r>
              <a:rPr lang="en-US" sz="1200"/>
              <a:t>NJ Core Davenport TY2019</a:t>
            </a:r>
            <a:endParaRPr lang="en-US" sz="1200" dirty="0"/>
          </a:p>
        </p:txBody>
      </p:sp>
      <p:sp>
        <p:nvSpPr>
          <p:cNvPr id="7" name="Slide Number Placeholder 6"/>
          <p:cNvSpPr>
            <a:spLocks noGrp="1"/>
          </p:cNvSpPr>
          <p:nvPr>
            <p:ph type="sldNum" sz="quarter" idx="4"/>
          </p:nvPr>
        </p:nvSpPr>
        <p:spPr>
          <a:xfrm>
            <a:off x="609603" y="6265305"/>
            <a:ext cx="936487" cy="365125"/>
          </a:xfrm>
        </p:spPr>
        <p:txBody>
          <a:bodyPr/>
          <a:lstStyle/>
          <a:p>
            <a:fld id="{251E97C6-B5EA-4059-8D5E-F0990EFE7977}" type="slidenum">
              <a:rPr lang="en-US" smtClean="0"/>
              <a:pPr/>
              <a:t>241</a:t>
            </a:fld>
            <a:endParaRPr lang="en-US" dirty="0"/>
          </a:p>
        </p:txBody>
      </p:sp>
      <p:sp>
        <p:nvSpPr>
          <p:cNvPr id="3" name="Content Placeholder 2"/>
          <p:cNvSpPr>
            <a:spLocks noGrp="1"/>
          </p:cNvSpPr>
          <p:nvPr>
            <p:ph sz="quarter" idx="12"/>
          </p:nvPr>
        </p:nvSpPr>
        <p:spPr/>
        <p:txBody>
          <a:bodyPr>
            <a:normAutofit/>
          </a:bodyPr>
          <a:lstStyle/>
          <a:p>
            <a:r>
              <a:rPr lang="en-US" dirty="0"/>
              <a:t>Pause the slide show</a:t>
            </a:r>
          </a:p>
          <a:p>
            <a:r>
              <a:rPr lang="en-US" dirty="0"/>
              <a:t>Complete Federal TSO Health Insurance section by stating that the Davenports did not purchase insurance through the Marketplace (Step 14)</a:t>
            </a:r>
          </a:p>
          <a:p>
            <a:r>
              <a:rPr lang="en-US" dirty="0"/>
              <a:t>Check to ensure that Federal and NJ refund monitors did not change from prior step</a:t>
            </a:r>
          </a:p>
        </p:txBody>
      </p:sp>
      <p:sp>
        <p:nvSpPr>
          <p:cNvPr id="2" name="Title 1"/>
          <p:cNvSpPr>
            <a:spLocks noGrp="1"/>
          </p:cNvSpPr>
          <p:nvPr>
            <p:ph type="title"/>
          </p:nvPr>
        </p:nvSpPr>
        <p:spPr/>
        <p:txBody>
          <a:bodyPr>
            <a:normAutofit/>
          </a:bodyPr>
          <a:lstStyle/>
          <a:p>
            <a:r>
              <a:rPr lang="en-US" dirty="0"/>
              <a:t>TSO - Student Activity</a:t>
            </a:r>
          </a:p>
        </p:txBody>
      </p:sp>
      <p:sp>
        <p:nvSpPr>
          <p:cNvPr id="4" name="Date Placeholder 3">
            <a:extLst>
              <a:ext uri="{FF2B5EF4-FFF2-40B4-BE49-F238E27FC236}">
                <a16:creationId xmlns:a16="http://schemas.microsoft.com/office/drawing/2014/main" id="{C45FF282-C42B-490D-B7C3-61CD9AD70E4A}"/>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4063182386"/>
      </p:ext>
    </p:extLst>
  </p:cSld>
  <p:clrMapOvr>
    <a:masterClrMapping/>
  </p:clrMapOvr>
  <mc:AlternateContent xmlns:mc="http://schemas.openxmlformats.org/markup-compatibility/2006" xmlns:p14="http://schemas.microsoft.com/office/powerpoint/2010/main">
    <mc:Choice Requires="p14">
      <p:transition spd="slow" p14:dur="2000" advTm="24478"/>
    </mc:Choice>
    <mc:Fallback xmlns="">
      <p:transition spd="slow" advTm="24478"/>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altLang="en-US" dirty="0">
                <a:cs typeface="Calibri"/>
              </a:rPr>
              <a:t>Michael Davenport</a:t>
            </a:r>
          </a:p>
        </p:txBody>
      </p:sp>
      <p:sp>
        <p:nvSpPr>
          <p:cNvPr id="4098" name="Title 1"/>
          <p:cNvSpPr>
            <a:spLocks noGrp="1"/>
          </p:cNvSpPr>
          <p:nvPr>
            <p:ph type="title"/>
          </p:nvPr>
        </p:nvSpPr>
        <p:spPr/>
        <p:txBody>
          <a:bodyPr/>
          <a:lstStyle/>
          <a:p>
            <a:r>
              <a:rPr lang="en-US" altLang="en-US" dirty="0"/>
              <a:t>State Section</a:t>
            </a:r>
          </a:p>
        </p:txBody>
      </p:sp>
      <p:sp>
        <p:nvSpPr>
          <p:cNvPr id="4" name="Date Placeholder 3">
            <a:extLst>
              <a:ext uri="{FF2B5EF4-FFF2-40B4-BE49-F238E27FC236}">
                <a16:creationId xmlns:a16="http://schemas.microsoft.com/office/drawing/2014/main" id="{9E2F6666-9CF5-47EF-8AF3-FD7BD2CD235F}"/>
              </a:ext>
            </a:extLst>
          </p:cNvPr>
          <p:cNvSpPr>
            <a:spLocks noGrp="1"/>
          </p:cNvSpPr>
          <p:nvPr>
            <p:ph type="dt" sz="half" idx="2"/>
          </p:nvPr>
        </p:nvSpPr>
        <p:spPr/>
        <p:txBody>
          <a:bodyPr/>
          <a:lstStyle/>
          <a:p>
            <a:r>
              <a:rPr lang="en-US"/>
              <a:t>12-13-2020 v0.94</a:t>
            </a:r>
            <a:endParaRPr lang="en-US" dirty="0"/>
          </a:p>
        </p:txBody>
      </p:sp>
      <p:sp>
        <p:nvSpPr>
          <p:cNvPr id="5" name="Footer Placeholder 4">
            <a:extLst>
              <a:ext uri="{FF2B5EF4-FFF2-40B4-BE49-F238E27FC236}">
                <a16:creationId xmlns:a16="http://schemas.microsoft.com/office/drawing/2014/main" id="{DB48E14B-8F4F-4284-9D86-8277110C00AE}"/>
              </a:ext>
            </a:extLst>
          </p:cNvPr>
          <p:cNvSpPr>
            <a:spLocks noGrp="1"/>
          </p:cNvSpPr>
          <p:nvPr>
            <p:ph type="ftr" sz="quarter" idx="3"/>
          </p:nvPr>
        </p:nvSpPr>
        <p:spPr/>
        <p:txBody>
          <a:bodyPr/>
          <a:lstStyle/>
          <a:p>
            <a:pPr>
              <a:defRPr/>
            </a:pPr>
            <a:r>
              <a:rPr lang="en-US"/>
              <a:t>NJ Core Davenport TY2019</a:t>
            </a:r>
            <a:endParaRPr lang="en-US" dirty="0"/>
          </a:p>
        </p:txBody>
      </p:sp>
      <p:sp>
        <p:nvSpPr>
          <p:cNvPr id="6" name="Slide Number Placeholder 5">
            <a:extLst>
              <a:ext uri="{FF2B5EF4-FFF2-40B4-BE49-F238E27FC236}">
                <a16:creationId xmlns:a16="http://schemas.microsoft.com/office/drawing/2014/main" id="{EA11C235-CF69-4026-A38B-42F977F9DD0A}"/>
              </a:ext>
            </a:extLst>
          </p:cNvPr>
          <p:cNvSpPr>
            <a:spLocks noGrp="1"/>
          </p:cNvSpPr>
          <p:nvPr>
            <p:ph type="sldNum" sz="quarter" idx="4"/>
          </p:nvPr>
        </p:nvSpPr>
        <p:spPr/>
        <p:txBody>
          <a:bodyPr/>
          <a:lstStyle/>
          <a:p>
            <a:pPr>
              <a:defRPr/>
            </a:pPr>
            <a:fld id="{0C71C609-0F0D-4841-9F2F-030B3379F104}" type="slidenum">
              <a:rPr lang="en-US" altLang="en-US" smtClean="0"/>
              <a:pPr>
                <a:defRPr/>
              </a:pPr>
              <a:t>242</a:t>
            </a:fld>
            <a:endParaRPr lang="en-US" altLang="en-US" dirty="0"/>
          </a:p>
        </p:txBody>
      </p:sp>
    </p:spTree>
    <p:extLst>
      <p:ext uri="{BB962C8B-B14F-4D97-AF65-F5344CB8AC3E}">
        <p14:creationId xmlns:p14="http://schemas.microsoft.com/office/powerpoint/2010/main" val="432287389"/>
      </p:ext>
    </p:extLst>
  </p:cSld>
  <p:clrMapOvr>
    <a:masterClrMapping/>
  </p:clrMapOvr>
  <p:transition spd="slow" advTm="7436"/>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243</a:t>
            </a:fld>
            <a:endParaRPr lang="en-US" altLang="en-US" dirty="0"/>
          </a:p>
        </p:txBody>
      </p:sp>
      <p:sp>
        <p:nvSpPr>
          <p:cNvPr id="4" name="Content Placeholder 3"/>
          <p:cNvSpPr>
            <a:spLocks noGrp="1"/>
          </p:cNvSpPr>
          <p:nvPr>
            <p:ph sz="quarter" idx="12"/>
          </p:nvPr>
        </p:nvSpPr>
        <p:spPr>
          <a:xfrm>
            <a:off x="1278833" y="1371600"/>
            <a:ext cx="9753600" cy="4413193"/>
          </a:xfrm>
        </p:spPr>
        <p:txBody>
          <a:bodyPr/>
          <a:lstStyle/>
          <a:p>
            <a:pPr marL="0" indent="0">
              <a:buNone/>
            </a:pPr>
            <a:endParaRPr lang="en-US" dirty="0"/>
          </a:p>
          <a:p>
            <a:endParaRPr lang="en-US" dirty="0"/>
          </a:p>
          <a:p>
            <a:pPr marL="0" indent="0" algn="ctr">
              <a:buNone/>
            </a:pPr>
            <a:r>
              <a:rPr lang="en-US" b="1" u="sng" dirty="0">
                <a:solidFill>
                  <a:srgbClr val="FF0000"/>
                </a:solidFill>
              </a:rPr>
              <a:t>DAVENPORT INTEGRATED SCENARIO – STEP 15</a:t>
            </a:r>
          </a:p>
          <a:p>
            <a:pPr marL="0" indent="0" algn="ctr">
              <a:buNone/>
            </a:pPr>
            <a:r>
              <a:rPr lang="en-US" b="1" u="sng" dirty="0">
                <a:solidFill>
                  <a:srgbClr val="FF0000"/>
                </a:solidFill>
              </a:rPr>
              <a:t>NJ RETURN </a:t>
            </a:r>
          </a:p>
        </p:txBody>
      </p:sp>
      <p:sp>
        <p:nvSpPr>
          <p:cNvPr id="5" name="Title 4"/>
          <p:cNvSpPr>
            <a:spLocks noGrp="1"/>
          </p:cNvSpPr>
          <p:nvPr>
            <p:ph type="title"/>
          </p:nvPr>
        </p:nvSpPr>
        <p:spPr/>
        <p:txBody>
          <a:bodyPr/>
          <a:lstStyle/>
          <a:p>
            <a:r>
              <a:rPr lang="en-US" dirty="0"/>
              <a:t> </a:t>
            </a:r>
          </a:p>
        </p:txBody>
      </p:sp>
      <p:sp>
        <p:nvSpPr>
          <p:cNvPr id="6" name="Date Placeholder 5">
            <a:extLst>
              <a:ext uri="{FF2B5EF4-FFF2-40B4-BE49-F238E27FC236}">
                <a16:creationId xmlns:a16="http://schemas.microsoft.com/office/drawing/2014/main" id="{92675030-993B-4B32-901C-8AFFE7E85E8F}"/>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202832409"/>
      </p:ext>
    </p:extLst>
  </p:cSld>
  <p:clrMapOvr>
    <a:masterClrMapping/>
  </p:clrMapOvr>
  <mc:AlternateContent xmlns:mc="http://schemas.openxmlformats.org/markup-compatibility/2006" xmlns:p14="http://schemas.microsoft.com/office/powerpoint/2010/main">
    <mc:Choice Requires="p14">
      <p:transition spd="slow" p14:dur="2000" advTm="19207"/>
    </mc:Choice>
    <mc:Fallback xmlns="">
      <p:transition spd="slow" advTm="19207"/>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244</a:t>
            </a:fld>
            <a:endParaRPr lang="en-US" altLang="en-US" dirty="0"/>
          </a:p>
        </p:txBody>
      </p:sp>
      <p:sp>
        <p:nvSpPr>
          <p:cNvPr id="4" name="Content Placeholder 3"/>
          <p:cNvSpPr>
            <a:spLocks noGrp="1"/>
          </p:cNvSpPr>
          <p:nvPr>
            <p:ph sz="quarter" idx="12"/>
          </p:nvPr>
        </p:nvSpPr>
        <p:spPr>
          <a:xfrm>
            <a:off x="1278833" y="1371600"/>
            <a:ext cx="9753600" cy="4413193"/>
          </a:xfrm>
        </p:spPr>
        <p:txBody>
          <a:bodyPr/>
          <a:lstStyle/>
          <a:p>
            <a:pPr marL="0" indent="0">
              <a:buNone/>
            </a:pPr>
            <a:endParaRPr lang="en-US" dirty="0"/>
          </a:p>
          <a:p>
            <a:endParaRPr lang="en-US" dirty="0"/>
          </a:p>
          <a:p>
            <a:pPr marL="0" indent="0" algn="ctr">
              <a:buNone/>
            </a:pPr>
            <a:r>
              <a:rPr lang="en-US" b="1" u="sng" dirty="0">
                <a:solidFill>
                  <a:srgbClr val="FF0000"/>
                </a:solidFill>
              </a:rPr>
              <a:t>DAVENPORT INTEGRATED SCENARIO – STEP 15a</a:t>
            </a:r>
          </a:p>
          <a:p>
            <a:pPr marL="0" indent="0" algn="ctr">
              <a:buNone/>
            </a:pPr>
            <a:r>
              <a:rPr lang="en-US" b="1" u="sng" dirty="0">
                <a:solidFill>
                  <a:srgbClr val="FF0000"/>
                </a:solidFill>
              </a:rPr>
              <a:t>NJ PROPERTY TAX CREDIT OR DEDUCTION   </a:t>
            </a:r>
          </a:p>
        </p:txBody>
      </p:sp>
      <p:sp>
        <p:nvSpPr>
          <p:cNvPr id="5" name="Title 4"/>
          <p:cNvSpPr>
            <a:spLocks noGrp="1"/>
          </p:cNvSpPr>
          <p:nvPr>
            <p:ph type="title"/>
          </p:nvPr>
        </p:nvSpPr>
        <p:spPr/>
        <p:txBody>
          <a:bodyPr/>
          <a:lstStyle/>
          <a:p>
            <a:r>
              <a:rPr lang="en-US" dirty="0"/>
              <a:t> </a:t>
            </a:r>
          </a:p>
        </p:txBody>
      </p:sp>
      <p:sp>
        <p:nvSpPr>
          <p:cNvPr id="6" name="Date Placeholder 5">
            <a:extLst>
              <a:ext uri="{FF2B5EF4-FFF2-40B4-BE49-F238E27FC236}">
                <a16:creationId xmlns:a16="http://schemas.microsoft.com/office/drawing/2014/main" id="{2B8F57DA-88D0-416F-9956-9514F3D0872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588477447"/>
      </p:ext>
    </p:extLst>
  </p:cSld>
  <p:clrMapOvr>
    <a:masterClrMapping/>
  </p:clrMapOvr>
  <mc:AlternateContent xmlns:mc="http://schemas.openxmlformats.org/markup-compatibility/2006" xmlns:p14="http://schemas.microsoft.com/office/powerpoint/2010/main">
    <mc:Choice Requires="p14">
      <p:transition spd="slow" p14:dur="2000" advTm="29818"/>
    </mc:Choice>
    <mc:Fallback xmlns="">
      <p:transition spd="slow" advTm="29818"/>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893529" y="1996395"/>
            <a:ext cx="8254992" cy="4007941"/>
          </a:xfrm>
          <a:prstGeom prst="rect">
            <a:avLst/>
          </a:prstGeom>
        </p:spPr>
      </p:pic>
      <p:sp>
        <p:nvSpPr>
          <p:cNvPr id="6" name="Date Placeholder 5">
            <a:extLst>
              <a:ext uri="{FF2B5EF4-FFF2-40B4-BE49-F238E27FC236}">
                <a16:creationId xmlns:a16="http://schemas.microsoft.com/office/drawing/2014/main" id="{75276E3A-A93D-4EAA-B355-D07ADA467999}"/>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245</a:t>
            </a:fld>
            <a:endParaRPr lang="en-US" altLang="en-US" dirty="0"/>
          </a:p>
        </p:txBody>
      </p:sp>
      <p:sp>
        <p:nvSpPr>
          <p:cNvPr id="5" name="Title 4"/>
          <p:cNvSpPr>
            <a:spLocks noGrp="1"/>
          </p:cNvSpPr>
          <p:nvPr>
            <p:ph type="title"/>
          </p:nvPr>
        </p:nvSpPr>
        <p:spPr/>
        <p:txBody>
          <a:bodyPr/>
          <a:lstStyle/>
          <a:p>
            <a:r>
              <a:rPr lang="en-US" dirty="0"/>
              <a:t>NJ Checklist – Property Tax Information</a:t>
            </a:r>
          </a:p>
        </p:txBody>
      </p:sp>
      <p:pic>
        <p:nvPicPr>
          <p:cNvPr id="7" name="Content Placeholder 5"/>
          <p:cNvPicPr>
            <a:picLocks noChangeAspect="1"/>
          </p:cNvPicPr>
          <p:nvPr/>
        </p:nvPicPr>
        <p:blipFill>
          <a:blip r:embed="rId4"/>
          <a:stretch>
            <a:fillRect/>
          </a:stretch>
        </p:blipFill>
        <p:spPr>
          <a:xfrm>
            <a:off x="1893529" y="1462860"/>
            <a:ext cx="8268270" cy="533535"/>
          </a:xfrm>
          <a:prstGeom prst="rect">
            <a:avLst/>
          </a:prstGeom>
        </p:spPr>
      </p:pic>
      <p:sp>
        <p:nvSpPr>
          <p:cNvPr id="8" name="Oval 7"/>
          <p:cNvSpPr/>
          <p:nvPr/>
        </p:nvSpPr>
        <p:spPr>
          <a:xfrm>
            <a:off x="3581401" y="2133600"/>
            <a:ext cx="1143000" cy="39633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272495" y="2272941"/>
            <a:ext cx="2373791"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PTR base year amount </a:t>
            </a:r>
          </a:p>
        </p:txBody>
      </p:sp>
      <p:cxnSp>
        <p:nvCxnSpPr>
          <p:cNvPr id="9" name="Straight Arrow Connector 8"/>
          <p:cNvCxnSpPr>
            <a:cxnSpLocks/>
          </p:cNvCxnSpPr>
          <p:nvPr/>
        </p:nvCxnSpPr>
        <p:spPr>
          <a:xfrm flipV="1">
            <a:off x="2663492" y="2393926"/>
            <a:ext cx="904631" cy="294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890020"/>
      </p:ext>
    </p:extLst>
  </p:cSld>
  <p:clrMapOvr>
    <a:masterClrMapping/>
  </p:clrMapOvr>
  <mc:AlternateContent xmlns:mc="http://schemas.openxmlformats.org/markup-compatibility/2006" xmlns:p14="http://schemas.microsoft.com/office/powerpoint/2010/main">
    <mc:Choice Requires="p14">
      <p:transition spd="slow" p14:dur="2000" advTm="74272"/>
    </mc:Choice>
    <mc:Fallback xmlns="">
      <p:transition spd="slow" advTm="74272"/>
    </mc:Fallback>
  </mc:AlternateContent>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78731" y="1311500"/>
            <a:ext cx="5923848" cy="5052219"/>
          </a:xfrm>
          <a:prstGeom prst="rect">
            <a:avLst/>
          </a:prstGeom>
          <a:ln>
            <a:solidFill>
              <a:schemeClr val="tx1"/>
            </a:solidFill>
          </a:ln>
        </p:spPr>
      </p:pic>
      <p:sp>
        <p:nvSpPr>
          <p:cNvPr id="4" name="Footer Placeholder 3"/>
          <p:cNvSpPr>
            <a:spLocks noGrp="1"/>
          </p:cNvSpPr>
          <p:nvPr>
            <p:ph type="ftr" sz="quarter" idx="3"/>
          </p:nvPr>
        </p:nvSpPr>
        <p:spPr>
          <a:xfrm>
            <a:off x="3476488" y="6265305"/>
            <a:ext cx="38608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NJ Core Davenport TY2019</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p:cNvSpPr>
            <a:spLocks noGrp="1"/>
          </p:cNvSpPr>
          <p:nvPr>
            <p:ph type="sldNum" sz="quarter" idx="4"/>
          </p:nvPr>
        </p:nvSpPr>
        <p:spPr>
          <a:xfrm>
            <a:off x="609603" y="6265305"/>
            <a:ext cx="93648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820BBC-AC8A-41A2-B5A2-A38EDA688333}"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050" b="0"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5" name="Title 4">
            <a:extLst>
              <a:ext uri="{FF2B5EF4-FFF2-40B4-BE49-F238E27FC236}">
                <a16:creationId xmlns:a16="http://schemas.microsoft.com/office/drawing/2014/main" id="{9F1FA2C8-F397-43F6-8CBD-12197FA9E294}"/>
              </a:ext>
            </a:extLst>
          </p:cNvPr>
          <p:cNvSpPr>
            <a:spLocks noGrp="1"/>
          </p:cNvSpPr>
          <p:nvPr>
            <p:ph type="title"/>
          </p:nvPr>
        </p:nvSpPr>
        <p:spPr>
          <a:xfrm>
            <a:off x="1066803" y="28835"/>
            <a:ext cx="9965630" cy="1143000"/>
          </a:xfrm>
        </p:spPr>
        <p:txBody>
          <a:bodyPr>
            <a:normAutofit/>
          </a:bodyPr>
          <a:lstStyle/>
          <a:p>
            <a:r>
              <a:rPr lang="en-US" dirty="0"/>
              <a:t>TSO – Entering Property Tax Credit/Deduction</a:t>
            </a:r>
            <a:br>
              <a:rPr lang="en-US" dirty="0"/>
            </a:br>
            <a:r>
              <a:rPr lang="en-US" sz="2700" dirty="0"/>
              <a:t>State Section&gt;NJ&gt;Credits&gt;Property Tax Credit/Deduction</a:t>
            </a:r>
          </a:p>
        </p:txBody>
      </p:sp>
      <p:sp>
        <p:nvSpPr>
          <p:cNvPr id="2" name="Content Placeholder 1"/>
          <p:cNvSpPr>
            <a:spLocks noGrp="1"/>
          </p:cNvSpPr>
          <p:nvPr>
            <p:ph sz="quarter" idx="12"/>
          </p:nvPr>
        </p:nvSpPr>
        <p:spPr/>
        <p:txBody>
          <a:bodyPr/>
          <a:lstStyle/>
          <a:p>
            <a:pPr marL="0" indent="0">
              <a:buNone/>
            </a:pPr>
            <a:endParaRPr lang="en-US" dirty="0"/>
          </a:p>
          <a:p>
            <a:pPr marL="0" indent="0">
              <a:buNone/>
            </a:pPr>
            <a:endParaRPr lang="en-US" dirty="0"/>
          </a:p>
        </p:txBody>
      </p:sp>
      <p:sp>
        <p:nvSpPr>
          <p:cNvPr id="8" name="TextBox 7"/>
          <p:cNvSpPr txBox="1"/>
          <p:nvPr/>
        </p:nvSpPr>
        <p:spPr>
          <a:xfrm>
            <a:off x="3778076" y="3510275"/>
            <a:ext cx="5593161" cy="369332"/>
          </a:xfrm>
          <a:prstGeom prst="rect">
            <a:avLst/>
          </a:prstGeom>
          <a:noFill/>
          <a:ln w="28575">
            <a:solidFill>
              <a:srgbClr val="FF0000"/>
            </a:solidFill>
          </a:ln>
        </p:spPr>
        <p:txBody>
          <a:bodyPr wrap="square" rtlCol="0">
            <a:spAutoFit/>
          </a:bodyPr>
          <a:lstStyle/>
          <a:p>
            <a:r>
              <a:rPr lang="en-US" b="1" dirty="0">
                <a:solidFill>
                  <a:srgbClr val="FF0000"/>
                </a:solidFill>
              </a:rPr>
              <a:t>Refer to NJ Special Handling document for requirements</a:t>
            </a:r>
          </a:p>
        </p:txBody>
      </p:sp>
      <p:cxnSp>
        <p:nvCxnSpPr>
          <p:cNvPr id="10" name="Straight Arrow Connector 9"/>
          <p:cNvCxnSpPr>
            <a:stCxn id="8" idx="1"/>
          </p:cNvCxnSpPr>
          <p:nvPr/>
        </p:nvCxnSpPr>
        <p:spPr bwMode="auto">
          <a:xfrm flipH="1">
            <a:off x="3134914" y="3694941"/>
            <a:ext cx="643162" cy="1091"/>
          </a:xfrm>
          <a:prstGeom prst="straightConnector1">
            <a:avLst/>
          </a:prstGeom>
          <a:noFill/>
          <a:ln w="38100" cap="flat" cmpd="sng" algn="ctr">
            <a:solidFill>
              <a:srgbClr val="FF0000"/>
            </a:solidFill>
            <a:prstDash val="solid"/>
            <a:round/>
            <a:headEnd type="none" w="med" len="med"/>
            <a:tailEnd type="triangle"/>
          </a:ln>
          <a:effectLst/>
        </p:spPr>
      </p:cxnSp>
      <p:sp>
        <p:nvSpPr>
          <p:cNvPr id="11" name="TextBox 10"/>
          <p:cNvSpPr txBox="1"/>
          <p:nvPr/>
        </p:nvSpPr>
        <p:spPr>
          <a:xfrm>
            <a:off x="4185779" y="5322076"/>
            <a:ext cx="2320892" cy="369332"/>
          </a:xfrm>
          <a:prstGeom prst="rect">
            <a:avLst/>
          </a:prstGeom>
          <a:noFill/>
          <a:ln w="28575">
            <a:solidFill>
              <a:srgbClr val="FF0000"/>
            </a:solidFill>
          </a:ln>
        </p:spPr>
        <p:txBody>
          <a:bodyPr wrap="none" rtlCol="0">
            <a:spAutoFit/>
          </a:bodyPr>
          <a:lstStyle/>
          <a:p>
            <a:r>
              <a:rPr lang="en-US" b="1" dirty="0">
                <a:solidFill>
                  <a:srgbClr val="FF0000"/>
                </a:solidFill>
              </a:rPr>
              <a:t>PTR base year amount</a:t>
            </a:r>
          </a:p>
        </p:txBody>
      </p:sp>
      <p:cxnSp>
        <p:nvCxnSpPr>
          <p:cNvPr id="13" name="Straight Arrow Connector 12"/>
          <p:cNvCxnSpPr/>
          <p:nvPr/>
        </p:nvCxnSpPr>
        <p:spPr bwMode="auto">
          <a:xfrm flipH="1">
            <a:off x="3134913" y="5492794"/>
            <a:ext cx="1016850" cy="18838"/>
          </a:xfrm>
          <a:prstGeom prst="straightConnector1">
            <a:avLst/>
          </a:prstGeom>
          <a:noFill/>
          <a:ln w="38100" cap="flat" cmpd="sng" algn="ctr">
            <a:solidFill>
              <a:srgbClr val="FF0000"/>
            </a:solidFill>
            <a:prstDash val="solid"/>
            <a:round/>
            <a:headEnd type="none" w="med" len="med"/>
            <a:tailEnd type="triangle"/>
          </a:ln>
          <a:effectLst/>
        </p:spPr>
      </p:cxnSp>
      <p:sp>
        <p:nvSpPr>
          <p:cNvPr id="17" name="TextBox 16"/>
          <p:cNvSpPr txBox="1"/>
          <p:nvPr/>
        </p:nvSpPr>
        <p:spPr>
          <a:xfrm>
            <a:off x="5115855" y="5926294"/>
            <a:ext cx="1372042"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Homeowner</a:t>
            </a:r>
          </a:p>
        </p:txBody>
      </p:sp>
      <p:cxnSp>
        <p:nvCxnSpPr>
          <p:cNvPr id="19" name="Straight Arrow Connector 18"/>
          <p:cNvCxnSpPr>
            <a:stCxn id="17" idx="1"/>
          </p:cNvCxnSpPr>
          <p:nvPr/>
        </p:nvCxnSpPr>
        <p:spPr bwMode="auto">
          <a:xfrm flipH="1">
            <a:off x="3476489" y="6110960"/>
            <a:ext cx="1639366" cy="61240"/>
          </a:xfrm>
          <a:prstGeom prst="straightConnector1">
            <a:avLst/>
          </a:prstGeom>
          <a:noFill/>
          <a:ln w="38100" cap="flat" cmpd="sng" algn="ctr">
            <a:solidFill>
              <a:srgbClr val="FF0000"/>
            </a:solidFill>
            <a:prstDash val="solid"/>
            <a:round/>
            <a:headEnd type="none" w="med" len="med"/>
            <a:tailEnd type="triangle"/>
          </a:ln>
          <a:effectLst/>
        </p:spPr>
      </p:cxnSp>
      <p:sp>
        <p:nvSpPr>
          <p:cNvPr id="15" name="Oval 14"/>
          <p:cNvSpPr/>
          <p:nvPr/>
        </p:nvSpPr>
        <p:spPr>
          <a:xfrm>
            <a:off x="2627044" y="3511366"/>
            <a:ext cx="533401" cy="41440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8" name="Oval 17"/>
          <p:cNvSpPr/>
          <p:nvPr/>
        </p:nvSpPr>
        <p:spPr>
          <a:xfrm>
            <a:off x="2578731" y="5311732"/>
            <a:ext cx="533401" cy="41440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0" name="Oval 19"/>
          <p:cNvSpPr/>
          <p:nvPr/>
        </p:nvSpPr>
        <p:spPr>
          <a:xfrm>
            <a:off x="2652686" y="5949311"/>
            <a:ext cx="823802" cy="41440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Date Placeholder 5">
            <a:extLst>
              <a:ext uri="{FF2B5EF4-FFF2-40B4-BE49-F238E27FC236}">
                <a16:creationId xmlns:a16="http://schemas.microsoft.com/office/drawing/2014/main" id="{B3B958B2-7447-45F0-91FA-90614F314371}"/>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710298312"/>
      </p:ext>
    </p:extLst>
  </p:cSld>
  <p:clrMapOvr>
    <a:masterClrMapping/>
  </p:clrMapOvr>
  <p:transition spd="slow" advTm="54748"/>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3476488" y="1402585"/>
            <a:ext cx="5020997" cy="4930965"/>
          </a:xfrm>
          <a:prstGeom prst="rect">
            <a:avLst/>
          </a:prstGeom>
          <a:ln>
            <a:solidFill>
              <a:schemeClr val="tx1"/>
            </a:solidFill>
          </a:ln>
        </p:spPr>
      </p:pic>
      <p:sp>
        <p:nvSpPr>
          <p:cNvPr id="2" name="Content Placeholder 1"/>
          <p:cNvSpPr>
            <a:spLocks noGrp="1"/>
          </p:cNvSpPr>
          <p:nvPr>
            <p:ph sz="quarter" idx="12"/>
          </p:nvPr>
        </p:nvSpPr>
        <p:spPr/>
        <p:txBody>
          <a:bodyPr/>
          <a:lstStyle/>
          <a:p>
            <a:pPr marL="0" indent="0">
              <a:buNone/>
            </a:pPr>
            <a:endParaRPr lang="en-US" dirty="0"/>
          </a:p>
          <a:p>
            <a:pPr marL="0" indent="0">
              <a:buNone/>
            </a:pPr>
            <a:endParaRPr lang="en-US" dirty="0"/>
          </a:p>
        </p:txBody>
      </p:sp>
      <p:sp>
        <p:nvSpPr>
          <p:cNvPr id="4" name="Footer Placeholder 3"/>
          <p:cNvSpPr>
            <a:spLocks noGrp="1"/>
          </p:cNvSpPr>
          <p:nvPr>
            <p:ph type="ftr" sz="quarter" idx="3"/>
          </p:nvPr>
        </p:nvSpPr>
        <p:spPr>
          <a:xfrm>
            <a:off x="3476488" y="6265305"/>
            <a:ext cx="38608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NJ Core Davenport TY2019</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p:cNvSpPr>
            <a:spLocks noGrp="1"/>
          </p:cNvSpPr>
          <p:nvPr>
            <p:ph type="sldNum" sz="quarter" idx="4"/>
          </p:nvPr>
        </p:nvSpPr>
        <p:spPr>
          <a:xfrm>
            <a:off x="609603" y="6265305"/>
            <a:ext cx="93648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820BBC-AC8A-41A2-B5A2-A38EDA688333}"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050" b="0"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5" name="Title 4">
            <a:extLst>
              <a:ext uri="{FF2B5EF4-FFF2-40B4-BE49-F238E27FC236}">
                <a16:creationId xmlns:a16="http://schemas.microsoft.com/office/drawing/2014/main" id="{9F1FA2C8-F397-43F6-8CBD-12197FA9E294}"/>
              </a:ext>
            </a:extLst>
          </p:cNvPr>
          <p:cNvSpPr>
            <a:spLocks noGrp="1"/>
          </p:cNvSpPr>
          <p:nvPr>
            <p:ph type="title"/>
          </p:nvPr>
        </p:nvSpPr>
        <p:spPr>
          <a:xfrm>
            <a:off x="1066803" y="28835"/>
            <a:ext cx="9965630" cy="1143000"/>
          </a:xfrm>
        </p:spPr>
        <p:txBody>
          <a:bodyPr>
            <a:normAutofit/>
          </a:bodyPr>
          <a:lstStyle/>
          <a:p>
            <a:r>
              <a:rPr lang="en-US" dirty="0"/>
              <a:t>TSO – Entering Property Tax Credit/Deduction</a:t>
            </a:r>
            <a:br>
              <a:rPr lang="en-US" dirty="0"/>
            </a:br>
            <a:r>
              <a:rPr lang="en-US" sz="2700" dirty="0"/>
              <a:t>State Section&gt;NJ&gt;Credits&gt;Property Tax Credit/Deduction   </a:t>
            </a:r>
          </a:p>
        </p:txBody>
      </p:sp>
      <p:sp>
        <p:nvSpPr>
          <p:cNvPr id="8" name="TextBox 7"/>
          <p:cNvSpPr txBox="1"/>
          <p:nvPr/>
        </p:nvSpPr>
        <p:spPr>
          <a:xfrm>
            <a:off x="4696670" y="2106575"/>
            <a:ext cx="1965964" cy="369332"/>
          </a:xfrm>
          <a:prstGeom prst="rect">
            <a:avLst/>
          </a:prstGeom>
          <a:noFill/>
          <a:ln w="28575">
            <a:solidFill>
              <a:srgbClr val="FF0000"/>
            </a:solidFill>
          </a:ln>
        </p:spPr>
        <p:txBody>
          <a:bodyPr wrap="square" rtlCol="0">
            <a:spAutoFit/>
          </a:bodyPr>
          <a:lstStyle/>
          <a:p>
            <a:r>
              <a:rPr lang="en-US" b="1" dirty="0">
                <a:solidFill>
                  <a:srgbClr val="FF0000"/>
                </a:solidFill>
              </a:rPr>
              <a:t>Block information</a:t>
            </a:r>
          </a:p>
        </p:txBody>
      </p:sp>
      <p:cxnSp>
        <p:nvCxnSpPr>
          <p:cNvPr id="10" name="Straight Arrow Connector 9"/>
          <p:cNvCxnSpPr>
            <a:stCxn id="8" idx="1"/>
          </p:cNvCxnSpPr>
          <p:nvPr/>
        </p:nvCxnSpPr>
        <p:spPr bwMode="auto">
          <a:xfrm flipH="1" flipV="1">
            <a:off x="4088682" y="2286000"/>
            <a:ext cx="607988" cy="5241"/>
          </a:xfrm>
          <a:prstGeom prst="straightConnector1">
            <a:avLst/>
          </a:prstGeom>
          <a:noFill/>
          <a:ln w="38100" cap="flat" cmpd="sng" algn="ctr">
            <a:solidFill>
              <a:srgbClr val="FF0000"/>
            </a:solidFill>
            <a:prstDash val="solid"/>
            <a:round/>
            <a:headEnd type="none" w="med" len="med"/>
            <a:tailEnd type="triangle"/>
          </a:ln>
          <a:effectLst/>
        </p:spPr>
      </p:cxnSp>
      <p:sp>
        <p:nvSpPr>
          <p:cNvPr id="11" name="TextBox 10"/>
          <p:cNvSpPr txBox="1"/>
          <p:nvPr/>
        </p:nvSpPr>
        <p:spPr>
          <a:xfrm>
            <a:off x="4696670" y="3147732"/>
            <a:ext cx="1675074" cy="369332"/>
          </a:xfrm>
          <a:prstGeom prst="rect">
            <a:avLst/>
          </a:prstGeom>
          <a:noFill/>
          <a:ln w="28575">
            <a:solidFill>
              <a:srgbClr val="FF0000"/>
            </a:solidFill>
          </a:ln>
        </p:spPr>
        <p:txBody>
          <a:bodyPr wrap="none" rtlCol="0">
            <a:spAutoFit/>
          </a:bodyPr>
          <a:lstStyle/>
          <a:p>
            <a:r>
              <a:rPr lang="en-US" b="1" dirty="0">
                <a:solidFill>
                  <a:srgbClr val="FF0000"/>
                </a:solidFill>
              </a:rPr>
              <a:t>Lot information</a:t>
            </a:r>
          </a:p>
        </p:txBody>
      </p:sp>
      <p:cxnSp>
        <p:nvCxnSpPr>
          <p:cNvPr id="13" name="Straight Arrow Connector 12"/>
          <p:cNvCxnSpPr>
            <a:stCxn id="11" idx="1"/>
          </p:cNvCxnSpPr>
          <p:nvPr/>
        </p:nvCxnSpPr>
        <p:spPr bwMode="auto">
          <a:xfrm flipH="1">
            <a:off x="3994896" y="3332398"/>
            <a:ext cx="701774" cy="0"/>
          </a:xfrm>
          <a:prstGeom prst="straightConnector1">
            <a:avLst/>
          </a:prstGeom>
          <a:noFill/>
          <a:ln w="38100" cap="flat" cmpd="sng" algn="ctr">
            <a:solidFill>
              <a:srgbClr val="FF0000"/>
            </a:solidFill>
            <a:prstDash val="solid"/>
            <a:round/>
            <a:headEnd type="none" w="med" len="med"/>
            <a:tailEnd type="triangle"/>
          </a:ln>
          <a:effectLst/>
        </p:spPr>
      </p:cxnSp>
      <p:sp>
        <p:nvSpPr>
          <p:cNvPr id="17" name="TextBox 16"/>
          <p:cNvSpPr txBox="1"/>
          <p:nvPr/>
        </p:nvSpPr>
        <p:spPr>
          <a:xfrm>
            <a:off x="6005814" y="4718698"/>
            <a:ext cx="2144626"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County/municipality</a:t>
            </a:r>
          </a:p>
        </p:txBody>
      </p:sp>
      <p:cxnSp>
        <p:nvCxnSpPr>
          <p:cNvPr id="19" name="Straight Arrow Connector 18"/>
          <p:cNvCxnSpPr>
            <a:stCxn id="17" idx="1"/>
          </p:cNvCxnSpPr>
          <p:nvPr/>
        </p:nvCxnSpPr>
        <p:spPr bwMode="auto">
          <a:xfrm flipH="1">
            <a:off x="5619060" y="4903364"/>
            <a:ext cx="386754" cy="0"/>
          </a:xfrm>
          <a:prstGeom prst="straightConnector1">
            <a:avLst/>
          </a:prstGeom>
          <a:noFill/>
          <a:ln w="38100" cap="flat" cmpd="sng" algn="ctr">
            <a:solidFill>
              <a:srgbClr val="FF0000"/>
            </a:solidFill>
            <a:prstDash val="solid"/>
            <a:round/>
            <a:headEnd type="none" w="med" len="med"/>
            <a:tailEnd type="triangle"/>
          </a:ln>
          <a:effectLst/>
        </p:spPr>
      </p:cxnSp>
      <p:sp>
        <p:nvSpPr>
          <p:cNvPr id="15" name="Oval 14"/>
          <p:cNvSpPr/>
          <p:nvPr/>
        </p:nvSpPr>
        <p:spPr>
          <a:xfrm>
            <a:off x="3532501" y="2106575"/>
            <a:ext cx="533401" cy="41440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8" name="Oval 17"/>
          <p:cNvSpPr/>
          <p:nvPr/>
        </p:nvSpPr>
        <p:spPr>
          <a:xfrm>
            <a:off x="3499269" y="3127642"/>
            <a:ext cx="533401" cy="41440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0" name="Oval 19"/>
          <p:cNvSpPr/>
          <p:nvPr/>
        </p:nvSpPr>
        <p:spPr>
          <a:xfrm>
            <a:off x="3476488" y="4696160"/>
            <a:ext cx="2162312" cy="41440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24" name="Picture 23"/>
          <p:cNvPicPr>
            <a:picLocks noChangeAspect="1"/>
          </p:cNvPicPr>
          <p:nvPr/>
        </p:nvPicPr>
        <p:blipFill>
          <a:blip r:embed="rId4"/>
          <a:stretch>
            <a:fillRect/>
          </a:stretch>
        </p:blipFill>
        <p:spPr>
          <a:xfrm>
            <a:off x="3532500" y="5964219"/>
            <a:ext cx="734699" cy="369332"/>
          </a:xfrm>
          <a:prstGeom prst="rect">
            <a:avLst/>
          </a:prstGeom>
        </p:spPr>
      </p:pic>
      <p:sp>
        <p:nvSpPr>
          <p:cNvPr id="26" name="TextBox 25"/>
          <p:cNvSpPr txBox="1"/>
          <p:nvPr/>
        </p:nvSpPr>
        <p:spPr>
          <a:xfrm>
            <a:off x="4726769" y="5940789"/>
            <a:ext cx="1526123" cy="369332"/>
          </a:xfrm>
          <a:prstGeom prst="rect">
            <a:avLst/>
          </a:prstGeom>
          <a:noFill/>
          <a:ln w="28575">
            <a:solidFill>
              <a:srgbClr val="FF0000"/>
            </a:solidFill>
          </a:ln>
        </p:spPr>
        <p:txBody>
          <a:bodyPr wrap="none" rtlCol="0">
            <a:spAutoFit/>
          </a:bodyPr>
          <a:lstStyle/>
          <a:p>
            <a:r>
              <a:rPr lang="en-US" b="1" dirty="0">
                <a:solidFill>
                  <a:srgbClr val="FF0000"/>
                </a:solidFill>
              </a:rPr>
              <a:t>Eligible for HB</a:t>
            </a:r>
          </a:p>
        </p:txBody>
      </p:sp>
      <p:cxnSp>
        <p:nvCxnSpPr>
          <p:cNvPr id="28" name="Straight Arrow Connector 27"/>
          <p:cNvCxnSpPr>
            <a:stCxn id="26" idx="1"/>
          </p:cNvCxnSpPr>
          <p:nvPr/>
        </p:nvCxnSpPr>
        <p:spPr>
          <a:xfrm flipH="1">
            <a:off x="4244807" y="6125455"/>
            <a:ext cx="48196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210800" y="753717"/>
            <a:ext cx="704167" cy="338554"/>
          </a:xfrm>
          <a:prstGeom prst="rect">
            <a:avLst/>
          </a:prstGeom>
          <a:noFill/>
        </p:spPr>
        <p:txBody>
          <a:bodyPr wrap="none" rtlCol="0">
            <a:spAutoFit/>
          </a:bodyPr>
          <a:lstStyle/>
          <a:p>
            <a:r>
              <a:rPr lang="en-US" sz="1600" dirty="0">
                <a:solidFill>
                  <a:schemeClr val="bg1"/>
                </a:solidFill>
              </a:rPr>
              <a:t>cont’d</a:t>
            </a:r>
          </a:p>
        </p:txBody>
      </p:sp>
      <p:sp>
        <p:nvSpPr>
          <p:cNvPr id="6" name="Date Placeholder 5">
            <a:extLst>
              <a:ext uri="{FF2B5EF4-FFF2-40B4-BE49-F238E27FC236}">
                <a16:creationId xmlns:a16="http://schemas.microsoft.com/office/drawing/2014/main" id="{937564ED-74F5-4F79-BF81-E69BF9F196A9}"/>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594921803"/>
      </p:ext>
    </p:extLst>
  </p:cSld>
  <p:clrMapOvr>
    <a:masterClrMapping/>
  </p:clrMapOvr>
  <p:transition spd="slow" advTm="168909"/>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Property Tax information from the NJ Checklist Credits section into TSO State Section (Step 15a)</a:t>
            </a:r>
          </a:p>
        </p:txBody>
      </p:sp>
      <p:sp>
        <p:nvSpPr>
          <p:cNvPr id="2" name="Title 1"/>
          <p:cNvSpPr>
            <a:spLocks noGrp="1"/>
          </p:cNvSpPr>
          <p:nvPr>
            <p:ph type="title"/>
          </p:nvPr>
        </p:nvSpPr>
        <p:spPr/>
        <p:txBody>
          <a:bodyPr>
            <a:normAutofit/>
          </a:bodyPr>
          <a:lstStyle/>
          <a:p>
            <a:r>
              <a:rPr lang="en-US" dirty="0"/>
              <a:t>TSO - Student Activity</a:t>
            </a:r>
            <a:br>
              <a:rPr lang="en-US" dirty="0"/>
            </a:br>
            <a:r>
              <a:rPr lang="en-US" sz="2400" dirty="0"/>
              <a:t>State Section&gt;NJ&gt;Credits&gt;Property Tax Credit/Deduction</a:t>
            </a:r>
          </a:p>
        </p:txBody>
      </p:sp>
      <p:sp>
        <p:nvSpPr>
          <p:cNvPr id="4" name="Date Placeholder 3">
            <a:extLst>
              <a:ext uri="{FF2B5EF4-FFF2-40B4-BE49-F238E27FC236}">
                <a16:creationId xmlns:a16="http://schemas.microsoft.com/office/drawing/2014/main" id="{E571FDBC-7073-4A1D-8107-B7CD15A6AC68}"/>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sz="1200"/>
              <a:t>NJ Core Davenport TY2019</a:t>
            </a:r>
            <a:endParaRPr lang="en-US" sz="1200"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248</a:t>
            </a:fld>
            <a:endParaRPr lang="en-US" dirty="0"/>
          </a:p>
        </p:txBody>
      </p:sp>
    </p:spTree>
    <p:extLst>
      <p:ext uri="{BB962C8B-B14F-4D97-AF65-F5344CB8AC3E}">
        <p14:creationId xmlns:p14="http://schemas.microsoft.com/office/powerpoint/2010/main" val="2995870632"/>
      </p:ext>
    </p:extLst>
  </p:cSld>
  <p:clrMapOvr>
    <a:masterClrMapping/>
  </p:clrMapOvr>
  <p:transition advTm="11317"/>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57600" y="1348175"/>
            <a:ext cx="4114800" cy="5160182"/>
          </a:xfrm>
          <a:prstGeom prst="rect">
            <a:avLst/>
          </a:prstGeom>
          <a:ln>
            <a:solidFill>
              <a:schemeClr val="tx1"/>
            </a:solidFill>
          </a:ln>
        </p:spPr>
      </p:pic>
      <p:sp>
        <p:nvSpPr>
          <p:cNvPr id="6" name="Date Placeholder 5">
            <a:extLst>
              <a:ext uri="{FF2B5EF4-FFF2-40B4-BE49-F238E27FC236}">
                <a16:creationId xmlns:a16="http://schemas.microsoft.com/office/drawing/2014/main" id="{0E569C7D-B26D-447C-A132-DC5F46B2ACF5}"/>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249</a:t>
            </a:fld>
            <a:endParaRPr lang="en-US" altLang="en-US" dirty="0"/>
          </a:p>
        </p:txBody>
      </p:sp>
      <p:sp>
        <p:nvSpPr>
          <p:cNvPr id="5" name="Title 4"/>
          <p:cNvSpPr>
            <a:spLocks noGrp="1"/>
          </p:cNvSpPr>
          <p:nvPr>
            <p:ph type="title"/>
          </p:nvPr>
        </p:nvSpPr>
        <p:spPr/>
        <p:txBody>
          <a:bodyPr>
            <a:normAutofit/>
          </a:bodyPr>
          <a:lstStyle/>
          <a:p>
            <a:r>
              <a:rPr lang="en-US" dirty="0"/>
              <a:t>TSO – Property Tax Deduction on NJ 1040</a:t>
            </a:r>
          </a:p>
        </p:txBody>
      </p:sp>
      <p:sp>
        <p:nvSpPr>
          <p:cNvPr id="7" name="Oval 6"/>
          <p:cNvSpPr/>
          <p:nvPr/>
        </p:nvSpPr>
        <p:spPr>
          <a:xfrm>
            <a:off x="7229069" y="4464623"/>
            <a:ext cx="50889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8707447" y="4394257"/>
            <a:ext cx="2750305" cy="923330"/>
          </a:xfrm>
          <a:prstGeom prst="rect">
            <a:avLst/>
          </a:prstGeom>
          <a:noFill/>
          <a:ln w="28575">
            <a:solidFill>
              <a:srgbClr val="FF0000"/>
            </a:solidFill>
          </a:ln>
        </p:spPr>
        <p:txBody>
          <a:bodyPr wrap="none" rtlCol="0">
            <a:spAutoFit/>
          </a:bodyPr>
          <a:lstStyle/>
          <a:p>
            <a:r>
              <a:rPr lang="en-US" b="1" dirty="0">
                <a:solidFill>
                  <a:srgbClr val="FF0000"/>
                </a:solidFill>
              </a:rPr>
              <a:t>NJ property tax deduction;</a:t>
            </a:r>
          </a:p>
          <a:p>
            <a:r>
              <a:rPr lang="en-US" b="1" dirty="0">
                <a:solidFill>
                  <a:srgbClr val="FF0000"/>
                </a:solidFill>
              </a:rPr>
              <a:t>TSO determined deduction</a:t>
            </a:r>
          </a:p>
          <a:p>
            <a:r>
              <a:rPr lang="en-US" b="1" dirty="0">
                <a:solidFill>
                  <a:srgbClr val="FF0000"/>
                </a:solidFill>
              </a:rPr>
              <a:t>better than credit</a:t>
            </a:r>
          </a:p>
        </p:txBody>
      </p:sp>
      <p:cxnSp>
        <p:nvCxnSpPr>
          <p:cNvPr id="9" name="Straight Arrow Connector 8"/>
          <p:cNvCxnSpPr>
            <a:cxnSpLocks/>
            <a:stCxn id="4" idx="1"/>
          </p:cNvCxnSpPr>
          <p:nvPr/>
        </p:nvCxnSpPr>
        <p:spPr bwMode="auto">
          <a:xfrm flipH="1" flipV="1">
            <a:off x="7727255" y="4557665"/>
            <a:ext cx="980192" cy="298257"/>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43842085"/>
      </p:ext>
    </p:extLst>
  </p:cSld>
  <p:clrMapOvr>
    <a:masterClrMapping/>
  </p:clrMapOvr>
  <mc:AlternateContent xmlns:mc="http://schemas.openxmlformats.org/markup-compatibility/2006" xmlns:p14="http://schemas.microsoft.com/office/powerpoint/2010/main">
    <mc:Choice Requires="p14">
      <p:transition spd="slow" p14:dur="2000" advTm="29179"/>
    </mc:Choice>
    <mc:Fallback xmlns="">
      <p:transition spd="slow" advTm="2917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76772B4-F709-49EF-A345-B687C3EB30C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B5CE7E1-B832-4D8E-909B-B598C85F8C09}"/>
              </a:ext>
            </a:extLst>
          </p:cNvPr>
          <p:cNvSpPr>
            <a:spLocks noGrp="1"/>
          </p:cNvSpPr>
          <p:nvPr>
            <p:ph type="title"/>
          </p:nvPr>
        </p:nvSpPr>
        <p:spPr>
          <a:xfrm>
            <a:off x="609603" y="1875512"/>
            <a:ext cx="10820397" cy="1219200"/>
          </a:xfrm>
        </p:spPr>
        <p:txBody>
          <a:bodyPr/>
          <a:lstStyle/>
          <a:p>
            <a:pPr marL="0" indent="0"/>
            <a:r>
              <a:rPr lang="en-US" dirty="0"/>
              <a:t>Scenario Step 2</a:t>
            </a:r>
            <a:br>
              <a:rPr lang="en-US" dirty="0"/>
            </a:br>
            <a:r>
              <a:rPr lang="en-US" dirty="0"/>
              <a:t>1099-R Defense Finance &amp; Accounting Service</a:t>
            </a:r>
          </a:p>
        </p:txBody>
      </p:sp>
      <p:sp>
        <p:nvSpPr>
          <p:cNvPr id="4" name="Footer Placeholder 3">
            <a:extLst>
              <a:ext uri="{FF2B5EF4-FFF2-40B4-BE49-F238E27FC236}">
                <a16:creationId xmlns:a16="http://schemas.microsoft.com/office/drawing/2014/main" id="{41B75EB7-EF92-4C14-BEE2-651B81CF819F}"/>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3B874AEC-AE82-458D-BB3F-B3AC76BA4DB6}"/>
              </a:ext>
            </a:extLst>
          </p:cNvPr>
          <p:cNvSpPr>
            <a:spLocks noGrp="1"/>
          </p:cNvSpPr>
          <p:nvPr>
            <p:ph type="sldNum" sz="quarter" idx="4"/>
          </p:nvPr>
        </p:nvSpPr>
        <p:spPr/>
        <p:txBody>
          <a:bodyPr/>
          <a:lstStyle/>
          <a:p>
            <a:pPr>
              <a:defRPr/>
            </a:pPr>
            <a:fld id="{0C71C609-0F0D-4841-9F2F-030B3379F104}" type="slidenum">
              <a:rPr lang="en-US" altLang="en-US" smtClean="0"/>
              <a:pPr>
                <a:defRPr/>
              </a:pPr>
              <a:t>25</a:t>
            </a:fld>
            <a:endParaRPr lang="en-US" altLang="en-US" dirty="0"/>
          </a:p>
        </p:txBody>
      </p:sp>
      <p:sp>
        <p:nvSpPr>
          <p:cNvPr id="7" name="Date Placeholder 6">
            <a:extLst>
              <a:ext uri="{FF2B5EF4-FFF2-40B4-BE49-F238E27FC236}">
                <a16:creationId xmlns:a16="http://schemas.microsoft.com/office/drawing/2014/main" id="{E2B9499C-7149-44AE-84DC-5AE0C46D0214}"/>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980867610"/>
      </p:ext>
    </p:extLst>
  </p:cSld>
  <p:clrMapOvr>
    <a:masterClrMapping/>
  </p:clrMapOvr>
  <mc:AlternateContent xmlns:mc="http://schemas.openxmlformats.org/markup-compatibility/2006" xmlns:p14="http://schemas.microsoft.com/office/powerpoint/2010/main">
    <mc:Choice Requires="p14">
      <p:transition spd="slow" p14:dur="2000" advTm="14354"/>
    </mc:Choice>
    <mc:Fallback xmlns="">
      <p:transition spd="slow" advTm="14354"/>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250</a:t>
            </a:fld>
            <a:endParaRPr lang="en-US" altLang="en-US" dirty="0"/>
          </a:p>
        </p:txBody>
      </p:sp>
      <p:sp>
        <p:nvSpPr>
          <p:cNvPr id="4" name="Content Placeholder 3"/>
          <p:cNvSpPr>
            <a:spLocks noGrp="1"/>
          </p:cNvSpPr>
          <p:nvPr>
            <p:ph sz="quarter" idx="12"/>
          </p:nvPr>
        </p:nvSpPr>
        <p:spPr>
          <a:xfrm>
            <a:off x="1278833" y="1371600"/>
            <a:ext cx="9753600" cy="4413193"/>
          </a:xfrm>
        </p:spPr>
        <p:txBody>
          <a:bodyPr/>
          <a:lstStyle/>
          <a:p>
            <a:pPr marL="0" indent="0">
              <a:buNone/>
            </a:pPr>
            <a:endParaRPr lang="en-US" dirty="0"/>
          </a:p>
          <a:p>
            <a:endParaRPr lang="en-US" dirty="0"/>
          </a:p>
          <a:p>
            <a:pPr marL="0" indent="0" algn="ctr">
              <a:buNone/>
            </a:pPr>
            <a:r>
              <a:rPr lang="en-US" b="1" u="sng" dirty="0">
                <a:solidFill>
                  <a:srgbClr val="FF0000"/>
                </a:solidFill>
              </a:rPr>
              <a:t>DAVENPORT INTEGRATED SCENARIO – STEP 15b</a:t>
            </a:r>
          </a:p>
          <a:p>
            <a:pPr marL="0" indent="0" algn="ctr">
              <a:buNone/>
            </a:pPr>
            <a:r>
              <a:rPr lang="en-US" b="1" u="sng" dirty="0">
                <a:solidFill>
                  <a:srgbClr val="FF0000"/>
                </a:solidFill>
              </a:rPr>
              <a:t>NJ HEALTH INSURANCE </a:t>
            </a:r>
          </a:p>
        </p:txBody>
      </p:sp>
      <p:sp>
        <p:nvSpPr>
          <p:cNvPr id="5" name="Title 4"/>
          <p:cNvSpPr>
            <a:spLocks noGrp="1"/>
          </p:cNvSpPr>
          <p:nvPr>
            <p:ph type="title"/>
          </p:nvPr>
        </p:nvSpPr>
        <p:spPr/>
        <p:txBody>
          <a:bodyPr/>
          <a:lstStyle/>
          <a:p>
            <a:r>
              <a:rPr lang="en-US" dirty="0"/>
              <a:t> </a:t>
            </a:r>
          </a:p>
        </p:txBody>
      </p:sp>
      <p:sp>
        <p:nvSpPr>
          <p:cNvPr id="6" name="Date Placeholder 5">
            <a:extLst>
              <a:ext uri="{FF2B5EF4-FFF2-40B4-BE49-F238E27FC236}">
                <a16:creationId xmlns:a16="http://schemas.microsoft.com/office/drawing/2014/main" id="{08394638-5D63-4CC6-B9A9-3951DC86307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642700035"/>
      </p:ext>
    </p:extLst>
  </p:cSld>
  <p:clrMapOvr>
    <a:masterClrMapping/>
  </p:clrMapOvr>
  <mc:AlternateContent xmlns:mc="http://schemas.openxmlformats.org/markup-compatibility/2006" xmlns:p14="http://schemas.microsoft.com/office/powerpoint/2010/main">
    <mc:Choice Requires="p14">
      <p:transition spd="slow" p14:dur="2000" advTm="11710"/>
    </mc:Choice>
    <mc:Fallback xmlns="">
      <p:transition spd="slow" advTm="11710"/>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251</a:t>
            </a:fld>
            <a:endParaRPr lang="en-US" altLang="en-US" dirty="0"/>
          </a:p>
        </p:txBody>
      </p:sp>
      <p:sp>
        <p:nvSpPr>
          <p:cNvPr id="5" name="Title 4"/>
          <p:cNvSpPr>
            <a:spLocks noGrp="1"/>
          </p:cNvSpPr>
          <p:nvPr>
            <p:ph type="title"/>
          </p:nvPr>
        </p:nvSpPr>
        <p:spPr/>
        <p:txBody>
          <a:bodyPr>
            <a:normAutofit/>
          </a:bodyPr>
          <a:lstStyle/>
          <a:p>
            <a:r>
              <a:rPr lang="en-US" dirty="0"/>
              <a:t>TSO – Entering NJ Health Care Coverage</a:t>
            </a:r>
            <a:br>
              <a:rPr lang="en-US" dirty="0"/>
            </a:br>
            <a:r>
              <a:rPr lang="en-US" sz="2400" dirty="0"/>
              <a:t>State Section&gt;Tax&gt;Health Care Coverage (</a:t>
            </a:r>
            <a:r>
              <a:rPr lang="en-US" sz="2400" dirty="0" err="1"/>
              <a:t>Sch</a:t>
            </a:r>
            <a:r>
              <a:rPr lang="en-US" sz="2400" dirty="0"/>
              <a:t> NJ-HCC)</a:t>
            </a:r>
          </a:p>
        </p:txBody>
      </p:sp>
      <p:sp>
        <p:nvSpPr>
          <p:cNvPr id="4" name="Content Placeholder 3"/>
          <p:cNvSpPr>
            <a:spLocks noGrp="1"/>
          </p:cNvSpPr>
          <p:nvPr>
            <p:ph sz="quarter" idx="4294967295"/>
          </p:nvPr>
        </p:nvSpPr>
        <p:spPr>
          <a:xfrm>
            <a:off x="2438400" y="1371600"/>
            <a:ext cx="9753600" cy="4413250"/>
          </a:xfrm>
        </p:spPr>
        <p:txBody>
          <a:bodyPr/>
          <a:lstStyle/>
          <a:p>
            <a:pPr marL="0" indent="0">
              <a:buNone/>
            </a:pPr>
            <a:endParaRPr lang="en-US" dirty="0"/>
          </a:p>
          <a:p>
            <a:pPr marL="0" indent="0">
              <a:buNone/>
            </a:pPr>
            <a:endParaRPr lang="en-US" dirty="0"/>
          </a:p>
        </p:txBody>
      </p:sp>
      <p:sp>
        <p:nvSpPr>
          <p:cNvPr id="7" name="TextBox 6"/>
          <p:cNvSpPr txBox="1"/>
          <p:nvPr/>
        </p:nvSpPr>
        <p:spPr>
          <a:xfrm>
            <a:off x="4732694" y="3016609"/>
            <a:ext cx="2678169" cy="369332"/>
          </a:xfrm>
          <a:prstGeom prst="rect">
            <a:avLst/>
          </a:prstGeom>
          <a:noFill/>
          <a:ln w="28575">
            <a:solidFill>
              <a:srgbClr val="FF0000"/>
            </a:solidFill>
          </a:ln>
        </p:spPr>
        <p:txBody>
          <a:bodyPr wrap="none" rtlCol="0">
            <a:spAutoFit/>
          </a:bodyPr>
          <a:lstStyle/>
          <a:p>
            <a:r>
              <a:rPr lang="en-US" b="1" dirty="0">
                <a:solidFill>
                  <a:srgbClr val="FF0000"/>
                </a:solidFill>
              </a:rPr>
              <a:t>NJ health insurance status</a:t>
            </a:r>
          </a:p>
        </p:txBody>
      </p:sp>
      <p:cxnSp>
        <p:nvCxnSpPr>
          <p:cNvPr id="8" name="Straight Arrow Connector 7"/>
          <p:cNvCxnSpPr/>
          <p:nvPr/>
        </p:nvCxnSpPr>
        <p:spPr bwMode="auto">
          <a:xfrm flipH="1">
            <a:off x="3725836" y="3201275"/>
            <a:ext cx="1006858" cy="0"/>
          </a:xfrm>
          <a:prstGeom prst="straightConnector1">
            <a:avLst/>
          </a:prstGeom>
          <a:noFill/>
          <a:ln w="38100" cap="flat" cmpd="sng" algn="ctr">
            <a:solidFill>
              <a:srgbClr val="FF0000"/>
            </a:solidFill>
            <a:prstDash val="solid"/>
            <a:round/>
            <a:headEnd type="none" w="med" len="med"/>
            <a:tailEnd type="triangle"/>
          </a:ln>
          <a:effectLst/>
        </p:spPr>
      </p:cxnSp>
      <p:pic>
        <p:nvPicPr>
          <p:cNvPr id="9" name="Picture 8"/>
          <p:cNvPicPr>
            <a:picLocks noChangeAspect="1"/>
          </p:cNvPicPr>
          <p:nvPr/>
        </p:nvPicPr>
        <p:blipFill>
          <a:blip r:embed="rId3"/>
          <a:stretch>
            <a:fillRect/>
          </a:stretch>
        </p:blipFill>
        <p:spPr>
          <a:xfrm>
            <a:off x="1546090" y="1554511"/>
            <a:ext cx="8817110" cy="4229145"/>
          </a:xfrm>
          <a:prstGeom prst="rect">
            <a:avLst/>
          </a:prstGeom>
          <a:ln>
            <a:solidFill>
              <a:schemeClr val="tx1"/>
            </a:solidFill>
          </a:ln>
        </p:spPr>
      </p:pic>
      <p:sp>
        <p:nvSpPr>
          <p:cNvPr id="10" name="Oval 9"/>
          <p:cNvSpPr/>
          <p:nvPr/>
        </p:nvSpPr>
        <p:spPr>
          <a:xfrm>
            <a:off x="8231806" y="5182169"/>
            <a:ext cx="2131394" cy="60205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81600" y="1802936"/>
            <a:ext cx="4944623" cy="830997"/>
          </a:xfrm>
          <a:prstGeom prst="rect">
            <a:avLst/>
          </a:prstGeom>
          <a:noFill/>
          <a:ln w="28575">
            <a:solidFill>
              <a:srgbClr val="FF0000"/>
            </a:solidFill>
          </a:ln>
        </p:spPr>
        <p:txBody>
          <a:bodyPr wrap="none" rtlCol="0">
            <a:spAutoFit/>
          </a:bodyPr>
          <a:lstStyle/>
          <a:p>
            <a:r>
              <a:rPr lang="en-US" sz="2400" b="1" dirty="0">
                <a:solidFill>
                  <a:srgbClr val="FF0000"/>
                </a:solidFill>
              </a:rPr>
              <a:t>NJ Health Mandate will be covered in</a:t>
            </a:r>
          </a:p>
          <a:p>
            <a:r>
              <a:rPr lang="en-US" sz="2400" b="1" dirty="0">
                <a:solidFill>
                  <a:srgbClr val="FF0000"/>
                </a:solidFill>
              </a:rPr>
              <a:t>more detail in a separate module</a:t>
            </a:r>
          </a:p>
        </p:txBody>
      </p:sp>
      <p:sp>
        <p:nvSpPr>
          <p:cNvPr id="12" name="Date Placeholder 11">
            <a:extLst>
              <a:ext uri="{FF2B5EF4-FFF2-40B4-BE49-F238E27FC236}">
                <a16:creationId xmlns:a16="http://schemas.microsoft.com/office/drawing/2014/main" id="{3C48370F-FE9D-41F0-A444-14471BEDA4BD}"/>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417617710"/>
      </p:ext>
    </p:extLst>
  </p:cSld>
  <p:clrMapOvr>
    <a:masterClrMapping/>
  </p:clrMapOvr>
  <mc:AlternateContent xmlns:mc="http://schemas.openxmlformats.org/markup-compatibility/2006" xmlns:p14="http://schemas.microsoft.com/office/powerpoint/2010/main">
    <mc:Choice Requires="p14">
      <p:transition spd="slow" p14:dur="2000" advTm="22232"/>
    </mc:Choice>
    <mc:Fallback xmlns="">
      <p:transition spd="slow" advTm="22232"/>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476488" y="6265305"/>
            <a:ext cx="3860800" cy="365125"/>
          </a:xfrm>
        </p:spPr>
        <p:txBody>
          <a:bodyPr/>
          <a:lstStyle/>
          <a:p>
            <a:r>
              <a:rPr lang="en-US" sz="1200"/>
              <a:t>NJ Core Davenport TY2019</a:t>
            </a:r>
            <a:endParaRPr lang="en-US" sz="1200" dirty="0"/>
          </a:p>
        </p:txBody>
      </p:sp>
      <p:sp>
        <p:nvSpPr>
          <p:cNvPr id="7" name="Slide Number Placeholder 6"/>
          <p:cNvSpPr>
            <a:spLocks noGrp="1"/>
          </p:cNvSpPr>
          <p:nvPr>
            <p:ph type="sldNum" sz="quarter" idx="4"/>
          </p:nvPr>
        </p:nvSpPr>
        <p:spPr>
          <a:xfrm>
            <a:off x="609603" y="6265305"/>
            <a:ext cx="936487" cy="365125"/>
          </a:xfrm>
        </p:spPr>
        <p:txBody>
          <a:bodyPr/>
          <a:lstStyle/>
          <a:p>
            <a:fld id="{251E97C6-B5EA-4059-8D5E-F0990EFE7977}" type="slidenum">
              <a:rPr lang="en-US" smtClean="0"/>
              <a:pPr/>
              <a:t>252</a:t>
            </a:fld>
            <a:endParaRPr lang="en-US" dirty="0"/>
          </a:p>
        </p:txBody>
      </p:sp>
      <p:sp>
        <p:nvSpPr>
          <p:cNvPr id="3" name="Content Placeholder 2"/>
          <p:cNvSpPr>
            <a:spLocks noGrp="1"/>
          </p:cNvSpPr>
          <p:nvPr>
            <p:ph sz="quarter" idx="12"/>
          </p:nvPr>
        </p:nvSpPr>
        <p:spPr/>
        <p:txBody>
          <a:bodyPr>
            <a:normAutofit/>
          </a:bodyPr>
          <a:lstStyle/>
          <a:p>
            <a:r>
              <a:rPr lang="en-US" dirty="0"/>
              <a:t>Pause the slide show</a:t>
            </a:r>
          </a:p>
          <a:p>
            <a:r>
              <a:rPr lang="en-US" dirty="0"/>
              <a:t>Enter the NJ Health Insurance Information into TSO State Section (Step 15b)</a:t>
            </a:r>
          </a:p>
        </p:txBody>
      </p:sp>
      <p:sp>
        <p:nvSpPr>
          <p:cNvPr id="2" name="Title 1"/>
          <p:cNvSpPr>
            <a:spLocks noGrp="1"/>
          </p:cNvSpPr>
          <p:nvPr>
            <p:ph type="title"/>
          </p:nvPr>
        </p:nvSpPr>
        <p:spPr/>
        <p:txBody>
          <a:bodyPr>
            <a:normAutofit/>
          </a:bodyPr>
          <a:lstStyle/>
          <a:p>
            <a:r>
              <a:rPr lang="en-US" dirty="0"/>
              <a:t>TSO - Student Activity</a:t>
            </a:r>
          </a:p>
        </p:txBody>
      </p:sp>
      <p:sp>
        <p:nvSpPr>
          <p:cNvPr id="6" name="Date Placeholder 5">
            <a:extLst>
              <a:ext uri="{FF2B5EF4-FFF2-40B4-BE49-F238E27FC236}">
                <a16:creationId xmlns:a16="http://schemas.microsoft.com/office/drawing/2014/main" id="{B830A8C4-F3F3-46F2-A383-C25A2C82F0F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155862177"/>
      </p:ext>
    </p:extLst>
  </p:cSld>
  <p:clrMapOvr>
    <a:masterClrMapping/>
  </p:clrMapOvr>
  <mc:AlternateContent xmlns:mc="http://schemas.openxmlformats.org/markup-compatibility/2006" xmlns:p14="http://schemas.microsoft.com/office/powerpoint/2010/main">
    <mc:Choice Requires="p14">
      <p:transition spd="slow" p14:dur="2000" advTm="12876"/>
    </mc:Choice>
    <mc:Fallback xmlns="">
      <p:transition spd="slow" advTm="12876"/>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253</a:t>
            </a:fld>
            <a:endParaRPr lang="en-US" altLang="en-US" dirty="0"/>
          </a:p>
        </p:txBody>
      </p:sp>
      <p:sp>
        <p:nvSpPr>
          <p:cNvPr id="4" name="Content Placeholder 3"/>
          <p:cNvSpPr>
            <a:spLocks noGrp="1"/>
          </p:cNvSpPr>
          <p:nvPr>
            <p:ph sz="quarter" idx="12"/>
          </p:nvPr>
        </p:nvSpPr>
        <p:spPr>
          <a:xfrm>
            <a:off x="1278833" y="1371600"/>
            <a:ext cx="9753600" cy="4413193"/>
          </a:xfrm>
        </p:spPr>
        <p:txBody>
          <a:bodyPr/>
          <a:lstStyle/>
          <a:p>
            <a:pPr marL="0" indent="0">
              <a:buNone/>
            </a:pPr>
            <a:endParaRPr lang="en-US" dirty="0"/>
          </a:p>
          <a:p>
            <a:endParaRPr lang="en-US" dirty="0"/>
          </a:p>
          <a:p>
            <a:pPr marL="0" indent="0" algn="ctr">
              <a:buNone/>
            </a:pPr>
            <a:r>
              <a:rPr lang="en-US" b="1" u="sng" dirty="0">
                <a:solidFill>
                  <a:srgbClr val="FF0000"/>
                </a:solidFill>
              </a:rPr>
              <a:t>DAVENPORT INTEGRATED SCENARIO – STEP 15c</a:t>
            </a:r>
          </a:p>
          <a:p>
            <a:pPr marL="0" indent="0" algn="ctr">
              <a:buNone/>
            </a:pPr>
            <a:r>
              <a:rPr lang="en-US" b="1" u="sng" dirty="0">
                <a:solidFill>
                  <a:srgbClr val="FF0000"/>
                </a:solidFill>
              </a:rPr>
              <a:t>NJ BASIC INFORMATION  </a:t>
            </a:r>
          </a:p>
        </p:txBody>
      </p:sp>
      <p:sp>
        <p:nvSpPr>
          <p:cNvPr id="5" name="Title 4"/>
          <p:cNvSpPr>
            <a:spLocks noGrp="1"/>
          </p:cNvSpPr>
          <p:nvPr>
            <p:ph type="title"/>
          </p:nvPr>
        </p:nvSpPr>
        <p:spPr/>
        <p:txBody>
          <a:bodyPr/>
          <a:lstStyle/>
          <a:p>
            <a:r>
              <a:rPr lang="en-US" dirty="0"/>
              <a:t> </a:t>
            </a:r>
          </a:p>
        </p:txBody>
      </p:sp>
      <p:sp>
        <p:nvSpPr>
          <p:cNvPr id="6" name="Date Placeholder 5">
            <a:extLst>
              <a:ext uri="{FF2B5EF4-FFF2-40B4-BE49-F238E27FC236}">
                <a16:creationId xmlns:a16="http://schemas.microsoft.com/office/drawing/2014/main" id="{02BD24A9-C2C0-46EC-93AA-548E4C4E334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899076387"/>
      </p:ext>
    </p:extLst>
  </p:cSld>
  <p:clrMapOvr>
    <a:masterClrMapping/>
  </p:clrMapOvr>
  <mc:AlternateContent xmlns:mc="http://schemas.openxmlformats.org/markup-compatibility/2006" xmlns:p14="http://schemas.microsoft.com/office/powerpoint/2010/main">
    <mc:Choice Requires="p14">
      <p:transition spd="slow" p14:dur="2000" advTm="14461"/>
    </mc:Choice>
    <mc:Fallback xmlns="">
      <p:transition spd="slow" advTm="14461"/>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4522B2E-080E-49C6-8D6B-4C764DD6E69C}"/>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254</a:t>
            </a:fld>
            <a:endParaRPr lang="en-US" altLang="en-US" dirty="0"/>
          </a:p>
        </p:txBody>
      </p:sp>
      <p:sp>
        <p:nvSpPr>
          <p:cNvPr id="5" name="Title 4"/>
          <p:cNvSpPr>
            <a:spLocks noGrp="1"/>
          </p:cNvSpPr>
          <p:nvPr>
            <p:ph type="title"/>
          </p:nvPr>
        </p:nvSpPr>
        <p:spPr/>
        <p:txBody>
          <a:bodyPr/>
          <a:lstStyle/>
          <a:p>
            <a:r>
              <a:rPr lang="en-US" dirty="0"/>
              <a:t>NJ Checklist – Basic Information Section</a:t>
            </a:r>
          </a:p>
        </p:txBody>
      </p:sp>
      <p:pic>
        <p:nvPicPr>
          <p:cNvPr id="6" name="Picture 5"/>
          <p:cNvPicPr>
            <a:picLocks noChangeAspect="1"/>
          </p:cNvPicPr>
          <p:nvPr/>
        </p:nvPicPr>
        <p:blipFill>
          <a:blip r:embed="rId3"/>
          <a:stretch>
            <a:fillRect/>
          </a:stretch>
        </p:blipFill>
        <p:spPr>
          <a:xfrm>
            <a:off x="1942690" y="1600200"/>
            <a:ext cx="9138839" cy="3886200"/>
          </a:xfrm>
          <a:prstGeom prst="rect">
            <a:avLst/>
          </a:prstGeom>
          <a:ln>
            <a:solidFill>
              <a:schemeClr val="tx1"/>
            </a:solidFill>
          </a:ln>
        </p:spPr>
      </p:pic>
      <p:sp>
        <p:nvSpPr>
          <p:cNvPr id="7" name="TextBox 6"/>
          <p:cNvSpPr txBox="1"/>
          <p:nvPr/>
        </p:nvSpPr>
        <p:spPr>
          <a:xfrm>
            <a:off x="471850" y="4876800"/>
            <a:ext cx="929550" cy="369332"/>
          </a:xfrm>
          <a:prstGeom prst="rect">
            <a:avLst/>
          </a:prstGeom>
          <a:noFill/>
          <a:ln w="28575">
            <a:solidFill>
              <a:srgbClr val="FF0000"/>
            </a:solidFill>
          </a:ln>
        </p:spPr>
        <p:txBody>
          <a:bodyPr wrap="none" rtlCol="0">
            <a:spAutoFit/>
          </a:bodyPr>
          <a:lstStyle/>
          <a:p>
            <a:r>
              <a:rPr lang="en-US" b="1" dirty="0">
                <a:solidFill>
                  <a:srgbClr val="FF0000"/>
                </a:solidFill>
              </a:rPr>
              <a:t>Veteran</a:t>
            </a:r>
          </a:p>
        </p:txBody>
      </p:sp>
      <p:pic>
        <p:nvPicPr>
          <p:cNvPr id="9" name="Picture 8"/>
          <p:cNvPicPr>
            <a:picLocks noChangeAspect="1"/>
          </p:cNvPicPr>
          <p:nvPr/>
        </p:nvPicPr>
        <p:blipFill>
          <a:blip r:embed="rId4"/>
          <a:stretch>
            <a:fillRect/>
          </a:stretch>
        </p:blipFill>
        <p:spPr>
          <a:xfrm>
            <a:off x="1828800" y="4876800"/>
            <a:ext cx="3429000" cy="685801"/>
          </a:xfrm>
          <a:prstGeom prst="rect">
            <a:avLst/>
          </a:prstGeom>
        </p:spPr>
      </p:pic>
      <p:cxnSp>
        <p:nvCxnSpPr>
          <p:cNvPr id="11" name="Straight Arrow Connector 10"/>
          <p:cNvCxnSpPr>
            <a:endCxn id="9" idx="1"/>
          </p:cNvCxnSpPr>
          <p:nvPr/>
        </p:nvCxnSpPr>
        <p:spPr>
          <a:xfrm>
            <a:off x="1401400" y="5078052"/>
            <a:ext cx="427400" cy="1416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960621"/>
      </p:ext>
    </p:extLst>
  </p:cSld>
  <p:clrMapOvr>
    <a:masterClrMapping/>
  </p:clrMapOvr>
  <mc:AlternateContent xmlns:mc="http://schemas.openxmlformats.org/markup-compatibility/2006" xmlns:p14="http://schemas.microsoft.com/office/powerpoint/2010/main">
    <mc:Choice Requires="p14">
      <p:transition spd="slow" p14:dur="2000" advTm="16155"/>
    </mc:Choice>
    <mc:Fallback xmlns="">
      <p:transition spd="slow" advTm="16155"/>
    </mc:Fallback>
  </mc:AlternateContent>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8401" y="1348969"/>
            <a:ext cx="6833854" cy="4739759"/>
          </a:xfrm>
          <a:prstGeom prst="rect">
            <a:avLst/>
          </a:prstGeom>
          <a:ln>
            <a:solidFill>
              <a:schemeClr val="tx1"/>
            </a:solidFill>
          </a:ln>
        </p:spPr>
      </p:pic>
      <p:sp>
        <p:nvSpPr>
          <p:cNvPr id="6" name="Date Placeholder 5">
            <a:extLst>
              <a:ext uri="{FF2B5EF4-FFF2-40B4-BE49-F238E27FC236}">
                <a16:creationId xmlns:a16="http://schemas.microsoft.com/office/drawing/2014/main" id="{728B4AE5-F960-47D6-BF48-42F43C586DA5}"/>
              </a:ext>
            </a:extLst>
          </p:cNvPr>
          <p:cNvSpPr>
            <a:spLocks noGrp="1"/>
          </p:cNvSpPr>
          <p:nvPr>
            <p:ph type="dt" sz="half" idx="10"/>
          </p:nvPr>
        </p:nvSpPr>
        <p:spPr/>
        <p:txBody>
          <a:bodyPr/>
          <a:lstStyle/>
          <a:p>
            <a:r>
              <a:rPr lang="en-US"/>
              <a:t>12-13-2020 v0.94</a:t>
            </a:r>
            <a:endParaRPr lang="en-US" dirty="0"/>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NJ Core Davenport TY2019</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820BBC-AC8A-41A2-B5A2-A38EDA688333}"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9F1FA2C8-F397-43F6-8CBD-12197FA9E294}"/>
              </a:ext>
            </a:extLst>
          </p:cNvPr>
          <p:cNvSpPr>
            <a:spLocks noGrp="1"/>
          </p:cNvSpPr>
          <p:nvPr>
            <p:ph type="title"/>
          </p:nvPr>
        </p:nvSpPr>
        <p:spPr/>
        <p:txBody>
          <a:bodyPr>
            <a:normAutofit/>
          </a:bodyPr>
          <a:lstStyle/>
          <a:p>
            <a:r>
              <a:rPr lang="en-US" dirty="0"/>
              <a:t>TSO – Entering NJ Basic Information Section</a:t>
            </a:r>
            <a:br>
              <a:rPr lang="en-US" dirty="0"/>
            </a:br>
            <a:r>
              <a:rPr lang="en-US" sz="2700" dirty="0"/>
              <a:t>State Section&gt;NJ&gt;Basic Information</a:t>
            </a:r>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050" b="0"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004545464"/>
      </p:ext>
    </p:extLst>
  </p:cSld>
  <p:clrMapOvr>
    <a:masterClrMapping/>
  </p:clrMapOvr>
  <p:transition spd="slow" advTm="43378"/>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E2532CD-66A4-4F55-8040-CEE65D0316C8}"/>
              </a:ext>
            </a:extLst>
          </p:cNvPr>
          <p:cNvSpPr>
            <a:spLocks noGrp="1"/>
          </p:cNvSpPr>
          <p:nvPr>
            <p:ph type="dt" sz="half" idx="10"/>
          </p:nvPr>
        </p:nvSpPr>
        <p:spPr/>
        <p:txBody>
          <a:bodyPr/>
          <a:lstStyle/>
          <a:p>
            <a:r>
              <a:rPr lang="en-US"/>
              <a:t>12-13-2020 v0.94</a:t>
            </a:r>
            <a:endParaRPr lang="en-US" dirty="0"/>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NJ Core Davenport TY2019</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820BBC-AC8A-41A2-B5A2-A38EDA688333}"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9F1FA2C8-F397-43F6-8CBD-12197FA9E294}"/>
              </a:ext>
            </a:extLst>
          </p:cNvPr>
          <p:cNvSpPr>
            <a:spLocks noGrp="1"/>
          </p:cNvSpPr>
          <p:nvPr>
            <p:ph type="title"/>
          </p:nvPr>
        </p:nvSpPr>
        <p:spPr/>
        <p:txBody>
          <a:bodyPr>
            <a:normAutofit/>
          </a:bodyPr>
          <a:lstStyle/>
          <a:p>
            <a:r>
              <a:rPr lang="en-US" dirty="0"/>
              <a:t>TSO – Entering NJ Basic Information Section</a:t>
            </a:r>
            <a:br>
              <a:rPr lang="en-US" dirty="0"/>
            </a:br>
            <a:r>
              <a:rPr lang="en-US" sz="2700" dirty="0"/>
              <a:t>State Section&gt;NJ&gt;Basic Information                                               </a:t>
            </a:r>
            <a:r>
              <a:rPr lang="en-US" sz="1600" dirty="0"/>
              <a:t>cont’d</a:t>
            </a:r>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050" b="0" i="0" u="none" strike="noStrike" kern="1200" cap="none" spc="0" normalizeH="0" baseline="0" noProof="0" dirty="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2" name="TextBox 1"/>
          <p:cNvSpPr txBox="1"/>
          <p:nvPr/>
        </p:nvSpPr>
        <p:spPr>
          <a:xfrm>
            <a:off x="9296400" y="2586018"/>
            <a:ext cx="2895600" cy="369332"/>
          </a:xfrm>
          <a:prstGeom prst="rect">
            <a:avLst/>
          </a:prstGeom>
          <a:noFill/>
          <a:ln w="28575">
            <a:noFill/>
          </a:ln>
        </p:spPr>
        <p:txBody>
          <a:bodyPr wrap="square" rtlCol="0">
            <a:spAutoFit/>
          </a:bodyPr>
          <a:lstStyle/>
          <a:p>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1295400" y="1660220"/>
            <a:ext cx="9030464" cy="4191000"/>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1402542" y="4876800"/>
            <a:ext cx="527858" cy="304800"/>
          </a:xfrm>
          <a:prstGeom prst="rect">
            <a:avLst/>
          </a:prstGeom>
        </p:spPr>
      </p:pic>
      <p:cxnSp>
        <p:nvCxnSpPr>
          <p:cNvPr id="11" name="Straight Arrow Connector 10"/>
          <p:cNvCxnSpPr/>
          <p:nvPr/>
        </p:nvCxnSpPr>
        <p:spPr>
          <a:xfrm flipH="1" flipV="1">
            <a:off x="1930400" y="5027362"/>
            <a:ext cx="845778" cy="18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76178" y="4876800"/>
            <a:ext cx="5813323" cy="369332"/>
          </a:xfrm>
          <a:prstGeom prst="rect">
            <a:avLst/>
          </a:prstGeom>
          <a:noFill/>
          <a:ln w="28575">
            <a:solidFill>
              <a:srgbClr val="FF0000"/>
            </a:solidFill>
          </a:ln>
        </p:spPr>
        <p:txBody>
          <a:bodyPr wrap="none" rtlCol="0">
            <a:spAutoFit/>
          </a:bodyPr>
          <a:lstStyle/>
          <a:p>
            <a:r>
              <a:rPr lang="en-US" b="1" dirty="0">
                <a:solidFill>
                  <a:srgbClr val="FF0000"/>
                </a:solidFill>
              </a:rPr>
              <a:t>Michael is a veteran, so entitled to extra $6,000 exemption</a:t>
            </a:r>
          </a:p>
        </p:txBody>
      </p:sp>
    </p:spTree>
    <p:extLst>
      <p:ext uri="{BB962C8B-B14F-4D97-AF65-F5344CB8AC3E}">
        <p14:creationId xmlns:p14="http://schemas.microsoft.com/office/powerpoint/2010/main" val="3969145904"/>
      </p:ext>
    </p:extLst>
  </p:cSld>
  <p:clrMapOvr>
    <a:masterClrMapping/>
  </p:clrMapOvr>
  <p:transition spd="slow" advTm="36517"/>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items from the NJ Checklist Basic Information section into TSO State Section (Step 15c)</a:t>
            </a:r>
          </a:p>
          <a:p>
            <a:pPr lvl="1"/>
            <a:r>
              <a:rPr lang="en-US" dirty="0"/>
              <a:t>Must click Save/Back a few times and then Exit New Jersey Return before TSO will update NJ refund monitor</a:t>
            </a:r>
          </a:p>
          <a:p>
            <a:r>
              <a:rPr lang="en-US" dirty="0"/>
              <a:t>Check the Federal and NJ refund monitors and the designated NJ 1040 lines given in scenario</a:t>
            </a:r>
          </a:p>
        </p:txBody>
      </p:sp>
      <p:sp>
        <p:nvSpPr>
          <p:cNvPr id="2" name="Title 1"/>
          <p:cNvSpPr>
            <a:spLocks noGrp="1"/>
          </p:cNvSpPr>
          <p:nvPr>
            <p:ph type="title"/>
          </p:nvPr>
        </p:nvSpPr>
        <p:spPr/>
        <p:txBody>
          <a:bodyPr>
            <a:normAutofit/>
          </a:bodyPr>
          <a:lstStyle/>
          <a:p>
            <a:r>
              <a:rPr lang="en-US" dirty="0"/>
              <a:t>TSO - Student Activity</a:t>
            </a:r>
            <a:br>
              <a:rPr lang="en-US" dirty="0"/>
            </a:br>
            <a:r>
              <a:rPr lang="en-US" sz="2400" dirty="0"/>
              <a:t>State Section&gt;NJ&gt;Basic Information</a:t>
            </a:r>
          </a:p>
        </p:txBody>
      </p:sp>
      <p:sp>
        <p:nvSpPr>
          <p:cNvPr id="6" name="Date Placeholder 5">
            <a:extLst>
              <a:ext uri="{FF2B5EF4-FFF2-40B4-BE49-F238E27FC236}">
                <a16:creationId xmlns:a16="http://schemas.microsoft.com/office/drawing/2014/main" id="{4A8D809C-F405-40EB-8801-9A60D0C8AB7C}"/>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257</a:t>
            </a:fld>
            <a:endParaRPr lang="en-US" dirty="0"/>
          </a:p>
        </p:txBody>
      </p:sp>
    </p:spTree>
    <p:extLst>
      <p:ext uri="{BB962C8B-B14F-4D97-AF65-F5344CB8AC3E}">
        <p14:creationId xmlns:p14="http://schemas.microsoft.com/office/powerpoint/2010/main" val="4167407643"/>
      </p:ext>
    </p:extLst>
  </p:cSld>
  <p:clrMapOvr>
    <a:masterClrMapping/>
  </p:clrMapOvr>
  <p:transition advTm="53653"/>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68312" y="2169225"/>
            <a:ext cx="10899199" cy="2842667"/>
          </a:xfrm>
          <a:prstGeom prst="rect">
            <a:avLst/>
          </a:prstGeom>
          <a:ln>
            <a:solidFill>
              <a:schemeClr val="tx1"/>
            </a:solidFill>
          </a:ln>
        </p:spPr>
      </p:pic>
      <p:sp>
        <p:nvSpPr>
          <p:cNvPr id="9" name="Date Placeholder 8">
            <a:extLst>
              <a:ext uri="{FF2B5EF4-FFF2-40B4-BE49-F238E27FC236}">
                <a16:creationId xmlns:a16="http://schemas.microsoft.com/office/drawing/2014/main" id="{F711D45B-0434-4FCC-B4AF-178FD4AF5FB2}"/>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258</a:t>
            </a:fld>
            <a:endParaRPr lang="en-US" altLang="en-US" dirty="0"/>
          </a:p>
        </p:txBody>
      </p:sp>
      <p:sp>
        <p:nvSpPr>
          <p:cNvPr id="5" name="Title 4"/>
          <p:cNvSpPr>
            <a:spLocks noGrp="1"/>
          </p:cNvSpPr>
          <p:nvPr>
            <p:ph type="title"/>
          </p:nvPr>
        </p:nvSpPr>
        <p:spPr/>
        <p:txBody>
          <a:bodyPr/>
          <a:lstStyle/>
          <a:p>
            <a:r>
              <a:rPr lang="en-US" dirty="0"/>
              <a:t>TSO – NJ 1040 Exemptions</a:t>
            </a:r>
          </a:p>
        </p:txBody>
      </p:sp>
      <p:sp>
        <p:nvSpPr>
          <p:cNvPr id="4" name="TextBox 3"/>
          <p:cNvSpPr txBox="1"/>
          <p:nvPr/>
        </p:nvSpPr>
        <p:spPr>
          <a:xfrm>
            <a:off x="6137294" y="3448046"/>
            <a:ext cx="2588016" cy="646331"/>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Extra exemption amount</a:t>
            </a:r>
          </a:p>
          <a:p>
            <a:r>
              <a:rPr lang="en-US" b="1" dirty="0">
                <a:solidFill>
                  <a:srgbClr val="FF0000"/>
                </a:solidFill>
              </a:rPr>
              <a:t>for veteran</a:t>
            </a:r>
          </a:p>
        </p:txBody>
      </p:sp>
      <p:sp>
        <p:nvSpPr>
          <p:cNvPr id="7" name="Oval 6"/>
          <p:cNvSpPr/>
          <p:nvPr/>
        </p:nvSpPr>
        <p:spPr>
          <a:xfrm>
            <a:off x="10534351" y="3484817"/>
            <a:ext cx="823472" cy="36130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Oval 9"/>
          <p:cNvSpPr/>
          <p:nvPr/>
        </p:nvSpPr>
        <p:spPr>
          <a:xfrm>
            <a:off x="368300" y="3409908"/>
            <a:ext cx="3594100" cy="48543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a:cxnSpLocks/>
          </p:cNvCxnSpPr>
          <p:nvPr/>
        </p:nvCxnSpPr>
        <p:spPr>
          <a:xfrm flipV="1">
            <a:off x="8717936" y="3584344"/>
            <a:ext cx="1800683" cy="68281"/>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6903144" y="4581970"/>
            <a:ext cx="1814792" cy="369332"/>
          </a:xfrm>
          <a:prstGeom prst="rect">
            <a:avLst/>
          </a:prstGeom>
          <a:noFill/>
          <a:ln w="28575">
            <a:solidFill>
              <a:srgbClr val="FF0000"/>
            </a:solidFill>
          </a:ln>
        </p:spPr>
        <p:txBody>
          <a:bodyPr wrap="none" rtlCol="0">
            <a:spAutoFit/>
          </a:bodyPr>
          <a:lstStyle/>
          <a:p>
            <a:r>
              <a:rPr lang="en-US" b="1" dirty="0">
                <a:solidFill>
                  <a:srgbClr val="FF0000"/>
                </a:solidFill>
              </a:rPr>
              <a:t>Total exemptions</a:t>
            </a:r>
          </a:p>
        </p:txBody>
      </p:sp>
      <p:pic>
        <p:nvPicPr>
          <p:cNvPr id="17" name="Picture 16"/>
          <p:cNvPicPr>
            <a:picLocks noChangeAspect="1"/>
          </p:cNvPicPr>
          <p:nvPr/>
        </p:nvPicPr>
        <p:blipFill>
          <a:blip r:embed="rId4"/>
          <a:stretch>
            <a:fillRect/>
          </a:stretch>
        </p:blipFill>
        <p:spPr>
          <a:xfrm>
            <a:off x="10312459" y="4504327"/>
            <a:ext cx="1079638" cy="623413"/>
          </a:xfrm>
          <a:prstGeom prst="rect">
            <a:avLst/>
          </a:prstGeom>
        </p:spPr>
      </p:pic>
      <p:cxnSp>
        <p:nvCxnSpPr>
          <p:cNvPr id="18" name="Straight Arrow Connector 17"/>
          <p:cNvCxnSpPr/>
          <p:nvPr/>
        </p:nvCxnSpPr>
        <p:spPr>
          <a:xfrm flipV="1">
            <a:off x="8730229" y="4773091"/>
            <a:ext cx="1557644" cy="8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604629"/>
      </p:ext>
    </p:extLst>
  </p:cSld>
  <p:clrMapOvr>
    <a:masterClrMapping/>
  </p:clrMapOvr>
  <mc:AlternateContent xmlns:mc="http://schemas.openxmlformats.org/markup-compatibility/2006" xmlns:p14="http://schemas.microsoft.com/office/powerpoint/2010/main">
    <mc:Choice Requires="p14">
      <p:transition spd="slow" p14:dur="2000" advTm="63922"/>
    </mc:Choice>
    <mc:Fallback xmlns="">
      <p:transition spd="slow" advTm="63922"/>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35173"/>
          <a:stretch/>
        </p:blipFill>
        <p:spPr>
          <a:xfrm>
            <a:off x="1745130" y="1356522"/>
            <a:ext cx="5733889" cy="4663277"/>
          </a:xfrm>
          <a:prstGeom prst="rect">
            <a:avLst/>
          </a:prstGeom>
          <a:ln>
            <a:solidFill>
              <a:schemeClr val="tx1"/>
            </a:solidFill>
          </a:ln>
        </p:spPr>
      </p:pic>
      <p:sp>
        <p:nvSpPr>
          <p:cNvPr id="8" name="Date Placeholder 7">
            <a:extLst>
              <a:ext uri="{FF2B5EF4-FFF2-40B4-BE49-F238E27FC236}">
                <a16:creationId xmlns:a16="http://schemas.microsoft.com/office/drawing/2014/main" id="{53EF0215-1901-421B-A37E-2A26F14DA424}"/>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259</a:t>
            </a:fld>
            <a:endParaRPr lang="en-US" altLang="en-US" dirty="0"/>
          </a:p>
        </p:txBody>
      </p:sp>
      <p:sp>
        <p:nvSpPr>
          <p:cNvPr id="5" name="Title 4"/>
          <p:cNvSpPr>
            <a:spLocks noGrp="1"/>
          </p:cNvSpPr>
          <p:nvPr>
            <p:ph type="title"/>
          </p:nvPr>
        </p:nvSpPr>
        <p:spPr/>
        <p:txBody>
          <a:bodyPr/>
          <a:lstStyle/>
          <a:p>
            <a:r>
              <a:rPr lang="en-US" dirty="0"/>
              <a:t>TSO – NJ 1040</a:t>
            </a:r>
          </a:p>
        </p:txBody>
      </p:sp>
      <p:sp>
        <p:nvSpPr>
          <p:cNvPr id="4" name="TextBox 3"/>
          <p:cNvSpPr txBox="1"/>
          <p:nvPr/>
        </p:nvSpPr>
        <p:spPr>
          <a:xfrm>
            <a:off x="8172217" y="4724400"/>
            <a:ext cx="1814792"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Total exemptions</a:t>
            </a:r>
          </a:p>
        </p:txBody>
      </p:sp>
      <p:sp>
        <p:nvSpPr>
          <p:cNvPr id="7" name="Oval 6"/>
          <p:cNvSpPr/>
          <p:nvPr/>
        </p:nvSpPr>
        <p:spPr>
          <a:xfrm>
            <a:off x="6781800" y="4724400"/>
            <a:ext cx="544819" cy="2282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a:cxnSpLocks/>
          </p:cNvCxnSpPr>
          <p:nvPr/>
        </p:nvCxnSpPr>
        <p:spPr>
          <a:xfrm flipH="1">
            <a:off x="7336145" y="4838537"/>
            <a:ext cx="836072" cy="0"/>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68754209"/>
      </p:ext>
    </p:extLst>
  </p:cSld>
  <p:clrMapOvr>
    <a:masterClrMapping/>
  </p:clrMapOvr>
  <mc:AlternateContent xmlns:mc="http://schemas.openxmlformats.org/markup-compatibility/2006" xmlns:p14="http://schemas.microsoft.com/office/powerpoint/2010/main">
    <mc:Choice Requires="p14">
      <p:transition spd="slow" p14:dur="2000" advTm="11628"/>
    </mc:Choice>
    <mc:Fallback xmlns="">
      <p:transition spd="slow" advTm="1162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63307" y="1327289"/>
            <a:ext cx="7255786" cy="4724698"/>
          </a:xfrm>
          <a:prstGeom prst="rect">
            <a:avLst/>
          </a:prstGeom>
          <a:ln>
            <a:solidFill>
              <a:schemeClr val="tx1"/>
            </a:solidFill>
          </a:ln>
        </p:spPr>
      </p:pic>
      <p:sp>
        <p:nvSpPr>
          <p:cNvPr id="29" name="Content Placeholder 28" hidden="1"/>
          <p:cNvSpPr>
            <a:spLocks noGrp="1"/>
          </p:cNvSpPr>
          <p:nvPr>
            <p:ph sz="quarter" idx="12"/>
          </p:nvPr>
        </p:nvSpPr>
        <p:spPr/>
        <p:txBody>
          <a:bodyPr/>
          <a:lstStyle/>
          <a:p>
            <a:pPr marL="0" indent="0">
              <a:buNone/>
            </a:pPr>
            <a:endParaRPr lang="en-US" dirty="0"/>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26</a:t>
            </a:fld>
            <a:endParaRPr lang="en-US" altLang="en-US" dirty="0"/>
          </a:p>
        </p:txBody>
      </p:sp>
      <p:sp>
        <p:nvSpPr>
          <p:cNvPr id="5" name="Title 4"/>
          <p:cNvSpPr>
            <a:spLocks noGrp="1"/>
          </p:cNvSpPr>
          <p:nvPr>
            <p:ph type="title"/>
          </p:nvPr>
        </p:nvSpPr>
        <p:spPr>
          <a:xfrm>
            <a:off x="1099617" y="0"/>
            <a:ext cx="9751391" cy="1143000"/>
          </a:xfrm>
        </p:spPr>
        <p:txBody>
          <a:bodyPr/>
          <a:lstStyle/>
          <a:p>
            <a:r>
              <a:rPr lang="en-US" dirty="0"/>
              <a:t>Form 1099-R Military Pension</a:t>
            </a:r>
          </a:p>
        </p:txBody>
      </p:sp>
      <p:sp>
        <p:nvSpPr>
          <p:cNvPr id="10" name="Oval 9"/>
          <p:cNvSpPr/>
          <p:nvPr/>
        </p:nvSpPr>
        <p:spPr>
          <a:xfrm>
            <a:off x="5726511" y="1729117"/>
            <a:ext cx="838200" cy="27310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9471672" y="1598055"/>
            <a:ext cx="1886478" cy="369332"/>
          </a:xfrm>
          <a:prstGeom prst="rect">
            <a:avLst/>
          </a:prstGeom>
          <a:noFill/>
          <a:ln w="28575">
            <a:solidFill>
              <a:srgbClr val="FF0000"/>
            </a:solidFill>
          </a:ln>
        </p:spPr>
        <p:txBody>
          <a:bodyPr wrap="none" rtlCol="0">
            <a:spAutoFit/>
          </a:bodyPr>
          <a:lstStyle/>
          <a:p>
            <a:r>
              <a:rPr lang="en-US" b="1" dirty="0">
                <a:solidFill>
                  <a:srgbClr val="FF0000"/>
                </a:solidFill>
              </a:rPr>
              <a:t>Gross distribution</a:t>
            </a:r>
          </a:p>
        </p:txBody>
      </p:sp>
      <p:cxnSp>
        <p:nvCxnSpPr>
          <p:cNvPr id="13" name="Straight Arrow Connector 12"/>
          <p:cNvCxnSpPr>
            <a:stCxn id="11" idx="1"/>
          </p:cNvCxnSpPr>
          <p:nvPr/>
        </p:nvCxnSpPr>
        <p:spPr bwMode="auto">
          <a:xfrm flipH="1">
            <a:off x="6583427" y="1782721"/>
            <a:ext cx="2888245" cy="48113"/>
          </a:xfrm>
          <a:prstGeom prst="straightConnector1">
            <a:avLst/>
          </a:prstGeom>
          <a:noFill/>
          <a:ln w="38100" cap="flat" cmpd="sng" algn="ctr">
            <a:solidFill>
              <a:srgbClr val="FF0000"/>
            </a:solidFill>
            <a:prstDash val="solid"/>
            <a:round/>
            <a:headEnd type="none" w="med" len="med"/>
            <a:tailEnd type="triangle"/>
          </a:ln>
          <a:effectLst/>
        </p:spPr>
      </p:cxnSp>
      <p:sp>
        <p:nvSpPr>
          <p:cNvPr id="20" name="TextBox 19"/>
          <p:cNvSpPr txBox="1"/>
          <p:nvPr/>
        </p:nvSpPr>
        <p:spPr>
          <a:xfrm>
            <a:off x="2975604" y="4308583"/>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8" name="TextBox 7"/>
          <p:cNvSpPr txBox="1"/>
          <p:nvPr/>
        </p:nvSpPr>
        <p:spPr>
          <a:xfrm>
            <a:off x="9471672" y="2029638"/>
            <a:ext cx="1701491" cy="369332"/>
          </a:xfrm>
          <a:prstGeom prst="rect">
            <a:avLst/>
          </a:prstGeom>
          <a:noFill/>
          <a:ln w="28575">
            <a:solidFill>
              <a:srgbClr val="FF0000"/>
            </a:solidFill>
          </a:ln>
        </p:spPr>
        <p:txBody>
          <a:bodyPr wrap="none" rtlCol="0">
            <a:spAutoFit/>
          </a:bodyPr>
          <a:lstStyle/>
          <a:p>
            <a:r>
              <a:rPr lang="en-US" b="1" dirty="0">
                <a:solidFill>
                  <a:srgbClr val="FF0000"/>
                </a:solidFill>
              </a:rPr>
              <a:t>Taxable amou</a:t>
            </a:r>
            <a:r>
              <a:rPr lang="en-US" dirty="0">
                <a:solidFill>
                  <a:srgbClr val="FF0000"/>
                </a:solidFill>
              </a:rPr>
              <a:t>nt</a:t>
            </a:r>
          </a:p>
        </p:txBody>
      </p:sp>
      <p:sp>
        <p:nvSpPr>
          <p:cNvPr id="14" name="Oval 13"/>
          <p:cNvSpPr/>
          <p:nvPr/>
        </p:nvSpPr>
        <p:spPr>
          <a:xfrm>
            <a:off x="5763943" y="2029638"/>
            <a:ext cx="838200" cy="27310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5" name="Straight Arrow Connector 14"/>
          <p:cNvCxnSpPr/>
          <p:nvPr/>
        </p:nvCxnSpPr>
        <p:spPr bwMode="auto">
          <a:xfrm flipH="1">
            <a:off x="6602143" y="2166191"/>
            <a:ext cx="2816950" cy="18209"/>
          </a:xfrm>
          <a:prstGeom prst="straightConnector1">
            <a:avLst/>
          </a:prstGeom>
          <a:noFill/>
          <a:ln w="38100" cap="flat" cmpd="sng" algn="ctr">
            <a:solidFill>
              <a:srgbClr val="FF0000"/>
            </a:solidFill>
            <a:prstDash val="solid"/>
            <a:round/>
            <a:headEnd type="none" w="med" len="med"/>
            <a:tailEnd type="triangle"/>
          </a:ln>
          <a:effectLst/>
        </p:spPr>
      </p:cxnSp>
      <p:sp>
        <p:nvSpPr>
          <p:cNvPr id="18" name="Oval 17"/>
          <p:cNvSpPr/>
          <p:nvPr/>
        </p:nvSpPr>
        <p:spPr>
          <a:xfrm>
            <a:off x="7235875" y="2914774"/>
            <a:ext cx="838200" cy="27310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TextBox 15"/>
          <p:cNvSpPr txBox="1"/>
          <p:nvPr/>
        </p:nvSpPr>
        <p:spPr>
          <a:xfrm>
            <a:off x="9471672" y="2866661"/>
            <a:ext cx="2138727" cy="369332"/>
          </a:xfrm>
          <a:prstGeom prst="rect">
            <a:avLst/>
          </a:prstGeom>
          <a:noFill/>
          <a:ln w="28575">
            <a:solidFill>
              <a:srgbClr val="FF0000"/>
            </a:solidFill>
          </a:ln>
        </p:spPr>
        <p:txBody>
          <a:bodyPr wrap="none" rtlCol="0">
            <a:spAutoFit/>
          </a:bodyPr>
          <a:lstStyle/>
          <a:p>
            <a:r>
              <a:rPr lang="en-US" b="1" dirty="0">
                <a:solidFill>
                  <a:srgbClr val="FF0000"/>
                </a:solidFill>
              </a:rPr>
              <a:t>Federal tax withheld</a:t>
            </a:r>
          </a:p>
        </p:txBody>
      </p:sp>
      <p:cxnSp>
        <p:nvCxnSpPr>
          <p:cNvPr id="21" name="Straight Arrow Connector 20"/>
          <p:cNvCxnSpPr/>
          <p:nvPr/>
        </p:nvCxnSpPr>
        <p:spPr bwMode="auto">
          <a:xfrm flipH="1">
            <a:off x="8074075" y="3037437"/>
            <a:ext cx="1397597" cy="3286"/>
          </a:xfrm>
          <a:prstGeom prst="straightConnector1">
            <a:avLst/>
          </a:prstGeom>
          <a:noFill/>
          <a:ln w="38100" cap="flat" cmpd="sng" algn="ctr">
            <a:solidFill>
              <a:srgbClr val="FF0000"/>
            </a:solidFill>
            <a:prstDash val="solid"/>
            <a:round/>
            <a:headEnd type="none" w="med" len="med"/>
            <a:tailEnd type="triangle"/>
          </a:ln>
          <a:effectLst/>
        </p:spPr>
      </p:cxnSp>
      <p:sp>
        <p:nvSpPr>
          <p:cNvPr id="22" name="TextBox 21"/>
          <p:cNvSpPr txBox="1"/>
          <p:nvPr/>
        </p:nvSpPr>
        <p:spPr>
          <a:xfrm>
            <a:off x="2819400" y="4554205"/>
            <a:ext cx="1833643"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Distribution code</a:t>
            </a:r>
          </a:p>
        </p:txBody>
      </p:sp>
      <p:sp>
        <p:nvSpPr>
          <p:cNvPr id="24" name="Oval 23"/>
          <p:cNvSpPr/>
          <p:nvPr/>
        </p:nvSpPr>
        <p:spPr>
          <a:xfrm>
            <a:off x="5257800" y="4114800"/>
            <a:ext cx="4687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5" name="Straight Arrow Connector 24"/>
          <p:cNvCxnSpPr/>
          <p:nvPr/>
        </p:nvCxnSpPr>
        <p:spPr bwMode="auto">
          <a:xfrm flipV="1">
            <a:off x="3972632" y="4192549"/>
            <a:ext cx="1308792" cy="361656"/>
          </a:xfrm>
          <a:prstGeom prst="straightConnector1">
            <a:avLst/>
          </a:prstGeom>
          <a:noFill/>
          <a:ln w="38100" cap="flat" cmpd="sng" algn="ctr">
            <a:solidFill>
              <a:srgbClr val="FF0000"/>
            </a:solidFill>
            <a:prstDash val="solid"/>
            <a:round/>
            <a:headEnd type="none" w="med" len="med"/>
            <a:tailEnd type="triangle"/>
          </a:ln>
          <a:effectLst/>
        </p:spPr>
      </p:cxnSp>
      <p:sp>
        <p:nvSpPr>
          <p:cNvPr id="4" name="TextBox 3"/>
          <p:cNvSpPr txBox="1"/>
          <p:nvPr/>
        </p:nvSpPr>
        <p:spPr>
          <a:xfrm>
            <a:off x="126672" y="1891138"/>
            <a:ext cx="1945889" cy="646331"/>
          </a:xfrm>
          <a:prstGeom prst="rect">
            <a:avLst/>
          </a:prstGeom>
          <a:noFill/>
          <a:ln w="28575">
            <a:solidFill>
              <a:srgbClr val="FF0000"/>
            </a:solidFill>
          </a:ln>
        </p:spPr>
        <p:txBody>
          <a:bodyPr wrap="square" rtlCol="0">
            <a:spAutoFit/>
          </a:bodyPr>
          <a:lstStyle/>
          <a:p>
            <a:r>
              <a:rPr lang="en-US" b="1" dirty="0">
                <a:solidFill>
                  <a:srgbClr val="FF0000"/>
                </a:solidFill>
              </a:rPr>
              <a:t>Issuer for all</a:t>
            </a:r>
          </a:p>
          <a:p>
            <a:r>
              <a:rPr lang="en-US" b="1" dirty="0">
                <a:solidFill>
                  <a:srgbClr val="FF0000"/>
                </a:solidFill>
              </a:rPr>
              <a:t>military pensions</a:t>
            </a:r>
          </a:p>
        </p:txBody>
      </p:sp>
      <p:sp>
        <p:nvSpPr>
          <p:cNvPr id="23" name="Oval 22"/>
          <p:cNvSpPr/>
          <p:nvPr/>
        </p:nvSpPr>
        <p:spPr>
          <a:xfrm>
            <a:off x="2163306" y="2035734"/>
            <a:ext cx="3094493"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7" name="Date Placeholder 6">
            <a:extLst>
              <a:ext uri="{FF2B5EF4-FFF2-40B4-BE49-F238E27FC236}">
                <a16:creationId xmlns:a16="http://schemas.microsoft.com/office/drawing/2014/main" id="{B68448CC-F99E-48CA-A481-3BB0E7635ED5}"/>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476126184"/>
      </p:ext>
    </p:extLst>
  </p:cSld>
  <p:clrMapOvr>
    <a:masterClrMapping/>
  </p:clrMapOvr>
  <mc:AlternateContent xmlns:mc="http://schemas.openxmlformats.org/markup-compatibility/2006" xmlns:p14="http://schemas.microsoft.com/office/powerpoint/2010/main">
    <mc:Choice Requires="p14">
      <p:transition spd="slow" p14:dur="2000" advTm="68544"/>
    </mc:Choice>
    <mc:Fallback xmlns="">
      <p:transition spd="slow" advTm="68544"/>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260</a:t>
            </a:fld>
            <a:endParaRPr lang="en-US" altLang="en-US" dirty="0"/>
          </a:p>
        </p:txBody>
      </p:sp>
      <p:sp>
        <p:nvSpPr>
          <p:cNvPr id="4" name="Content Placeholder 3"/>
          <p:cNvSpPr>
            <a:spLocks noGrp="1"/>
          </p:cNvSpPr>
          <p:nvPr>
            <p:ph sz="quarter" idx="12"/>
          </p:nvPr>
        </p:nvSpPr>
        <p:spPr>
          <a:xfrm>
            <a:off x="1278833" y="1371600"/>
            <a:ext cx="9753600" cy="4413193"/>
          </a:xfrm>
        </p:spPr>
        <p:txBody>
          <a:bodyPr/>
          <a:lstStyle/>
          <a:p>
            <a:pPr marL="0" indent="0">
              <a:buNone/>
            </a:pPr>
            <a:endParaRPr lang="en-US" dirty="0"/>
          </a:p>
          <a:p>
            <a:endParaRPr lang="en-US" dirty="0"/>
          </a:p>
          <a:p>
            <a:pPr marL="0" indent="0" algn="ctr">
              <a:buNone/>
            </a:pPr>
            <a:r>
              <a:rPr lang="en-US" b="1" u="sng" dirty="0">
                <a:solidFill>
                  <a:srgbClr val="FF0000"/>
                </a:solidFill>
              </a:rPr>
              <a:t>DAVENPORT INTEGRATED SCENARIO – STEP 15d</a:t>
            </a:r>
          </a:p>
          <a:p>
            <a:pPr marL="0" indent="0" algn="ctr">
              <a:buNone/>
            </a:pPr>
            <a:r>
              <a:rPr lang="en-US" b="1" u="sng" dirty="0">
                <a:solidFill>
                  <a:srgbClr val="FF0000"/>
                </a:solidFill>
              </a:rPr>
              <a:t>INCOME SUBJECT TO TAX  </a:t>
            </a:r>
          </a:p>
        </p:txBody>
      </p:sp>
      <p:sp>
        <p:nvSpPr>
          <p:cNvPr id="5" name="Title 4"/>
          <p:cNvSpPr>
            <a:spLocks noGrp="1"/>
          </p:cNvSpPr>
          <p:nvPr>
            <p:ph type="title"/>
          </p:nvPr>
        </p:nvSpPr>
        <p:spPr/>
        <p:txBody>
          <a:bodyPr/>
          <a:lstStyle/>
          <a:p>
            <a:r>
              <a:rPr lang="en-US" dirty="0"/>
              <a:t> </a:t>
            </a:r>
          </a:p>
        </p:txBody>
      </p:sp>
      <p:sp>
        <p:nvSpPr>
          <p:cNvPr id="7" name="Date Placeholder 6">
            <a:extLst>
              <a:ext uri="{FF2B5EF4-FFF2-40B4-BE49-F238E27FC236}">
                <a16:creationId xmlns:a16="http://schemas.microsoft.com/office/drawing/2014/main" id="{313FBEE7-BC21-4199-9D18-E3F90DD183B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687424945"/>
      </p:ext>
    </p:extLst>
  </p:cSld>
  <p:clrMapOvr>
    <a:masterClrMapping/>
  </p:clrMapOvr>
  <mc:AlternateContent xmlns:mc="http://schemas.openxmlformats.org/markup-compatibility/2006" xmlns:p14="http://schemas.microsoft.com/office/powerpoint/2010/main">
    <mc:Choice Requires="p14">
      <p:transition spd="slow" p14:dur="2000" advTm="9165"/>
    </mc:Choice>
    <mc:Fallback xmlns="">
      <p:transition spd="slow" advTm="9165"/>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1401843" y="1423666"/>
            <a:ext cx="6182588" cy="4734586"/>
          </a:xfrm>
          <a:prstGeom prst="rect">
            <a:avLst/>
          </a:prstGeom>
        </p:spPr>
      </p:pic>
      <p:sp>
        <p:nvSpPr>
          <p:cNvPr id="6" name="Date Placeholder 5">
            <a:extLst>
              <a:ext uri="{FF2B5EF4-FFF2-40B4-BE49-F238E27FC236}">
                <a16:creationId xmlns:a16="http://schemas.microsoft.com/office/drawing/2014/main" id="{318528A6-E478-4171-AD28-3B74AC95448B}"/>
              </a:ext>
            </a:extLst>
          </p:cNvPr>
          <p:cNvSpPr>
            <a:spLocks noGrp="1"/>
          </p:cNvSpPr>
          <p:nvPr>
            <p:ph type="dt" sz="half" idx="10"/>
          </p:nvPr>
        </p:nvSpPr>
        <p:spPr/>
        <p:txBody>
          <a:bodyPr/>
          <a:lstStyle/>
          <a:p>
            <a:r>
              <a:rPr lang="en-US"/>
              <a:t>12-13-2020 v0.94</a:t>
            </a:r>
            <a:endParaRPr lang="en-US" dirty="0"/>
          </a:p>
        </p:txBody>
      </p:sp>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261</a:t>
            </a:fld>
            <a:endParaRPr lang="en-US"/>
          </a:p>
        </p:txBody>
      </p:sp>
      <p:sp>
        <p:nvSpPr>
          <p:cNvPr id="2" name="Title 1"/>
          <p:cNvSpPr>
            <a:spLocks noGrp="1"/>
          </p:cNvSpPr>
          <p:nvPr>
            <p:ph type="title"/>
          </p:nvPr>
        </p:nvSpPr>
        <p:spPr/>
        <p:txBody>
          <a:bodyPr>
            <a:normAutofit fontScale="90000"/>
          </a:bodyPr>
          <a:lstStyle/>
          <a:p>
            <a:r>
              <a:rPr lang="en-US" dirty="0"/>
              <a:t>NJ Checklist – Income Subject to Taxes Section</a:t>
            </a:r>
          </a:p>
        </p:txBody>
      </p:sp>
      <p:sp>
        <p:nvSpPr>
          <p:cNvPr id="8" name="TextBox 7"/>
          <p:cNvSpPr txBox="1"/>
          <p:nvPr/>
        </p:nvSpPr>
        <p:spPr>
          <a:xfrm>
            <a:off x="7848600" y="2540362"/>
            <a:ext cx="2548583" cy="369332"/>
          </a:xfrm>
          <a:prstGeom prst="rect">
            <a:avLst/>
          </a:prstGeom>
          <a:noFill/>
          <a:ln w="28575">
            <a:solidFill>
              <a:srgbClr val="FF0000"/>
            </a:solidFill>
          </a:ln>
        </p:spPr>
        <p:txBody>
          <a:bodyPr wrap="none" rtlCol="0">
            <a:spAutoFit/>
          </a:bodyPr>
          <a:lstStyle/>
          <a:p>
            <a:r>
              <a:rPr lang="en-US" b="1" dirty="0">
                <a:solidFill>
                  <a:srgbClr val="FF0000"/>
                </a:solidFill>
              </a:rPr>
              <a:t>Adjustments to Line 20a </a:t>
            </a:r>
          </a:p>
        </p:txBody>
      </p:sp>
      <p:pic>
        <p:nvPicPr>
          <p:cNvPr id="10" name="Picture 9"/>
          <p:cNvPicPr>
            <a:picLocks noChangeAspect="1"/>
          </p:cNvPicPr>
          <p:nvPr/>
        </p:nvPicPr>
        <p:blipFill>
          <a:blip r:embed="rId4"/>
          <a:stretch>
            <a:fillRect/>
          </a:stretch>
        </p:blipFill>
        <p:spPr>
          <a:xfrm>
            <a:off x="2614777" y="3813717"/>
            <a:ext cx="990600" cy="364608"/>
          </a:xfrm>
          <a:prstGeom prst="rect">
            <a:avLst/>
          </a:prstGeom>
        </p:spPr>
      </p:pic>
      <p:cxnSp>
        <p:nvCxnSpPr>
          <p:cNvPr id="11" name="Straight Arrow Connector 10"/>
          <p:cNvCxnSpPr/>
          <p:nvPr/>
        </p:nvCxnSpPr>
        <p:spPr>
          <a:xfrm flipH="1">
            <a:off x="3333416" y="2785341"/>
            <a:ext cx="4515184" cy="10056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91882" y="3977100"/>
            <a:ext cx="2505301" cy="369332"/>
          </a:xfrm>
          <a:prstGeom prst="rect">
            <a:avLst/>
          </a:prstGeom>
          <a:noFill/>
          <a:ln w="28575">
            <a:solidFill>
              <a:srgbClr val="FF0000"/>
            </a:solidFill>
          </a:ln>
        </p:spPr>
        <p:txBody>
          <a:bodyPr wrap="none" rtlCol="0">
            <a:spAutoFit/>
          </a:bodyPr>
          <a:lstStyle/>
          <a:p>
            <a:r>
              <a:rPr lang="en-US" b="1" dirty="0">
                <a:solidFill>
                  <a:srgbClr val="FF0000"/>
                </a:solidFill>
              </a:rPr>
              <a:t>Adjustments to Line 20b</a:t>
            </a:r>
          </a:p>
        </p:txBody>
      </p:sp>
      <p:pic>
        <p:nvPicPr>
          <p:cNvPr id="14" name="Picture 13"/>
          <p:cNvPicPr>
            <a:picLocks noChangeAspect="1"/>
          </p:cNvPicPr>
          <p:nvPr/>
        </p:nvPicPr>
        <p:blipFill>
          <a:blip r:embed="rId4"/>
          <a:stretch>
            <a:fillRect/>
          </a:stretch>
        </p:blipFill>
        <p:spPr>
          <a:xfrm>
            <a:off x="2614777" y="4668956"/>
            <a:ext cx="1143000" cy="369332"/>
          </a:xfrm>
          <a:prstGeom prst="rect">
            <a:avLst/>
          </a:prstGeom>
        </p:spPr>
      </p:pic>
      <p:cxnSp>
        <p:nvCxnSpPr>
          <p:cNvPr id="18" name="Straight Arrow Connector 17"/>
          <p:cNvCxnSpPr/>
          <p:nvPr/>
        </p:nvCxnSpPr>
        <p:spPr>
          <a:xfrm flipH="1">
            <a:off x="3535776" y="4174560"/>
            <a:ext cx="4312824" cy="5116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931956" y="5277581"/>
            <a:ext cx="2381870" cy="369332"/>
          </a:xfrm>
          <a:prstGeom prst="rect">
            <a:avLst/>
          </a:prstGeom>
          <a:noFill/>
          <a:ln w="28575">
            <a:solidFill>
              <a:srgbClr val="FF0000"/>
            </a:solidFill>
          </a:ln>
        </p:spPr>
        <p:txBody>
          <a:bodyPr wrap="none" rtlCol="0">
            <a:spAutoFit/>
          </a:bodyPr>
          <a:lstStyle/>
          <a:p>
            <a:r>
              <a:rPr lang="en-US" b="1" dirty="0">
                <a:solidFill>
                  <a:srgbClr val="FF0000"/>
                </a:solidFill>
              </a:rPr>
              <a:t>Adjustments to Line 26</a:t>
            </a:r>
          </a:p>
        </p:txBody>
      </p:sp>
      <p:pic>
        <p:nvPicPr>
          <p:cNvPr id="21" name="Picture 20"/>
          <p:cNvPicPr>
            <a:picLocks noChangeAspect="1"/>
          </p:cNvPicPr>
          <p:nvPr/>
        </p:nvPicPr>
        <p:blipFill>
          <a:blip r:embed="rId4"/>
          <a:stretch>
            <a:fillRect/>
          </a:stretch>
        </p:blipFill>
        <p:spPr>
          <a:xfrm>
            <a:off x="2873456" y="5807063"/>
            <a:ext cx="794558" cy="458800"/>
          </a:xfrm>
          <a:prstGeom prst="rect">
            <a:avLst/>
          </a:prstGeom>
        </p:spPr>
      </p:pic>
      <p:cxnSp>
        <p:nvCxnSpPr>
          <p:cNvPr id="22" name="Straight Arrow Connector 21"/>
          <p:cNvCxnSpPr>
            <a:stCxn id="20" idx="1"/>
          </p:cNvCxnSpPr>
          <p:nvPr/>
        </p:nvCxnSpPr>
        <p:spPr>
          <a:xfrm flipH="1">
            <a:off x="3568506" y="5462247"/>
            <a:ext cx="4363450" cy="4035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99109" y="2972371"/>
            <a:ext cx="3545266" cy="646331"/>
          </a:xfrm>
          <a:prstGeom prst="rect">
            <a:avLst/>
          </a:prstGeom>
          <a:noFill/>
          <a:ln w="28575">
            <a:solidFill>
              <a:srgbClr val="FF0000"/>
            </a:solidFill>
          </a:ln>
        </p:spPr>
        <p:txBody>
          <a:bodyPr wrap="none" rtlCol="0">
            <a:spAutoFit/>
          </a:bodyPr>
          <a:lstStyle/>
          <a:p>
            <a:r>
              <a:rPr lang="en-US" b="1" dirty="0">
                <a:solidFill>
                  <a:srgbClr val="FF0000"/>
                </a:solidFill>
              </a:rPr>
              <a:t>Subtract military pension</a:t>
            </a:r>
          </a:p>
          <a:p>
            <a:r>
              <a:rPr lang="en-US" b="1" dirty="0">
                <a:solidFill>
                  <a:srgbClr val="FF0000"/>
                </a:solidFill>
              </a:rPr>
              <a:t>Add back PSO insurance to pension</a:t>
            </a:r>
          </a:p>
        </p:txBody>
      </p:sp>
      <p:sp>
        <p:nvSpPr>
          <p:cNvPr id="27" name="TextBox 26"/>
          <p:cNvSpPr txBox="1"/>
          <p:nvPr/>
        </p:nvSpPr>
        <p:spPr>
          <a:xfrm>
            <a:off x="8247764" y="4438477"/>
            <a:ext cx="2725036" cy="646331"/>
          </a:xfrm>
          <a:prstGeom prst="rect">
            <a:avLst/>
          </a:prstGeom>
          <a:noFill/>
          <a:ln w="28575">
            <a:solidFill>
              <a:srgbClr val="FF0000"/>
            </a:solidFill>
          </a:ln>
        </p:spPr>
        <p:txBody>
          <a:bodyPr wrap="square" rtlCol="0">
            <a:spAutoFit/>
          </a:bodyPr>
          <a:lstStyle/>
          <a:p>
            <a:r>
              <a:rPr lang="en-US" b="1" dirty="0">
                <a:solidFill>
                  <a:srgbClr val="FF0000"/>
                </a:solidFill>
              </a:rPr>
              <a:t>Add tax-exempt portion of</a:t>
            </a:r>
          </a:p>
          <a:p>
            <a:r>
              <a:rPr lang="en-US" b="1" dirty="0">
                <a:solidFill>
                  <a:srgbClr val="FF0000"/>
                </a:solidFill>
              </a:rPr>
              <a:t>   pension</a:t>
            </a:r>
          </a:p>
        </p:txBody>
      </p:sp>
      <p:sp>
        <p:nvSpPr>
          <p:cNvPr id="30" name="TextBox 29"/>
          <p:cNvSpPr txBox="1"/>
          <p:nvPr/>
        </p:nvSpPr>
        <p:spPr>
          <a:xfrm>
            <a:off x="8292128" y="5719917"/>
            <a:ext cx="3180294" cy="369332"/>
          </a:xfrm>
          <a:prstGeom prst="rect">
            <a:avLst/>
          </a:prstGeom>
          <a:noFill/>
          <a:ln w="28575">
            <a:solidFill>
              <a:srgbClr val="FF0000"/>
            </a:solidFill>
          </a:ln>
        </p:spPr>
        <p:txBody>
          <a:bodyPr wrap="none" rtlCol="0">
            <a:spAutoFit/>
          </a:bodyPr>
          <a:lstStyle/>
          <a:p>
            <a:r>
              <a:rPr lang="en-US" b="1" dirty="0">
                <a:solidFill>
                  <a:srgbClr val="FF0000"/>
                </a:solidFill>
              </a:rPr>
              <a:t>Subtract PTR and HB recoveries</a:t>
            </a:r>
          </a:p>
        </p:txBody>
      </p:sp>
    </p:spTree>
    <p:extLst>
      <p:ext uri="{BB962C8B-B14F-4D97-AF65-F5344CB8AC3E}">
        <p14:creationId xmlns:p14="http://schemas.microsoft.com/office/powerpoint/2010/main" val="1745077602"/>
      </p:ext>
    </p:extLst>
  </p:cSld>
  <p:clrMapOvr>
    <a:masterClrMapping/>
  </p:clrMapOvr>
  <mc:AlternateContent xmlns:mc="http://schemas.openxmlformats.org/markup-compatibility/2006" xmlns:p14="http://schemas.microsoft.com/office/powerpoint/2010/main">
    <mc:Choice Requires="p14">
      <p:transition spd="slow" p14:dur="2000" advTm="306079"/>
    </mc:Choice>
    <mc:Fallback xmlns="">
      <p:transition spd="slow" advTm="306079"/>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2699673" y="1719011"/>
            <a:ext cx="6319829" cy="4322280"/>
          </a:xfrm>
          <a:prstGeom prst="rect">
            <a:avLst/>
          </a:prstGeom>
          <a:ln>
            <a:solidFill>
              <a:schemeClr val="tx1"/>
            </a:solidFill>
          </a:ln>
        </p:spPr>
      </p:pic>
      <p:sp>
        <p:nvSpPr>
          <p:cNvPr id="6" name="Date Placeholder 5">
            <a:extLst>
              <a:ext uri="{FF2B5EF4-FFF2-40B4-BE49-F238E27FC236}">
                <a16:creationId xmlns:a16="http://schemas.microsoft.com/office/drawing/2014/main" id="{A2A1CAB0-0560-439C-B6C7-4BD766227405}"/>
              </a:ext>
            </a:extLst>
          </p:cNvPr>
          <p:cNvSpPr>
            <a:spLocks noGrp="1"/>
          </p:cNvSpPr>
          <p:nvPr>
            <p:ph type="dt" sz="half" idx="10"/>
          </p:nvPr>
        </p:nvSpPr>
        <p:spPr/>
        <p:txBody>
          <a:bodyPr/>
          <a:lstStyle/>
          <a:p>
            <a:r>
              <a:rPr lang="en-US"/>
              <a:t>12-13-2020 v0.94</a:t>
            </a:r>
            <a:endParaRPr lang="en-US" dirty="0"/>
          </a:p>
        </p:txBody>
      </p:sp>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262</a:t>
            </a:fld>
            <a:endParaRPr lang="en-US"/>
          </a:p>
        </p:txBody>
      </p:sp>
      <p:sp>
        <p:nvSpPr>
          <p:cNvPr id="2" name="Title 1"/>
          <p:cNvSpPr>
            <a:spLocks noGrp="1"/>
          </p:cNvSpPr>
          <p:nvPr>
            <p:ph type="title"/>
          </p:nvPr>
        </p:nvSpPr>
        <p:spPr/>
        <p:txBody>
          <a:bodyPr>
            <a:normAutofit/>
          </a:bodyPr>
          <a:lstStyle/>
          <a:p>
            <a:r>
              <a:rPr lang="en-US" dirty="0"/>
              <a:t>TSO – Entering NJ Income Subject to Tax Info</a:t>
            </a:r>
            <a:br>
              <a:rPr lang="en-US" dirty="0"/>
            </a:br>
            <a:r>
              <a:rPr lang="en-US" sz="2700" dirty="0"/>
              <a:t>State Section&gt;NJ&gt;Income Subject to Tax</a:t>
            </a:r>
          </a:p>
        </p:txBody>
      </p:sp>
      <p:pic>
        <p:nvPicPr>
          <p:cNvPr id="8" name="Picture 7"/>
          <p:cNvPicPr>
            <a:picLocks noChangeAspect="1"/>
          </p:cNvPicPr>
          <p:nvPr/>
        </p:nvPicPr>
        <p:blipFill>
          <a:blip r:embed="rId4"/>
          <a:stretch>
            <a:fillRect/>
          </a:stretch>
        </p:blipFill>
        <p:spPr>
          <a:xfrm>
            <a:off x="3107614" y="3503506"/>
            <a:ext cx="738899" cy="389091"/>
          </a:xfrm>
          <a:prstGeom prst="rect">
            <a:avLst/>
          </a:prstGeom>
        </p:spPr>
      </p:pic>
      <p:pic>
        <p:nvPicPr>
          <p:cNvPr id="9" name="Picture 8"/>
          <p:cNvPicPr>
            <a:picLocks noChangeAspect="1"/>
          </p:cNvPicPr>
          <p:nvPr/>
        </p:nvPicPr>
        <p:blipFill>
          <a:blip r:embed="rId4"/>
          <a:stretch>
            <a:fillRect/>
          </a:stretch>
        </p:blipFill>
        <p:spPr>
          <a:xfrm>
            <a:off x="2682337" y="5662641"/>
            <a:ext cx="630502" cy="554001"/>
          </a:xfrm>
          <a:prstGeom prst="rect">
            <a:avLst/>
          </a:prstGeom>
        </p:spPr>
      </p:pic>
      <p:sp>
        <p:nvSpPr>
          <p:cNvPr id="10" name="TextBox 9"/>
          <p:cNvSpPr txBox="1"/>
          <p:nvPr/>
        </p:nvSpPr>
        <p:spPr>
          <a:xfrm>
            <a:off x="5038052" y="3550988"/>
            <a:ext cx="2495683" cy="369332"/>
          </a:xfrm>
          <a:prstGeom prst="rect">
            <a:avLst/>
          </a:prstGeom>
          <a:noFill/>
          <a:ln w="28575">
            <a:solidFill>
              <a:srgbClr val="FF0000"/>
            </a:solidFill>
          </a:ln>
        </p:spPr>
        <p:txBody>
          <a:bodyPr wrap="none" rtlCol="0">
            <a:spAutoFit/>
          </a:bodyPr>
          <a:lstStyle/>
          <a:p>
            <a:r>
              <a:rPr lang="en-US" b="1" dirty="0">
                <a:solidFill>
                  <a:srgbClr val="FF0000"/>
                </a:solidFill>
              </a:rPr>
              <a:t>Adjustments to Line 20a</a:t>
            </a:r>
          </a:p>
        </p:txBody>
      </p:sp>
      <p:cxnSp>
        <p:nvCxnSpPr>
          <p:cNvPr id="13" name="Straight Arrow Connector 12"/>
          <p:cNvCxnSpPr>
            <a:stCxn id="10" idx="1"/>
          </p:cNvCxnSpPr>
          <p:nvPr/>
        </p:nvCxnSpPr>
        <p:spPr bwMode="auto">
          <a:xfrm flipH="1">
            <a:off x="3846513" y="3735654"/>
            <a:ext cx="1191539" cy="0"/>
          </a:xfrm>
          <a:prstGeom prst="straightConnector1">
            <a:avLst/>
          </a:prstGeom>
          <a:noFill/>
          <a:ln w="38100" cap="flat" cmpd="sng" algn="ctr">
            <a:solidFill>
              <a:srgbClr val="FF0000"/>
            </a:solidFill>
            <a:prstDash val="solid"/>
            <a:round/>
            <a:headEnd type="none" w="med" len="med"/>
            <a:tailEnd type="triangle"/>
          </a:ln>
          <a:effectLst/>
        </p:spPr>
      </p:cxnSp>
      <p:sp>
        <p:nvSpPr>
          <p:cNvPr id="18" name="TextBox 17"/>
          <p:cNvSpPr txBox="1"/>
          <p:nvPr/>
        </p:nvSpPr>
        <p:spPr>
          <a:xfrm>
            <a:off x="4969675" y="5685705"/>
            <a:ext cx="2381870" cy="369332"/>
          </a:xfrm>
          <a:prstGeom prst="rect">
            <a:avLst/>
          </a:prstGeom>
          <a:noFill/>
          <a:ln w="28575">
            <a:solidFill>
              <a:srgbClr val="FF0000"/>
            </a:solidFill>
          </a:ln>
        </p:spPr>
        <p:txBody>
          <a:bodyPr wrap="none" rtlCol="0">
            <a:spAutoFit/>
          </a:bodyPr>
          <a:lstStyle/>
          <a:p>
            <a:r>
              <a:rPr lang="en-US" b="1" dirty="0">
                <a:solidFill>
                  <a:srgbClr val="FF0000"/>
                </a:solidFill>
              </a:rPr>
              <a:t>Adjustments to Line 26</a:t>
            </a:r>
          </a:p>
        </p:txBody>
      </p:sp>
      <p:cxnSp>
        <p:nvCxnSpPr>
          <p:cNvPr id="19" name="Straight Arrow Connector 18"/>
          <p:cNvCxnSpPr/>
          <p:nvPr/>
        </p:nvCxnSpPr>
        <p:spPr bwMode="auto">
          <a:xfrm flipH="1" flipV="1">
            <a:off x="3269979" y="5870371"/>
            <a:ext cx="1689642" cy="27854"/>
          </a:xfrm>
          <a:prstGeom prst="straightConnector1">
            <a:avLst/>
          </a:prstGeom>
          <a:noFill/>
          <a:ln w="38100" cap="flat" cmpd="sng" algn="ctr">
            <a:solidFill>
              <a:srgbClr val="FF0000"/>
            </a:solidFill>
            <a:prstDash val="solid"/>
            <a:round/>
            <a:headEnd type="none" w="med" len="med"/>
            <a:tailEnd type="triangle"/>
          </a:ln>
          <a:effectLst/>
        </p:spPr>
      </p:cxnSp>
      <p:sp>
        <p:nvSpPr>
          <p:cNvPr id="20" name="Oval 19"/>
          <p:cNvSpPr/>
          <p:nvPr/>
        </p:nvSpPr>
        <p:spPr>
          <a:xfrm>
            <a:off x="2699672" y="5133245"/>
            <a:ext cx="595832" cy="36285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4981146" y="5156990"/>
            <a:ext cx="2495683" cy="369332"/>
          </a:xfrm>
          <a:prstGeom prst="rect">
            <a:avLst/>
          </a:prstGeom>
          <a:solidFill>
            <a:schemeClr val="bg1"/>
          </a:solidFill>
          <a:ln w="28575">
            <a:solidFill>
              <a:srgbClr val="FF0000"/>
            </a:solidFill>
          </a:ln>
        </p:spPr>
        <p:txBody>
          <a:bodyPr wrap="square" rtlCol="0">
            <a:spAutoFit/>
          </a:bodyPr>
          <a:lstStyle/>
          <a:p>
            <a:r>
              <a:rPr lang="en-US" b="1" dirty="0">
                <a:solidFill>
                  <a:srgbClr val="FF0000"/>
                </a:solidFill>
              </a:rPr>
              <a:t>Adjustments to Line 20b</a:t>
            </a:r>
          </a:p>
        </p:txBody>
      </p:sp>
      <p:cxnSp>
        <p:nvCxnSpPr>
          <p:cNvPr id="21" name="Straight Arrow Connector 20"/>
          <p:cNvCxnSpPr>
            <a:cxnSpLocks/>
          </p:cNvCxnSpPr>
          <p:nvPr/>
        </p:nvCxnSpPr>
        <p:spPr>
          <a:xfrm flipH="1" flipV="1">
            <a:off x="3282624" y="5314671"/>
            <a:ext cx="1664352" cy="26985"/>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27" name="Picture 26"/>
          <p:cNvPicPr>
            <a:picLocks noChangeAspect="1"/>
          </p:cNvPicPr>
          <p:nvPr/>
        </p:nvPicPr>
        <p:blipFill>
          <a:blip r:embed="rId5"/>
          <a:stretch>
            <a:fillRect/>
          </a:stretch>
        </p:blipFill>
        <p:spPr>
          <a:xfrm>
            <a:off x="2699673" y="1548009"/>
            <a:ext cx="6319830" cy="166311"/>
          </a:xfrm>
          <a:prstGeom prst="rect">
            <a:avLst/>
          </a:prstGeom>
        </p:spPr>
      </p:pic>
    </p:spTree>
    <p:extLst>
      <p:ext uri="{BB962C8B-B14F-4D97-AF65-F5344CB8AC3E}">
        <p14:creationId xmlns:p14="http://schemas.microsoft.com/office/powerpoint/2010/main" val="4000766374"/>
      </p:ext>
    </p:extLst>
  </p:cSld>
  <p:clrMapOvr>
    <a:masterClrMapping/>
  </p:clrMapOvr>
  <mc:AlternateContent xmlns:mc="http://schemas.openxmlformats.org/markup-compatibility/2006" xmlns:p14="http://schemas.microsoft.com/office/powerpoint/2010/main">
    <mc:Choice Requires="p14">
      <p:transition spd="slow" p14:dur="2000" advTm="100232"/>
    </mc:Choice>
    <mc:Fallback xmlns="">
      <p:transition spd="slow" advTm="100232"/>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items from the NJ Checklist Income Subject to Tax section into TSO State Section (Step 15d)</a:t>
            </a:r>
          </a:p>
          <a:p>
            <a:pPr lvl="1"/>
            <a:r>
              <a:rPr lang="en-US" dirty="0"/>
              <a:t>Must click Save/Back a few times and then Exit New Jersey Return before TSO will update NJ refund monitor</a:t>
            </a:r>
          </a:p>
          <a:p>
            <a:r>
              <a:rPr lang="en-US" dirty="0"/>
              <a:t>Check the Federal and NJ refund monitors</a:t>
            </a:r>
          </a:p>
        </p:txBody>
      </p:sp>
      <p:sp>
        <p:nvSpPr>
          <p:cNvPr id="2" name="Title 1"/>
          <p:cNvSpPr>
            <a:spLocks noGrp="1"/>
          </p:cNvSpPr>
          <p:nvPr>
            <p:ph type="title"/>
          </p:nvPr>
        </p:nvSpPr>
        <p:spPr/>
        <p:txBody>
          <a:bodyPr>
            <a:normAutofit/>
          </a:bodyPr>
          <a:lstStyle/>
          <a:p>
            <a:r>
              <a:rPr lang="en-US" dirty="0"/>
              <a:t>TSO - Student Activity</a:t>
            </a:r>
            <a:br>
              <a:rPr lang="en-US" dirty="0"/>
            </a:br>
            <a:r>
              <a:rPr lang="en-US" sz="2400" dirty="0"/>
              <a:t>State Section&gt;NJ&gt;Income Subject to Tax</a:t>
            </a:r>
          </a:p>
        </p:txBody>
      </p:sp>
      <p:sp>
        <p:nvSpPr>
          <p:cNvPr id="4" name="Date Placeholder 3">
            <a:extLst>
              <a:ext uri="{FF2B5EF4-FFF2-40B4-BE49-F238E27FC236}">
                <a16:creationId xmlns:a16="http://schemas.microsoft.com/office/drawing/2014/main" id="{4314EB7A-3F14-4EB7-AA58-461159A7E074}"/>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263</a:t>
            </a:fld>
            <a:endParaRPr lang="en-US" dirty="0"/>
          </a:p>
        </p:txBody>
      </p:sp>
    </p:spTree>
    <p:extLst>
      <p:ext uri="{BB962C8B-B14F-4D97-AF65-F5344CB8AC3E}">
        <p14:creationId xmlns:p14="http://schemas.microsoft.com/office/powerpoint/2010/main" val="976553713"/>
      </p:ext>
    </p:extLst>
  </p:cSld>
  <p:clrMapOvr>
    <a:masterClrMapping/>
  </p:clrMapOvr>
  <p:transition advTm="30921"/>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264</a:t>
            </a:fld>
            <a:endParaRPr lang="en-US" altLang="en-US" dirty="0"/>
          </a:p>
        </p:txBody>
      </p:sp>
      <p:sp>
        <p:nvSpPr>
          <p:cNvPr id="4" name="Title 3"/>
          <p:cNvSpPr>
            <a:spLocks noGrp="1"/>
          </p:cNvSpPr>
          <p:nvPr>
            <p:ph type="title"/>
          </p:nvPr>
        </p:nvSpPr>
        <p:spPr/>
        <p:txBody>
          <a:bodyPr/>
          <a:lstStyle/>
          <a:p>
            <a:r>
              <a:rPr lang="en-US" dirty="0"/>
              <a:t>TSO – NJ 1040</a:t>
            </a:r>
          </a:p>
        </p:txBody>
      </p:sp>
      <p:pic>
        <p:nvPicPr>
          <p:cNvPr id="5" name="Picture 4"/>
          <p:cNvPicPr>
            <a:picLocks noChangeAspect="1"/>
          </p:cNvPicPr>
          <p:nvPr/>
        </p:nvPicPr>
        <p:blipFill>
          <a:blip r:embed="rId3"/>
          <a:stretch>
            <a:fillRect/>
          </a:stretch>
        </p:blipFill>
        <p:spPr>
          <a:xfrm>
            <a:off x="3076799" y="1378290"/>
            <a:ext cx="3896035" cy="489930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6362773" y="2531507"/>
            <a:ext cx="527858" cy="213851"/>
          </a:xfrm>
          <a:prstGeom prst="rect">
            <a:avLst/>
          </a:prstGeom>
        </p:spPr>
      </p:pic>
      <p:pic>
        <p:nvPicPr>
          <p:cNvPr id="7" name="Picture 6"/>
          <p:cNvPicPr>
            <a:picLocks noChangeAspect="1"/>
          </p:cNvPicPr>
          <p:nvPr/>
        </p:nvPicPr>
        <p:blipFill>
          <a:blip r:embed="rId4"/>
          <a:stretch>
            <a:fillRect/>
          </a:stretch>
        </p:blipFill>
        <p:spPr>
          <a:xfrm>
            <a:off x="6395194" y="2717767"/>
            <a:ext cx="527858" cy="194165"/>
          </a:xfrm>
          <a:prstGeom prst="rect">
            <a:avLst/>
          </a:prstGeom>
        </p:spPr>
      </p:pic>
      <p:pic>
        <p:nvPicPr>
          <p:cNvPr id="8" name="Picture 7"/>
          <p:cNvPicPr>
            <a:picLocks noChangeAspect="1"/>
          </p:cNvPicPr>
          <p:nvPr/>
        </p:nvPicPr>
        <p:blipFill>
          <a:blip r:embed="rId4"/>
          <a:stretch>
            <a:fillRect/>
          </a:stretch>
        </p:blipFill>
        <p:spPr>
          <a:xfrm>
            <a:off x="6395194" y="3066093"/>
            <a:ext cx="527858" cy="304799"/>
          </a:xfrm>
          <a:prstGeom prst="rect">
            <a:avLst/>
          </a:prstGeom>
        </p:spPr>
      </p:pic>
      <p:sp>
        <p:nvSpPr>
          <p:cNvPr id="9" name="TextBox 8"/>
          <p:cNvSpPr txBox="1"/>
          <p:nvPr/>
        </p:nvSpPr>
        <p:spPr>
          <a:xfrm>
            <a:off x="8001000" y="2362200"/>
            <a:ext cx="2517933" cy="369332"/>
          </a:xfrm>
          <a:prstGeom prst="rect">
            <a:avLst/>
          </a:prstGeom>
          <a:noFill/>
          <a:ln w="28575">
            <a:solidFill>
              <a:srgbClr val="FF0000"/>
            </a:solidFill>
          </a:ln>
        </p:spPr>
        <p:txBody>
          <a:bodyPr wrap="none" rtlCol="0">
            <a:spAutoFit/>
          </a:bodyPr>
          <a:lstStyle/>
          <a:p>
            <a:r>
              <a:rPr lang="en-US" b="1" dirty="0">
                <a:solidFill>
                  <a:srgbClr val="FF0000"/>
                </a:solidFill>
              </a:rPr>
              <a:t>20a Taxable pension line</a:t>
            </a:r>
          </a:p>
        </p:txBody>
      </p:sp>
      <p:sp>
        <p:nvSpPr>
          <p:cNvPr id="10" name="TextBox 9"/>
          <p:cNvSpPr txBox="1"/>
          <p:nvPr/>
        </p:nvSpPr>
        <p:spPr>
          <a:xfrm>
            <a:off x="8001000" y="2828614"/>
            <a:ext cx="2910669" cy="369332"/>
          </a:xfrm>
          <a:prstGeom prst="rect">
            <a:avLst/>
          </a:prstGeom>
          <a:noFill/>
          <a:ln w="28575">
            <a:solidFill>
              <a:srgbClr val="FF0000"/>
            </a:solidFill>
          </a:ln>
        </p:spPr>
        <p:txBody>
          <a:bodyPr wrap="none" rtlCol="0">
            <a:spAutoFit/>
          </a:bodyPr>
          <a:lstStyle/>
          <a:p>
            <a:r>
              <a:rPr lang="en-US" b="1" dirty="0">
                <a:solidFill>
                  <a:srgbClr val="FF0000"/>
                </a:solidFill>
              </a:rPr>
              <a:t>20b Tax-exempt pension line</a:t>
            </a:r>
          </a:p>
        </p:txBody>
      </p:sp>
      <p:sp>
        <p:nvSpPr>
          <p:cNvPr id="12" name="TextBox 11"/>
          <p:cNvSpPr txBox="1"/>
          <p:nvPr/>
        </p:nvSpPr>
        <p:spPr>
          <a:xfrm>
            <a:off x="8001000" y="3310527"/>
            <a:ext cx="2185663" cy="369332"/>
          </a:xfrm>
          <a:prstGeom prst="rect">
            <a:avLst/>
          </a:prstGeom>
          <a:noFill/>
          <a:ln w="28575">
            <a:solidFill>
              <a:srgbClr val="FF0000"/>
            </a:solidFill>
          </a:ln>
        </p:spPr>
        <p:txBody>
          <a:bodyPr wrap="none" rtlCol="0">
            <a:spAutoFit/>
          </a:bodyPr>
          <a:lstStyle/>
          <a:p>
            <a:r>
              <a:rPr lang="en-US" b="1" dirty="0">
                <a:solidFill>
                  <a:srgbClr val="FF0000"/>
                </a:solidFill>
              </a:rPr>
              <a:t>26 Other income line</a:t>
            </a:r>
          </a:p>
        </p:txBody>
      </p:sp>
      <p:cxnSp>
        <p:nvCxnSpPr>
          <p:cNvPr id="13" name="Straight Arrow Connector 12"/>
          <p:cNvCxnSpPr>
            <a:stCxn id="9" idx="1"/>
          </p:cNvCxnSpPr>
          <p:nvPr/>
        </p:nvCxnSpPr>
        <p:spPr>
          <a:xfrm flipH="1">
            <a:off x="6783757" y="2546866"/>
            <a:ext cx="1217243" cy="90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1"/>
          </p:cNvCxnSpPr>
          <p:nvPr/>
        </p:nvCxnSpPr>
        <p:spPr>
          <a:xfrm flipH="1" flipV="1">
            <a:off x="6883758" y="2813027"/>
            <a:ext cx="1117242" cy="2002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883758" y="3216654"/>
            <a:ext cx="1095826" cy="1877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Date Placeholder 13">
            <a:extLst>
              <a:ext uri="{FF2B5EF4-FFF2-40B4-BE49-F238E27FC236}">
                <a16:creationId xmlns:a16="http://schemas.microsoft.com/office/drawing/2014/main" id="{22777F21-E793-43C9-AD04-35BD9614F88B}"/>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1747271791"/>
      </p:ext>
    </p:extLst>
  </p:cSld>
  <p:clrMapOvr>
    <a:masterClrMapping/>
  </p:clrMapOvr>
  <mc:AlternateContent xmlns:mc="http://schemas.openxmlformats.org/markup-compatibility/2006" xmlns:p14="http://schemas.microsoft.com/office/powerpoint/2010/main">
    <mc:Choice Requires="p14">
      <p:transition spd="slow" p14:dur="2000" advTm="51893"/>
    </mc:Choice>
    <mc:Fallback xmlns="">
      <p:transition spd="slow" advTm="51893"/>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265</a:t>
            </a:fld>
            <a:endParaRPr lang="en-US" altLang="en-US" dirty="0"/>
          </a:p>
        </p:txBody>
      </p:sp>
      <p:sp>
        <p:nvSpPr>
          <p:cNvPr id="4" name="Content Placeholder 3"/>
          <p:cNvSpPr>
            <a:spLocks noGrp="1"/>
          </p:cNvSpPr>
          <p:nvPr>
            <p:ph sz="quarter" idx="12"/>
          </p:nvPr>
        </p:nvSpPr>
        <p:spPr>
          <a:xfrm>
            <a:off x="1278833" y="1371600"/>
            <a:ext cx="9753600" cy="4413193"/>
          </a:xfrm>
        </p:spPr>
        <p:txBody>
          <a:bodyPr/>
          <a:lstStyle/>
          <a:p>
            <a:pPr marL="0" indent="0">
              <a:buNone/>
            </a:pPr>
            <a:endParaRPr lang="en-US" dirty="0"/>
          </a:p>
          <a:p>
            <a:endParaRPr lang="en-US" dirty="0"/>
          </a:p>
          <a:p>
            <a:pPr marL="0" indent="0" algn="ctr">
              <a:buNone/>
            </a:pPr>
            <a:r>
              <a:rPr lang="en-US" b="1" u="sng" dirty="0">
                <a:solidFill>
                  <a:srgbClr val="FF0000"/>
                </a:solidFill>
              </a:rPr>
              <a:t>DAVENPORT INTEGRATED SCENARIO – STEP 15e</a:t>
            </a:r>
          </a:p>
          <a:p>
            <a:pPr marL="0" indent="0" algn="ctr">
              <a:buNone/>
            </a:pPr>
            <a:r>
              <a:rPr lang="en-US" b="1" u="sng" dirty="0">
                <a:solidFill>
                  <a:srgbClr val="FF0000"/>
                </a:solidFill>
              </a:rPr>
              <a:t>SUBTRACTIONS FROM INCOME  </a:t>
            </a:r>
          </a:p>
        </p:txBody>
      </p:sp>
      <p:sp>
        <p:nvSpPr>
          <p:cNvPr id="5" name="Title 4"/>
          <p:cNvSpPr>
            <a:spLocks noGrp="1"/>
          </p:cNvSpPr>
          <p:nvPr>
            <p:ph type="title"/>
          </p:nvPr>
        </p:nvSpPr>
        <p:spPr/>
        <p:txBody>
          <a:bodyPr/>
          <a:lstStyle/>
          <a:p>
            <a:r>
              <a:rPr lang="en-US" dirty="0"/>
              <a:t> </a:t>
            </a:r>
          </a:p>
        </p:txBody>
      </p:sp>
      <p:sp>
        <p:nvSpPr>
          <p:cNvPr id="7" name="Date Placeholder 6">
            <a:extLst>
              <a:ext uri="{FF2B5EF4-FFF2-40B4-BE49-F238E27FC236}">
                <a16:creationId xmlns:a16="http://schemas.microsoft.com/office/drawing/2014/main" id="{F416E4D1-0B97-4038-9CD2-B384B1EC7AAF}"/>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213594859"/>
      </p:ext>
    </p:extLst>
  </p:cSld>
  <p:clrMapOvr>
    <a:masterClrMapping/>
  </p:clrMapOvr>
  <mc:AlternateContent xmlns:mc="http://schemas.openxmlformats.org/markup-compatibility/2006" xmlns:p14="http://schemas.microsoft.com/office/powerpoint/2010/main">
    <mc:Choice Requires="p14">
      <p:transition spd="slow" p14:dur="2000" advTm="9703"/>
    </mc:Choice>
    <mc:Fallback xmlns="">
      <p:transition spd="slow" advTm="9703"/>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FFABE9A-56B1-463B-9676-7E2ACE1FDBC6}"/>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266</a:t>
            </a:fld>
            <a:endParaRPr lang="en-US" altLang="en-US" dirty="0"/>
          </a:p>
        </p:txBody>
      </p:sp>
      <p:sp>
        <p:nvSpPr>
          <p:cNvPr id="6" name="Title 5"/>
          <p:cNvSpPr>
            <a:spLocks noGrp="1"/>
          </p:cNvSpPr>
          <p:nvPr>
            <p:ph type="title"/>
          </p:nvPr>
        </p:nvSpPr>
        <p:spPr/>
        <p:txBody>
          <a:bodyPr>
            <a:normAutofit fontScale="90000"/>
          </a:bodyPr>
          <a:lstStyle/>
          <a:p>
            <a:r>
              <a:rPr lang="en-US" dirty="0"/>
              <a:t>NJ Checklist – Subtractions from Income Section </a:t>
            </a:r>
          </a:p>
        </p:txBody>
      </p:sp>
      <p:pic>
        <p:nvPicPr>
          <p:cNvPr id="7" name="Picture 6"/>
          <p:cNvPicPr>
            <a:picLocks noChangeAspect="1"/>
          </p:cNvPicPr>
          <p:nvPr/>
        </p:nvPicPr>
        <p:blipFill>
          <a:blip r:embed="rId3"/>
          <a:stretch>
            <a:fillRect/>
          </a:stretch>
        </p:blipFill>
        <p:spPr>
          <a:xfrm>
            <a:off x="1044680" y="1905000"/>
            <a:ext cx="8478107" cy="2895600"/>
          </a:xfrm>
          <a:prstGeom prst="rect">
            <a:avLst/>
          </a:prstGeom>
          <a:ln>
            <a:solidFill>
              <a:schemeClr val="tx1"/>
            </a:solidFill>
          </a:ln>
        </p:spPr>
      </p:pic>
      <p:sp>
        <p:nvSpPr>
          <p:cNvPr id="8" name="TextBox 7"/>
          <p:cNvSpPr txBox="1"/>
          <p:nvPr/>
        </p:nvSpPr>
        <p:spPr>
          <a:xfrm>
            <a:off x="9698785" y="3666273"/>
            <a:ext cx="2238818" cy="646331"/>
          </a:xfrm>
          <a:prstGeom prst="rect">
            <a:avLst/>
          </a:prstGeom>
          <a:noFill/>
          <a:ln w="28575">
            <a:solidFill>
              <a:srgbClr val="FF0000"/>
            </a:solidFill>
          </a:ln>
        </p:spPr>
        <p:txBody>
          <a:bodyPr wrap="none" rtlCol="0">
            <a:spAutoFit/>
          </a:bodyPr>
          <a:lstStyle/>
          <a:p>
            <a:r>
              <a:rPr lang="en-US" b="1" dirty="0">
                <a:solidFill>
                  <a:srgbClr val="FF0000"/>
                </a:solidFill>
              </a:rPr>
              <a:t>Add PSO insurance to</a:t>
            </a:r>
          </a:p>
          <a:p>
            <a:r>
              <a:rPr lang="en-US" b="1" dirty="0">
                <a:solidFill>
                  <a:srgbClr val="FF0000"/>
                </a:solidFill>
              </a:rPr>
              <a:t>medical expenses</a:t>
            </a:r>
          </a:p>
        </p:txBody>
      </p:sp>
      <p:pic>
        <p:nvPicPr>
          <p:cNvPr id="9" name="Picture 8"/>
          <p:cNvPicPr>
            <a:picLocks noChangeAspect="1"/>
          </p:cNvPicPr>
          <p:nvPr/>
        </p:nvPicPr>
        <p:blipFill>
          <a:blip r:embed="rId4"/>
          <a:stretch>
            <a:fillRect/>
          </a:stretch>
        </p:blipFill>
        <p:spPr>
          <a:xfrm>
            <a:off x="2971800" y="3846731"/>
            <a:ext cx="990600" cy="496669"/>
          </a:xfrm>
          <a:prstGeom prst="rect">
            <a:avLst/>
          </a:prstGeom>
        </p:spPr>
      </p:pic>
      <p:cxnSp>
        <p:nvCxnSpPr>
          <p:cNvPr id="10" name="Straight Arrow Connector 9"/>
          <p:cNvCxnSpPr/>
          <p:nvPr/>
        </p:nvCxnSpPr>
        <p:spPr>
          <a:xfrm flipH="1" flipV="1">
            <a:off x="3960761" y="4076021"/>
            <a:ext cx="5716639" cy="190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754951"/>
      </p:ext>
    </p:extLst>
  </p:cSld>
  <p:clrMapOvr>
    <a:masterClrMapping/>
  </p:clrMapOvr>
  <mc:AlternateContent xmlns:mc="http://schemas.openxmlformats.org/markup-compatibility/2006" xmlns:p14="http://schemas.microsoft.com/office/powerpoint/2010/main">
    <mc:Choice Requires="p14">
      <p:transition spd="slow" p14:dur="2000" advTm="75014"/>
    </mc:Choice>
    <mc:Fallback xmlns="">
      <p:transition spd="slow" advTm="75014"/>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10D173-BA3E-4BCA-98F5-9A691BA65229}"/>
              </a:ext>
            </a:extLst>
          </p:cNvPr>
          <p:cNvSpPr>
            <a:spLocks noGrp="1"/>
          </p:cNvSpPr>
          <p:nvPr>
            <p:ph type="dt" sz="half" idx="10"/>
          </p:nvPr>
        </p:nvSpPr>
        <p:spPr/>
        <p:txBody>
          <a:bodyPr/>
          <a:lstStyle/>
          <a:p>
            <a:r>
              <a:rPr lang="en-US"/>
              <a:t>12-13-2020 v0.94</a:t>
            </a:r>
          </a:p>
        </p:txBody>
      </p:sp>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267</a:t>
            </a:fld>
            <a:endParaRPr lang="en-US"/>
          </a:p>
        </p:txBody>
      </p:sp>
      <p:sp>
        <p:nvSpPr>
          <p:cNvPr id="2" name="Title 1"/>
          <p:cNvSpPr>
            <a:spLocks noGrp="1"/>
          </p:cNvSpPr>
          <p:nvPr>
            <p:ph type="title"/>
          </p:nvPr>
        </p:nvSpPr>
        <p:spPr/>
        <p:txBody>
          <a:bodyPr>
            <a:normAutofit fontScale="90000"/>
          </a:bodyPr>
          <a:lstStyle/>
          <a:p>
            <a:r>
              <a:rPr lang="en-US" dirty="0"/>
              <a:t>TSO – Entering NJ Subtractions From Income Info</a:t>
            </a:r>
            <a:br>
              <a:rPr lang="en-US" dirty="0"/>
            </a:br>
            <a:r>
              <a:rPr lang="en-US" sz="2700" dirty="0"/>
              <a:t>State Section&gt;NJ&gt;Subtractions From Income</a:t>
            </a:r>
          </a:p>
        </p:txBody>
      </p:sp>
      <p:pic>
        <p:nvPicPr>
          <p:cNvPr id="6" name="Content Placeholder 5"/>
          <p:cNvPicPr>
            <a:picLocks noGrp="1" noChangeAspect="1"/>
          </p:cNvPicPr>
          <p:nvPr>
            <p:ph idx="4294967295"/>
          </p:nvPr>
        </p:nvPicPr>
        <p:blipFill>
          <a:blip r:embed="rId3"/>
          <a:stretch>
            <a:fillRect/>
          </a:stretch>
        </p:blipFill>
        <p:spPr>
          <a:xfrm>
            <a:off x="2401887" y="1366838"/>
            <a:ext cx="6437313" cy="4932362"/>
          </a:xfrm>
          <a:prstGeom prst="rect">
            <a:avLst/>
          </a:prstGeom>
          <a:ln>
            <a:solidFill>
              <a:schemeClr val="tx1"/>
            </a:solidFill>
          </a:ln>
        </p:spPr>
      </p:pic>
      <p:pic>
        <p:nvPicPr>
          <p:cNvPr id="9" name="Picture 8"/>
          <p:cNvPicPr>
            <a:picLocks noChangeAspect="1"/>
          </p:cNvPicPr>
          <p:nvPr/>
        </p:nvPicPr>
        <p:blipFill>
          <a:blip r:embed="rId4"/>
          <a:stretch>
            <a:fillRect/>
          </a:stretch>
        </p:blipFill>
        <p:spPr>
          <a:xfrm>
            <a:off x="2412814" y="5965079"/>
            <a:ext cx="601980" cy="316992"/>
          </a:xfrm>
          <a:prstGeom prst="rect">
            <a:avLst/>
          </a:prstGeom>
        </p:spPr>
      </p:pic>
      <p:sp>
        <p:nvSpPr>
          <p:cNvPr id="10" name="TextBox 9"/>
          <p:cNvSpPr txBox="1"/>
          <p:nvPr/>
        </p:nvSpPr>
        <p:spPr>
          <a:xfrm>
            <a:off x="4038600" y="2514600"/>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18" name="TextBox 17"/>
          <p:cNvSpPr txBox="1"/>
          <p:nvPr/>
        </p:nvSpPr>
        <p:spPr>
          <a:xfrm>
            <a:off x="3810000" y="4648200"/>
            <a:ext cx="3911327" cy="646331"/>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To add PSO health insurance premiums</a:t>
            </a:r>
          </a:p>
          <a:p>
            <a:r>
              <a:rPr lang="en-US" b="1" dirty="0">
                <a:solidFill>
                  <a:srgbClr val="FF0000"/>
                </a:solidFill>
              </a:rPr>
              <a:t>to NJ medical expenses</a:t>
            </a:r>
          </a:p>
        </p:txBody>
      </p:sp>
      <p:cxnSp>
        <p:nvCxnSpPr>
          <p:cNvPr id="19" name="Straight Arrow Connector 18"/>
          <p:cNvCxnSpPr>
            <a:cxnSpLocks/>
          </p:cNvCxnSpPr>
          <p:nvPr/>
        </p:nvCxnSpPr>
        <p:spPr bwMode="auto">
          <a:xfrm flipH="1">
            <a:off x="2895600" y="5029200"/>
            <a:ext cx="914400" cy="996745"/>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745358180"/>
      </p:ext>
    </p:extLst>
  </p:cSld>
  <p:clrMapOvr>
    <a:masterClrMapping/>
  </p:clrMapOvr>
  <p:transition advTm="43393"/>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item from the NJ Checklist Subtractions from Income section into TSO State Section (Step 15e)</a:t>
            </a:r>
          </a:p>
          <a:p>
            <a:pPr lvl="1"/>
            <a:r>
              <a:rPr lang="en-US" dirty="0"/>
              <a:t>Must click Save/Back a few times and then Exit New Jersey Return before TSO will update NJ refund monitor</a:t>
            </a:r>
          </a:p>
          <a:p>
            <a:r>
              <a:rPr lang="en-US" dirty="0"/>
              <a:t>Check the Federal and NJ refund monitors</a:t>
            </a:r>
          </a:p>
        </p:txBody>
      </p:sp>
      <p:sp>
        <p:nvSpPr>
          <p:cNvPr id="2" name="Title 1"/>
          <p:cNvSpPr>
            <a:spLocks noGrp="1"/>
          </p:cNvSpPr>
          <p:nvPr>
            <p:ph type="title"/>
          </p:nvPr>
        </p:nvSpPr>
        <p:spPr/>
        <p:txBody>
          <a:bodyPr>
            <a:normAutofit/>
          </a:bodyPr>
          <a:lstStyle/>
          <a:p>
            <a:r>
              <a:rPr lang="en-US" dirty="0"/>
              <a:t>TSO - Student Activity</a:t>
            </a:r>
            <a:br>
              <a:rPr lang="en-US" dirty="0"/>
            </a:br>
            <a:r>
              <a:rPr lang="en-US" sz="2400" dirty="0"/>
              <a:t>State Section&gt;NJ&gt;Subtractions from Income</a:t>
            </a:r>
          </a:p>
        </p:txBody>
      </p:sp>
      <p:sp>
        <p:nvSpPr>
          <p:cNvPr id="6" name="Date Placeholder 5">
            <a:extLst>
              <a:ext uri="{FF2B5EF4-FFF2-40B4-BE49-F238E27FC236}">
                <a16:creationId xmlns:a16="http://schemas.microsoft.com/office/drawing/2014/main" id="{1F916677-F726-4197-B446-77ECB3CFDFD2}"/>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268</a:t>
            </a:fld>
            <a:endParaRPr lang="en-US" dirty="0"/>
          </a:p>
        </p:txBody>
      </p:sp>
    </p:spTree>
    <p:extLst>
      <p:ext uri="{BB962C8B-B14F-4D97-AF65-F5344CB8AC3E}">
        <p14:creationId xmlns:p14="http://schemas.microsoft.com/office/powerpoint/2010/main" val="368157914"/>
      </p:ext>
    </p:extLst>
  </p:cSld>
  <p:clrMapOvr>
    <a:masterClrMapping/>
  </p:clrMapOvr>
  <p:transition advTm="38412"/>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007806" y="1398196"/>
            <a:ext cx="3869383" cy="4867667"/>
          </a:xfrm>
          <a:prstGeom prst="rect">
            <a:avLst/>
          </a:prstGeom>
          <a:ln>
            <a:solidFill>
              <a:schemeClr val="tx1"/>
            </a:solidFill>
          </a:ln>
        </p:spPr>
      </p:pic>
      <p:sp>
        <p:nvSpPr>
          <p:cNvPr id="7" name="Date Placeholder 6">
            <a:extLst>
              <a:ext uri="{FF2B5EF4-FFF2-40B4-BE49-F238E27FC236}">
                <a16:creationId xmlns:a16="http://schemas.microsoft.com/office/drawing/2014/main" id="{25295FFD-3EE0-4ADE-9D68-4566E0BA5D23}"/>
              </a:ext>
            </a:extLst>
          </p:cNvPr>
          <p:cNvSpPr>
            <a:spLocks noGrp="1"/>
          </p:cNvSpPr>
          <p:nvPr>
            <p:ph type="dt" sz="half" idx="10"/>
          </p:nvPr>
        </p:nvSpPr>
        <p:spPr/>
        <p:txBody>
          <a:bodyPr/>
          <a:lstStyle/>
          <a:p>
            <a:r>
              <a:rPr lang="en-US"/>
              <a:t>12-13-2020 v0.94</a:t>
            </a:r>
            <a:endParaRPr lang="en-US" dirty="0"/>
          </a:p>
        </p:txBody>
      </p:sp>
      <p:sp>
        <p:nvSpPr>
          <p:cNvPr id="5" name="Footer Placeholder 4"/>
          <p:cNvSpPr>
            <a:spLocks noGrp="1"/>
          </p:cNvSpPr>
          <p:nvPr>
            <p:ph type="ftr" sz="quarter" idx="11"/>
          </p:nvPr>
        </p:nvSpPr>
        <p:spPr/>
        <p:txBody>
          <a:bodyPr/>
          <a:lstStyle/>
          <a:p>
            <a:r>
              <a:rPr lang="en-US"/>
              <a:t>NJ Core Davenport TY2019</a:t>
            </a:r>
          </a:p>
        </p:txBody>
      </p:sp>
      <p:sp>
        <p:nvSpPr>
          <p:cNvPr id="4" name="Slide Number Placeholder 3"/>
          <p:cNvSpPr>
            <a:spLocks noGrp="1"/>
          </p:cNvSpPr>
          <p:nvPr>
            <p:ph type="sldNum" sz="quarter" idx="12"/>
          </p:nvPr>
        </p:nvSpPr>
        <p:spPr/>
        <p:txBody>
          <a:bodyPr/>
          <a:lstStyle/>
          <a:p>
            <a:fld id="{2C11E525-5F38-465A-8629-C9A7F80AF012}" type="slidenum">
              <a:rPr lang="en-US" smtClean="0"/>
              <a:t>269</a:t>
            </a:fld>
            <a:endParaRPr lang="en-US"/>
          </a:p>
        </p:txBody>
      </p:sp>
      <p:sp>
        <p:nvSpPr>
          <p:cNvPr id="2" name="Title 1"/>
          <p:cNvSpPr>
            <a:spLocks noGrp="1"/>
          </p:cNvSpPr>
          <p:nvPr>
            <p:ph type="title"/>
          </p:nvPr>
        </p:nvSpPr>
        <p:spPr/>
        <p:txBody>
          <a:bodyPr/>
          <a:lstStyle/>
          <a:p>
            <a:r>
              <a:rPr lang="en-US" dirty="0"/>
              <a:t>TSO – Medical Expenses on NJ 1040</a:t>
            </a:r>
          </a:p>
        </p:txBody>
      </p:sp>
      <p:pic>
        <p:nvPicPr>
          <p:cNvPr id="8" name="Picture 7"/>
          <p:cNvPicPr>
            <a:picLocks noChangeAspect="1"/>
          </p:cNvPicPr>
          <p:nvPr/>
        </p:nvPicPr>
        <p:blipFill>
          <a:blip r:embed="rId4"/>
          <a:stretch>
            <a:fillRect/>
          </a:stretch>
        </p:blipFill>
        <p:spPr>
          <a:xfrm>
            <a:off x="7371252" y="3709571"/>
            <a:ext cx="505937" cy="244915"/>
          </a:xfrm>
          <a:prstGeom prst="rect">
            <a:avLst/>
          </a:prstGeom>
        </p:spPr>
      </p:pic>
      <p:sp>
        <p:nvSpPr>
          <p:cNvPr id="9" name="TextBox 8"/>
          <p:cNvSpPr txBox="1"/>
          <p:nvPr/>
        </p:nvSpPr>
        <p:spPr>
          <a:xfrm>
            <a:off x="8731492" y="3508862"/>
            <a:ext cx="2286000" cy="646331"/>
          </a:xfrm>
          <a:prstGeom prst="rect">
            <a:avLst/>
          </a:prstGeom>
          <a:noFill/>
          <a:ln w="28575">
            <a:solidFill>
              <a:srgbClr val="FF0000"/>
            </a:solidFill>
          </a:ln>
        </p:spPr>
        <p:txBody>
          <a:bodyPr wrap="square" rtlCol="0">
            <a:spAutoFit/>
          </a:bodyPr>
          <a:lstStyle/>
          <a:p>
            <a:r>
              <a:rPr lang="en-US" b="1" dirty="0">
                <a:solidFill>
                  <a:srgbClr val="FF0000"/>
                </a:solidFill>
              </a:rPr>
              <a:t>Medical expenses &gt;</a:t>
            </a:r>
          </a:p>
          <a:p>
            <a:r>
              <a:rPr lang="en-US" b="1" dirty="0">
                <a:solidFill>
                  <a:srgbClr val="FF0000"/>
                </a:solidFill>
              </a:rPr>
              <a:t>2% of NJ gross income</a:t>
            </a:r>
          </a:p>
        </p:txBody>
      </p:sp>
      <p:cxnSp>
        <p:nvCxnSpPr>
          <p:cNvPr id="10" name="Straight Arrow Connector 9"/>
          <p:cNvCxnSpPr>
            <a:endCxn id="8" idx="3"/>
          </p:cNvCxnSpPr>
          <p:nvPr/>
        </p:nvCxnSpPr>
        <p:spPr bwMode="auto">
          <a:xfrm flipH="1" flipV="1">
            <a:off x="7877189" y="3832029"/>
            <a:ext cx="859219" cy="27340"/>
          </a:xfrm>
          <a:prstGeom prst="straightConnector1">
            <a:avLst/>
          </a:prstGeom>
          <a:noFill/>
          <a:ln w="38100" cap="flat" cmpd="sng" algn="ctr">
            <a:solidFill>
              <a:srgbClr val="FF0000"/>
            </a:solidFill>
            <a:prstDash val="solid"/>
            <a:round/>
            <a:headEnd type="none" w="med" len="med"/>
            <a:tailEnd type="triangle"/>
          </a:ln>
          <a:effectLst/>
        </p:spPr>
      </p:cxnSp>
      <p:sp>
        <p:nvSpPr>
          <p:cNvPr id="13" name="TextBox 12"/>
          <p:cNvSpPr txBox="1"/>
          <p:nvPr/>
        </p:nvSpPr>
        <p:spPr>
          <a:xfrm>
            <a:off x="9067800" y="2915049"/>
            <a:ext cx="184731" cy="369332"/>
          </a:xfrm>
          <a:prstGeom prst="rect">
            <a:avLst/>
          </a:prstGeom>
          <a:noFill/>
          <a:ln w="28575">
            <a:noFill/>
          </a:ln>
        </p:spPr>
        <p:txBody>
          <a:bodyPr wrap="none" rtlCol="0">
            <a:spAutoFit/>
          </a:bodyPr>
          <a:lstStyle/>
          <a:p>
            <a:endParaRPr lang="en-US" b="1" dirty="0">
              <a:solidFill>
                <a:srgbClr val="FF0000"/>
              </a:solidFill>
            </a:endParaRPr>
          </a:p>
        </p:txBody>
      </p:sp>
    </p:spTree>
    <p:extLst>
      <p:ext uri="{BB962C8B-B14F-4D97-AF65-F5344CB8AC3E}">
        <p14:creationId xmlns:p14="http://schemas.microsoft.com/office/powerpoint/2010/main" val="214857388"/>
      </p:ext>
    </p:extLst>
  </p:cSld>
  <p:clrMapOvr>
    <a:masterClrMapping/>
  </p:clrMapOvr>
  <mc:AlternateContent xmlns:mc="http://schemas.openxmlformats.org/markup-compatibility/2006" xmlns:p14="http://schemas.microsoft.com/office/powerpoint/2010/main">
    <mc:Choice Requires="p14">
      <p:transition spd="slow" p14:dur="2000" advTm="29739"/>
    </mc:Choice>
    <mc:Fallback xmlns="">
      <p:transition spd="slow" advTm="2973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27</a:t>
            </a:fld>
            <a:endParaRPr lang="en-US" altLang="en-US" dirty="0"/>
          </a:p>
        </p:txBody>
      </p:sp>
      <p:sp>
        <p:nvSpPr>
          <p:cNvPr id="4" name="Content Placeholder 3"/>
          <p:cNvSpPr>
            <a:spLocks noGrp="1"/>
          </p:cNvSpPr>
          <p:nvPr>
            <p:ph sz="quarter" idx="12"/>
          </p:nvPr>
        </p:nvSpPr>
        <p:spPr>
          <a:xfrm>
            <a:off x="1219200" y="1524000"/>
            <a:ext cx="9753600" cy="4419600"/>
          </a:xfrm>
        </p:spPr>
        <p:txBody>
          <a:bodyPr>
            <a:normAutofit fontScale="70000" lnSpcReduction="20000"/>
          </a:bodyPr>
          <a:lstStyle/>
          <a:p>
            <a:r>
              <a:rPr lang="en-US" dirty="0"/>
              <a:t>Issuer is always Defense Finance and Accounting Service</a:t>
            </a:r>
          </a:p>
          <a:p>
            <a:r>
              <a:rPr lang="en-US" dirty="0"/>
              <a:t>Military pension does not have to be counted as a distribution in calculation of retirement savings credit</a:t>
            </a:r>
          </a:p>
          <a:p>
            <a:pPr lvl="1"/>
            <a:r>
              <a:rPr lang="en-US" dirty="0"/>
              <a:t>See Andrews problem and Pub 4012 Page G-16 for more details</a:t>
            </a:r>
          </a:p>
          <a:p>
            <a:pPr lvl="1"/>
            <a:r>
              <a:rPr lang="en-US" dirty="0"/>
              <a:t>Check box below Box 2a on 1099-R screen that says “Does not carry to Form 8880”</a:t>
            </a:r>
          </a:p>
          <a:p>
            <a:r>
              <a:rPr lang="en-US" dirty="0"/>
              <a:t>Military pension is not reportable or taxable on NJ return</a:t>
            </a:r>
          </a:p>
          <a:p>
            <a:pPr lvl="1"/>
            <a:r>
              <a:rPr lang="en-US" dirty="0"/>
              <a:t>Requires a NJ Checklist entry in Income Subject to Tax section since 1099-R income flows from Federal to NJ return</a:t>
            </a:r>
          </a:p>
          <a:p>
            <a:pPr lvl="1"/>
            <a:r>
              <a:rPr lang="en-US" dirty="0"/>
              <a:t>Enter as a negative amount to subtract from NJ pension income on NJ 1040 Line 20a</a:t>
            </a:r>
          </a:p>
          <a:p>
            <a:pPr lvl="1"/>
            <a:r>
              <a:rPr lang="en-US" dirty="0"/>
              <a:t>Do </a:t>
            </a:r>
            <a:r>
              <a:rPr lang="en-US" u="sng" dirty="0"/>
              <a:t>not</a:t>
            </a:r>
            <a:r>
              <a:rPr lang="en-US" dirty="0"/>
              <a:t> enter as an adjustment to NJ 1040 20b for Excludable Amounts of IRAs, Pensions and Annuities </a:t>
            </a:r>
          </a:p>
        </p:txBody>
      </p:sp>
      <p:sp>
        <p:nvSpPr>
          <p:cNvPr id="5" name="Title 4"/>
          <p:cNvSpPr>
            <a:spLocks noGrp="1"/>
          </p:cNvSpPr>
          <p:nvPr>
            <p:ph type="title"/>
          </p:nvPr>
        </p:nvSpPr>
        <p:spPr/>
        <p:txBody>
          <a:bodyPr/>
          <a:lstStyle/>
          <a:p>
            <a:r>
              <a:rPr lang="en-US" dirty="0"/>
              <a:t>Military Pension</a:t>
            </a:r>
          </a:p>
        </p:txBody>
      </p:sp>
      <p:sp>
        <p:nvSpPr>
          <p:cNvPr id="6" name="Date Placeholder 5">
            <a:extLst>
              <a:ext uri="{FF2B5EF4-FFF2-40B4-BE49-F238E27FC236}">
                <a16:creationId xmlns:a16="http://schemas.microsoft.com/office/drawing/2014/main" id="{B93A6433-5807-424E-AA2C-187DB45FC46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4119131248"/>
      </p:ext>
    </p:extLst>
  </p:cSld>
  <p:clrMapOvr>
    <a:masterClrMapping/>
  </p:clrMapOvr>
  <mc:AlternateContent xmlns:mc="http://schemas.openxmlformats.org/markup-compatibility/2006" xmlns:p14="http://schemas.microsoft.com/office/powerpoint/2010/main">
    <mc:Choice Requires="p14">
      <p:transition spd="slow" p14:dur="2000" advTm="193976"/>
    </mc:Choice>
    <mc:Fallback xmlns="">
      <p:transition spd="slow" advTm="193976"/>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270</a:t>
            </a:fld>
            <a:endParaRPr lang="en-US" altLang="en-US" dirty="0"/>
          </a:p>
        </p:txBody>
      </p:sp>
      <p:sp>
        <p:nvSpPr>
          <p:cNvPr id="4" name="Content Placeholder 3"/>
          <p:cNvSpPr>
            <a:spLocks noGrp="1"/>
          </p:cNvSpPr>
          <p:nvPr>
            <p:ph sz="quarter" idx="12"/>
          </p:nvPr>
        </p:nvSpPr>
        <p:spPr>
          <a:xfrm>
            <a:off x="1278833" y="1371600"/>
            <a:ext cx="9753600" cy="4413193"/>
          </a:xfrm>
        </p:spPr>
        <p:txBody>
          <a:bodyPr/>
          <a:lstStyle/>
          <a:p>
            <a:pPr marL="0" indent="0">
              <a:buNone/>
            </a:pPr>
            <a:endParaRPr lang="en-US" dirty="0"/>
          </a:p>
          <a:p>
            <a:endParaRPr lang="en-US" dirty="0"/>
          </a:p>
          <a:p>
            <a:pPr marL="0" indent="0" algn="ctr">
              <a:buNone/>
            </a:pPr>
            <a:r>
              <a:rPr lang="en-US" b="1" u="sng" dirty="0">
                <a:solidFill>
                  <a:srgbClr val="FF0000"/>
                </a:solidFill>
              </a:rPr>
              <a:t>DAVENPORT INTEGRATED SCENARIO – STEP 16</a:t>
            </a:r>
          </a:p>
          <a:p>
            <a:pPr marL="0" indent="0" algn="ctr">
              <a:buNone/>
            </a:pPr>
            <a:r>
              <a:rPr lang="en-US" b="1" u="sng" dirty="0">
                <a:solidFill>
                  <a:srgbClr val="FF0000"/>
                </a:solidFill>
              </a:rPr>
              <a:t>E-FILE SECTION </a:t>
            </a:r>
          </a:p>
        </p:txBody>
      </p:sp>
      <p:sp>
        <p:nvSpPr>
          <p:cNvPr id="5" name="Title 4"/>
          <p:cNvSpPr>
            <a:spLocks noGrp="1"/>
          </p:cNvSpPr>
          <p:nvPr>
            <p:ph type="title"/>
          </p:nvPr>
        </p:nvSpPr>
        <p:spPr/>
        <p:txBody>
          <a:bodyPr/>
          <a:lstStyle/>
          <a:p>
            <a:r>
              <a:rPr lang="en-US" dirty="0"/>
              <a:t> </a:t>
            </a:r>
          </a:p>
        </p:txBody>
      </p:sp>
      <p:sp>
        <p:nvSpPr>
          <p:cNvPr id="7" name="Date Placeholder 6">
            <a:extLst>
              <a:ext uri="{FF2B5EF4-FFF2-40B4-BE49-F238E27FC236}">
                <a16:creationId xmlns:a16="http://schemas.microsoft.com/office/drawing/2014/main" id="{DA28EC46-14F6-499E-8767-6ADA22907021}"/>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956639501"/>
      </p:ext>
    </p:extLst>
  </p:cSld>
  <p:clrMapOvr>
    <a:masterClrMapping/>
  </p:clrMapOvr>
  <mc:AlternateContent xmlns:mc="http://schemas.openxmlformats.org/markup-compatibility/2006" xmlns:p14="http://schemas.microsoft.com/office/powerpoint/2010/main">
    <mc:Choice Requires="p14">
      <p:transition spd="slow" p14:dur="2000" advTm="9856"/>
    </mc:Choice>
    <mc:Fallback xmlns="">
      <p:transition spd="slow" advTm="9856"/>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271</a:t>
            </a:fld>
            <a:endParaRPr lang="en-US" altLang="en-US" dirty="0"/>
          </a:p>
        </p:txBody>
      </p:sp>
      <p:sp>
        <p:nvSpPr>
          <p:cNvPr id="4" name="Content Placeholder 3"/>
          <p:cNvSpPr>
            <a:spLocks noGrp="1"/>
          </p:cNvSpPr>
          <p:nvPr>
            <p:ph sz="quarter" idx="12"/>
          </p:nvPr>
        </p:nvSpPr>
        <p:spPr>
          <a:xfrm>
            <a:off x="1278832" y="1761433"/>
            <a:ext cx="10074967" cy="4023360"/>
          </a:xfrm>
        </p:spPr>
        <p:txBody>
          <a:bodyPr>
            <a:normAutofit fontScale="77500" lnSpcReduction="20000"/>
          </a:bodyPr>
          <a:lstStyle/>
          <a:p>
            <a:r>
              <a:rPr lang="en-US" dirty="0"/>
              <a:t>Complete these required steps in Davenport E-file section:</a:t>
            </a:r>
          </a:p>
          <a:p>
            <a:pPr lvl="1"/>
            <a:r>
              <a:rPr lang="en-US" dirty="0"/>
              <a:t>Federal return type – choose type based on Davenports’ choice on Intake/Interview sheet (Additional Information section, question 3) </a:t>
            </a:r>
          </a:p>
          <a:p>
            <a:pPr lvl="2"/>
            <a:r>
              <a:rPr lang="en-US" dirty="0"/>
              <a:t>E-file:  Paper Check</a:t>
            </a:r>
          </a:p>
          <a:p>
            <a:pPr lvl="2"/>
            <a:r>
              <a:rPr lang="en-US" dirty="0"/>
              <a:t>E-file:  Direct Deposit</a:t>
            </a:r>
          </a:p>
          <a:p>
            <a:pPr lvl="2"/>
            <a:r>
              <a:rPr lang="en-US" dirty="0"/>
              <a:t>Paper Return with Direct Deposit</a:t>
            </a:r>
          </a:p>
          <a:p>
            <a:pPr lvl="2"/>
            <a:r>
              <a:rPr lang="en-US" dirty="0"/>
              <a:t>Paper Return</a:t>
            </a:r>
          </a:p>
          <a:p>
            <a:pPr lvl="1"/>
            <a:r>
              <a:rPr lang="en-US" dirty="0"/>
              <a:t>State return type</a:t>
            </a:r>
          </a:p>
          <a:p>
            <a:pPr lvl="2"/>
            <a:r>
              <a:rPr lang="en-US" dirty="0"/>
              <a:t>Same as Federal choices (but in different order)</a:t>
            </a:r>
          </a:p>
          <a:p>
            <a:pPr lvl="1"/>
            <a:r>
              <a:rPr lang="en-US" dirty="0"/>
              <a:t>Taxpayer bank account information</a:t>
            </a:r>
          </a:p>
          <a:p>
            <a:r>
              <a:rPr lang="en-US" dirty="0"/>
              <a:t>Follow district rules for completing other sections of E-file section</a:t>
            </a:r>
          </a:p>
          <a:p>
            <a:pPr marL="0" indent="0">
              <a:buNone/>
            </a:pPr>
            <a:endParaRPr lang="en-US" dirty="0"/>
          </a:p>
          <a:p>
            <a:endParaRPr lang="en-US" dirty="0"/>
          </a:p>
        </p:txBody>
      </p:sp>
      <p:sp>
        <p:nvSpPr>
          <p:cNvPr id="5" name="Title 4"/>
          <p:cNvSpPr>
            <a:spLocks noGrp="1"/>
          </p:cNvSpPr>
          <p:nvPr>
            <p:ph type="title"/>
          </p:nvPr>
        </p:nvSpPr>
        <p:spPr/>
        <p:txBody>
          <a:bodyPr/>
          <a:lstStyle/>
          <a:p>
            <a:r>
              <a:rPr lang="en-US" dirty="0"/>
              <a:t>TSO – Completing Davenport E-File Section</a:t>
            </a:r>
          </a:p>
        </p:txBody>
      </p:sp>
      <p:sp>
        <p:nvSpPr>
          <p:cNvPr id="7" name="Date Placeholder 6">
            <a:extLst>
              <a:ext uri="{FF2B5EF4-FFF2-40B4-BE49-F238E27FC236}">
                <a16:creationId xmlns:a16="http://schemas.microsoft.com/office/drawing/2014/main" id="{644F4DD4-E2FA-481E-A147-BD99901CBFAA}"/>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23090788"/>
      </p:ext>
    </p:extLst>
  </p:cSld>
  <p:clrMapOvr>
    <a:masterClrMapping/>
  </p:clrMapOvr>
  <mc:AlternateContent xmlns:mc="http://schemas.openxmlformats.org/markup-compatibility/2006" xmlns:p14="http://schemas.microsoft.com/office/powerpoint/2010/main">
    <mc:Choice Requires="p14">
      <p:transition spd="slow" p14:dur="2000" advTm="32891"/>
    </mc:Choice>
    <mc:Fallback xmlns="">
      <p:transition spd="slow" advTm="32891"/>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791F699A-CDCE-4A57-B9E5-FC7D78A25E38}"/>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272</a:t>
            </a:fld>
            <a:endParaRPr lang="en-US" altLang="en-US" dirty="0"/>
          </a:p>
        </p:txBody>
      </p:sp>
      <p:sp>
        <p:nvSpPr>
          <p:cNvPr id="5" name="Title 4"/>
          <p:cNvSpPr>
            <a:spLocks noGrp="1"/>
          </p:cNvSpPr>
          <p:nvPr>
            <p:ph type="title"/>
          </p:nvPr>
        </p:nvSpPr>
        <p:spPr/>
        <p:txBody>
          <a:bodyPr>
            <a:normAutofit/>
          </a:bodyPr>
          <a:lstStyle/>
          <a:p>
            <a:r>
              <a:rPr lang="en-US" dirty="0"/>
              <a:t>TSO – Federal Return Type</a:t>
            </a:r>
            <a:br>
              <a:rPr lang="en-US" dirty="0"/>
            </a:br>
            <a:r>
              <a:rPr lang="en-US" sz="2400" dirty="0"/>
              <a:t>E-file Section&gt;Return Type</a:t>
            </a:r>
          </a:p>
        </p:txBody>
      </p:sp>
      <p:pic>
        <p:nvPicPr>
          <p:cNvPr id="6" name="Picture 5"/>
          <p:cNvPicPr>
            <a:picLocks noChangeAspect="1"/>
          </p:cNvPicPr>
          <p:nvPr/>
        </p:nvPicPr>
        <p:blipFill>
          <a:blip r:embed="rId3"/>
          <a:stretch>
            <a:fillRect/>
          </a:stretch>
        </p:blipFill>
        <p:spPr>
          <a:xfrm>
            <a:off x="1905000" y="1524000"/>
            <a:ext cx="8435022" cy="4327916"/>
          </a:xfrm>
          <a:prstGeom prst="rect">
            <a:avLst/>
          </a:prstGeom>
          <a:ln>
            <a:solidFill>
              <a:schemeClr val="tx1"/>
            </a:solidFill>
          </a:ln>
        </p:spPr>
      </p:pic>
      <p:sp>
        <p:nvSpPr>
          <p:cNvPr id="7" name="TextBox 6"/>
          <p:cNvSpPr txBox="1"/>
          <p:nvPr/>
        </p:nvSpPr>
        <p:spPr>
          <a:xfrm>
            <a:off x="4876800" y="5181600"/>
            <a:ext cx="5185394" cy="369332"/>
          </a:xfrm>
          <a:prstGeom prst="rect">
            <a:avLst/>
          </a:prstGeom>
          <a:noFill/>
          <a:ln w="28575">
            <a:solidFill>
              <a:srgbClr val="FF0000"/>
            </a:solidFill>
          </a:ln>
        </p:spPr>
        <p:txBody>
          <a:bodyPr wrap="none" rtlCol="0">
            <a:spAutoFit/>
          </a:bodyPr>
          <a:lstStyle/>
          <a:p>
            <a:r>
              <a:rPr lang="en-US" b="1" dirty="0">
                <a:solidFill>
                  <a:srgbClr val="FF0000"/>
                </a:solidFill>
              </a:rPr>
              <a:t>Choose E-file:  Direct Deposit from drop-down menu</a:t>
            </a:r>
          </a:p>
        </p:txBody>
      </p:sp>
      <p:sp>
        <p:nvSpPr>
          <p:cNvPr id="8" name="Oval 7"/>
          <p:cNvSpPr/>
          <p:nvPr/>
        </p:nvSpPr>
        <p:spPr>
          <a:xfrm flipV="1">
            <a:off x="2362200" y="5181600"/>
            <a:ext cx="1981200" cy="838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154071"/>
      </p:ext>
    </p:extLst>
  </p:cSld>
  <p:clrMapOvr>
    <a:masterClrMapping/>
  </p:clrMapOvr>
  <mc:AlternateContent xmlns:mc="http://schemas.openxmlformats.org/markup-compatibility/2006" xmlns:p14="http://schemas.microsoft.com/office/powerpoint/2010/main">
    <mc:Choice Requires="p14">
      <p:transition spd="slow" p14:dur="2000" advTm="36458"/>
    </mc:Choice>
    <mc:Fallback xmlns="">
      <p:transition spd="slow" advTm="36458"/>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6290" y="2102846"/>
            <a:ext cx="10670369" cy="3232005"/>
          </a:xfrm>
          <a:prstGeom prst="rect">
            <a:avLst/>
          </a:prstGeom>
          <a:ln>
            <a:solidFill>
              <a:schemeClr val="tx1"/>
            </a:solidFill>
          </a:ln>
        </p:spPr>
      </p:pic>
      <p:sp>
        <p:nvSpPr>
          <p:cNvPr id="8" name="Oval 7"/>
          <p:cNvSpPr/>
          <p:nvPr/>
        </p:nvSpPr>
        <p:spPr>
          <a:xfrm flipV="1">
            <a:off x="5488296" y="2971800"/>
            <a:ext cx="2817503" cy="990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Date Placeholder 5">
            <a:extLst>
              <a:ext uri="{FF2B5EF4-FFF2-40B4-BE49-F238E27FC236}">
                <a16:creationId xmlns:a16="http://schemas.microsoft.com/office/drawing/2014/main" id="{88CBB9F8-57E4-4F3C-8F68-DD51DC8BEADD}"/>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273</a:t>
            </a:fld>
            <a:endParaRPr lang="en-US" altLang="en-US" dirty="0"/>
          </a:p>
        </p:txBody>
      </p:sp>
      <p:sp>
        <p:nvSpPr>
          <p:cNvPr id="5" name="Title 4"/>
          <p:cNvSpPr>
            <a:spLocks noGrp="1"/>
          </p:cNvSpPr>
          <p:nvPr>
            <p:ph type="title"/>
          </p:nvPr>
        </p:nvSpPr>
        <p:spPr/>
        <p:txBody>
          <a:bodyPr>
            <a:normAutofit/>
          </a:bodyPr>
          <a:lstStyle/>
          <a:p>
            <a:r>
              <a:rPr lang="en-US" dirty="0"/>
              <a:t>TSO – State Return Type</a:t>
            </a:r>
            <a:br>
              <a:rPr lang="en-US" dirty="0"/>
            </a:br>
            <a:r>
              <a:rPr lang="en-US" sz="2400" dirty="0"/>
              <a:t>E-file Section&gt;State Return(s)</a:t>
            </a:r>
          </a:p>
        </p:txBody>
      </p:sp>
      <p:sp>
        <p:nvSpPr>
          <p:cNvPr id="7" name="TextBox 6"/>
          <p:cNvSpPr txBox="1"/>
          <p:nvPr/>
        </p:nvSpPr>
        <p:spPr>
          <a:xfrm>
            <a:off x="8534400" y="2961968"/>
            <a:ext cx="2952090" cy="646331"/>
          </a:xfrm>
          <a:prstGeom prst="rect">
            <a:avLst/>
          </a:prstGeom>
          <a:noFill/>
          <a:ln w="28575">
            <a:solidFill>
              <a:srgbClr val="FF0000"/>
            </a:solidFill>
          </a:ln>
        </p:spPr>
        <p:txBody>
          <a:bodyPr wrap="none" rtlCol="0">
            <a:spAutoFit/>
          </a:bodyPr>
          <a:lstStyle/>
          <a:p>
            <a:r>
              <a:rPr lang="en-US" b="1" dirty="0">
                <a:solidFill>
                  <a:srgbClr val="FF0000"/>
                </a:solidFill>
              </a:rPr>
              <a:t>Choose E-file:  Direct Deposit</a:t>
            </a:r>
          </a:p>
          <a:p>
            <a:r>
              <a:rPr lang="en-US" b="1" dirty="0">
                <a:solidFill>
                  <a:srgbClr val="FF0000"/>
                </a:solidFill>
              </a:rPr>
              <a:t> from drop-down menu</a:t>
            </a:r>
          </a:p>
        </p:txBody>
      </p:sp>
    </p:spTree>
    <p:extLst>
      <p:ext uri="{BB962C8B-B14F-4D97-AF65-F5344CB8AC3E}">
        <p14:creationId xmlns:p14="http://schemas.microsoft.com/office/powerpoint/2010/main" val="3856486696"/>
      </p:ext>
    </p:extLst>
  </p:cSld>
  <p:clrMapOvr>
    <a:masterClrMapping/>
  </p:clrMapOvr>
  <mc:AlternateContent xmlns:mc="http://schemas.openxmlformats.org/markup-compatibility/2006" xmlns:p14="http://schemas.microsoft.com/office/powerpoint/2010/main">
    <mc:Choice Requires="p14">
      <p:transition spd="slow" p14:dur="2000" advTm="17075"/>
    </mc:Choice>
    <mc:Fallback xmlns="">
      <p:transition spd="slow" advTm="17075"/>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274</a:t>
            </a:fld>
            <a:endParaRPr lang="en-US" altLang="en-US" dirty="0"/>
          </a:p>
        </p:txBody>
      </p:sp>
      <p:sp>
        <p:nvSpPr>
          <p:cNvPr id="5" name="Title 4"/>
          <p:cNvSpPr>
            <a:spLocks noGrp="1"/>
          </p:cNvSpPr>
          <p:nvPr>
            <p:ph type="title"/>
          </p:nvPr>
        </p:nvSpPr>
        <p:spPr/>
        <p:txBody>
          <a:bodyPr>
            <a:normAutofit fontScale="90000"/>
          </a:bodyPr>
          <a:lstStyle/>
          <a:p>
            <a:r>
              <a:rPr lang="en-US" dirty="0"/>
              <a:t>Finding Routing Number and Account Number on a Check</a:t>
            </a:r>
          </a:p>
        </p:txBody>
      </p:sp>
      <p:pic>
        <p:nvPicPr>
          <p:cNvPr id="7" name="Picture 6"/>
          <p:cNvPicPr>
            <a:picLocks noChangeAspect="1"/>
          </p:cNvPicPr>
          <p:nvPr/>
        </p:nvPicPr>
        <p:blipFill>
          <a:blip r:embed="rId3"/>
          <a:stretch>
            <a:fillRect/>
          </a:stretch>
        </p:blipFill>
        <p:spPr>
          <a:xfrm>
            <a:off x="1283527" y="1828396"/>
            <a:ext cx="9317942" cy="3351651"/>
          </a:xfrm>
          <a:prstGeom prst="rect">
            <a:avLst/>
          </a:prstGeom>
        </p:spPr>
      </p:pic>
      <p:sp>
        <p:nvSpPr>
          <p:cNvPr id="9" name="Double Bracket 8"/>
          <p:cNvSpPr/>
          <p:nvPr/>
        </p:nvSpPr>
        <p:spPr>
          <a:xfrm>
            <a:off x="3288473" y="4797494"/>
            <a:ext cx="1219200" cy="458753"/>
          </a:xfrm>
          <a:prstGeom prst="bracketPair">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10" name="TextBox 9"/>
          <p:cNvSpPr txBox="1"/>
          <p:nvPr/>
        </p:nvSpPr>
        <p:spPr>
          <a:xfrm>
            <a:off x="1899598" y="5353623"/>
            <a:ext cx="1094339" cy="369332"/>
          </a:xfrm>
          <a:prstGeom prst="rect">
            <a:avLst/>
          </a:prstGeom>
          <a:noFill/>
        </p:spPr>
        <p:txBody>
          <a:bodyPr wrap="none" rtlCol="0">
            <a:spAutoFit/>
          </a:bodyPr>
          <a:lstStyle/>
          <a:p>
            <a:r>
              <a:rPr lang="en-US" b="1" dirty="0">
                <a:solidFill>
                  <a:srgbClr val="FF0000"/>
                </a:solidFill>
              </a:rPr>
              <a:t>Routing #</a:t>
            </a:r>
          </a:p>
        </p:txBody>
      </p:sp>
      <p:sp>
        <p:nvSpPr>
          <p:cNvPr id="11" name="Double Bracket 10"/>
          <p:cNvSpPr/>
          <p:nvPr/>
        </p:nvSpPr>
        <p:spPr>
          <a:xfrm>
            <a:off x="1837167" y="4789477"/>
            <a:ext cx="1219200" cy="458753"/>
          </a:xfrm>
          <a:prstGeom prst="bracketPair">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315512" y="5353623"/>
            <a:ext cx="1131977" cy="369332"/>
          </a:xfrm>
          <a:prstGeom prst="rect">
            <a:avLst/>
          </a:prstGeom>
          <a:noFill/>
        </p:spPr>
        <p:txBody>
          <a:bodyPr wrap="none" rtlCol="0">
            <a:spAutoFit/>
          </a:bodyPr>
          <a:lstStyle/>
          <a:p>
            <a:r>
              <a:rPr lang="en-US" b="1" dirty="0">
                <a:solidFill>
                  <a:srgbClr val="FF0000"/>
                </a:solidFill>
              </a:rPr>
              <a:t>Account #</a:t>
            </a:r>
          </a:p>
        </p:txBody>
      </p:sp>
      <p:sp>
        <p:nvSpPr>
          <p:cNvPr id="13" name="Double Bracket 12"/>
          <p:cNvSpPr/>
          <p:nvPr/>
        </p:nvSpPr>
        <p:spPr>
          <a:xfrm>
            <a:off x="4739779" y="4797493"/>
            <a:ext cx="594221" cy="458753"/>
          </a:xfrm>
          <a:prstGeom prst="bracketPair">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579071" y="5353623"/>
            <a:ext cx="915635" cy="369332"/>
          </a:xfrm>
          <a:prstGeom prst="rect">
            <a:avLst/>
          </a:prstGeom>
          <a:noFill/>
        </p:spPr>
        <p:txBody>
          <a:bodyPr wrap="none" rtlCol="0">
            <a:spAutoFit/>
          </a:bodyPr>
          <a:lstStyle/>
          <a:p>
            <a:r>
              <a:rPr lang="en-US" b="1" dirty="0">
                <a:solidFill>
                  <a:srgbClr val="FF0000"/>
                </a:solidFill>
              </a:rPr>
              <a:t>Check #</a:t>
            </a:r>
          </a:p>
        </p:txBody>
      </p:sp>
      <p:sp>
        <p:nvSpPr>
          <p:cNvPr id="6" name="Date Placeholder 5">
            <a:extLst>
              <a:ext uri="{FF2B5EF4-FFF2-40B4-BE49-F238E27FC236}">
                <a16:creationId xmlns:a16="http://schemas.microsoft.com/office/drawing/2014/main" id="{3A7C04E6-21CD-4FA3-9CC5-54A606CCCC63}"/>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760127269"/>
      </p:ext>
    </p:extLst>
  </p:cSld>
  <p:clrMapOvr>
    <a:masterClrMapping/>
  </p:clrMapOvr>
  <mc:AlternateContent xmlns:mc="http://schemas.openxmlformats.org/markup-compatibility/2006" xmlns:p14="http://schemas.microsoft.com/office/powerpoint/2010/main">
    <mc:Choice Requires="p14">
      <p:transition spd="slow" p14:dur="2000" advTm="65430"/>
    </mc:Choice>
    <mc:Fallback xmlns="">
      <p:transition spd="slow" advTm="6543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275</a:t>
            </a:fld>
            <a:endParaRPr lang="en-US" altLang="en-US" dirty="0"/>
          </a:p>
        </p:txBody>
      </p:sp>
      <p:sp>
        <p:nvSpPr>
          <p:cNvPr id="4" name="Title 3"/>
          <p:cNvSpPr>
            <a:spLocks noGrp="1"/>
          </p:cNvSpPr>
          <p:nvPr>
            <p:ph type="title"/>
          </p:nvPr>
        </p:nvSpPr>
        <p:spPr/>
        <p:txBody>
          <a:bodyPr>
            <a:normAutofit/>
          </a:bodyPr>
          <a:lstStyle/>
          <a:p>
            <a:r>
              <a:rPr lang="en-US" dirty="0"/>
              <a:t>TSO – Taxpayer Bank Account Information</a:t>
            </a:r>
            <a:br>
              <a:rPr lang="en-US" dirty="0"/>
            </a:br>
            <a:r>
              <a:rPr lang="en-US" sz="2400" dirty="0"/>
              <a:t>E-file Section&gt;Taxpayer Bank Account Information</a:t>
            </a:r>
          </a:p>
        </p:txBody>
      </p:sp>
      <p:pic>
        <p:nvPicPr>
          <p:cNvPr id="5" name="Picture 4"/>
          <p:cNvPicPr>
            <a:picLocks noChangeAspect="1"/>
          </p:cNvPicPr>
          <p:nvPr/>
        </p:nvPicPr>
        <p:blipFill>
          <a:blip r:embed="rId3"/>
          <a:stretch>
            <a:fillRect/>
          </a:stretch>
        </p:blipFill>
        <p:spPr>
          <a:xfrm>
            <a:off x="1066803" y="1694219"/>
            <a:ext cx="10021037" cy="3733800"/>
          </a:xfrm>
          <a:prstGeom prst="rect">
            <a:avLst/>
          </a:prstGeom>
          <a:ln>
            <a:solidFill>
              <a:schemeClr val="tx1"/>
            </a:solidFill>
          </a:ln>
        </p:spPr>
      </p:pic>
      <p:sp>
        <p:nvSpPr>
          <p:cNvPr id="7" name="TextBox 6"/>
          <p:cNvSpPr txBox="1"/>
          <p:nvPr/>
        </p:nvSpPr>
        <p:spPr>
          <a:xfrm>
            <a:off x="6324600" y="4419600"/>
            <a:ext cx="3096810" cy="923330"/>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Routing and Account Numbers</a:t>
            </a:r>
          </a:p>
          <a:p>
            <a:r>
              <a:rPr lang="en-US" b="1" dirty="0">
                <a:solidFill>
                  <a:srgbClr val="FF0000"/>
                </a:solidFill>
              </a:rPr>
              <a:t>must be entered twice to</a:t>
            </a:r>
          </a:p>
          <a:p>
            <a:r>
              <a:rPr lang="en-US" b="1" dirty="0">
                <a:solidFill>
                  <a:srgbClr val="FF0000"/>
                </a:solidFill>
              </a:rPr>
              <a:t>confirm accuracy</a:t>
            </a:r>
          </a:p>
        </p:txBody>
      </p:sp>
      <p:sp>
        <p:nvSpPr>
          <p:cNvPr id="8" name="TextBox 7"/>
          <p:cNvSpPr txBox="1"/>
          <p:nvPr/>
        </p:nvSpPr>
        <p:spPr>
          <a:xfrm>
            <a:off x="7886507" y="2393089"/>
            <a:ext cx="2502095" cy="646331"/>
          </a:xfrm>
          <a:prstGeom prst="rect">
            <a:avLst/>
          </a:prstGeom>
          <a:noFill/>
          <a:ln w="28575">
            <a:solidFill>
              <a:srgbClr val="FF0000"/>
            </a:solidFill>
          </a:ln>
        </p:spPr>
        <p:txBody>
          <a:bodyPr wrap="none" rtlCol="0">
            <a:spAutoFit/>
          </a:bodyPr>
          <a:lstStyle/>
          <a:p>
            <a:r>
              <a:rPr lang="en-US" b="1" dirty="0">
                <a:solidFill>
                  <a:srgbClr val="FF0000"/>
                </a:solidFill>
              </a:rPr>
              <a:t>Pull refund to ensure</a:t>
            </a:r>
          </a:p>
          <a:p>
            <a:r>
              <a:rPr lang="en-US" b="1" dirty="0">
                <a:solidFill>
                  <a:srgbClr val="FF0000"/>
                </a:solidFill>
              </a:rPr>
              <a:t>correct deposit amount</a:t>
            </a:r>
          </a:p>
        </p:txBody>
      </p:sp>
      <p:sp>
        <p:nvSpPr>
          <p:cNvPr id="9" name="Oval 8"/>
          <p:cNvSpPr/>
          <p:nvPr/>
        </p:nvSpPr>
        <p:spPr>
          <a:xfrm flipV="1">
            <a:off x="10037597" y="3345923"/>
            <a:ext cx="1050243" cy="76200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Oval 9"/>
          <p:cNvSpPr/>
          <p:nvPr/>
        </p:nvSpPr>
        <p:spPr>
          <a:xfrm flipV="1">
            <a:off x="7304153" y="3447908"/>
            <a:ext cx="1044712" cy="58076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1" name="Straight Arrow Connector 10"/>
          <p:cNvCxnSpPr/>
          <p:nvPr/>
        </p:nvCxnSpPr>
        <p:spPr bwMode="auto">
          <a:xfrm>
            <a:off x="9137554" y="3039420"/>
            <a:ext cx="900043" cy="687503"/>
          </a:xfrm>
          <a:prstGeom prst="straightConnector1">
            <a:avLst/>
          </a:prstGeom>
          <a:noFill/>
          <a:ln w="38100" cap="flat" cmpd="sng" algn="ctr">
            <a:solidFill>
              <a:srgbClr val="FF0000"/>
            </a:solidFill>
            <a:prstDash val="solid"/>
            <a:round/>
            <a:headEnd type="none" w="med" len="med"/>
            <a:tailEnd type="triangle"/>
          </a:ln>
          <a:effectLst/>
        </p:spPr>
      </p:cxnSp>
      <p:cxnSp>
        <p:nvCxnSpPr>
          <p:cNvPr id="13" name="Straight Arrow Connector 12"/>
          <p:cNvCxnSpPr>
            <a:stCxn id="8" idx="2"/>
          </p:cNvCxnSpPr>
          <p:nvPr/>
        </p:nvCxnSpPr>
        <p:spPr bwMode="auto">
          <a:xfrm flipH="1">
            <a:off x="8348865" y="3039420"/>
            <a:ext cx="788690" cy="589941"/>
          </a:xfrm>
          <a:prstGeom prst="straightConnector1">
            <a:avLst/>
          </a:prstGeom>
          <a:noFill/>
          <a:ln w="38100" cap="flat" cmpd="sng" algn="ctr">
            <a:solidFill>
              <a:srgbClr val="FF0000"/>
            </a:solidFill>
            <a:prstDash val="solid"/>
            <a:round/>
            <a:headEnd type="none" w="med" len="med"/>
            <a:tailEnd type="triangle"/>
          </a:ln>
          <a:effectLst/>
        </p:spPr>
      </p:cxnSp>
      <p:sp>
        <p:nvSpPr>
          <p:cNvPr id="15" name="TextBox 14"/>
          <p:cNvSpPr txBox="1"/>
          <p:nvPr/>
        </p:nvSpPr>
        <p:spPr>
          <a:xfrm>
            <a:off x="1223195" y="5580420"/>
            <a:ext cx="9739526" cy="646331"/>
          </a:xfrm>
          <a:prstGeom prst="rect">
            <a:avLst/>
          </a:prstGeom>
          <a:noFill/>
          <a:ln w="28575">
            <a:solidFill>
              <a:srgbClr val="FF0000"/>
            </a:solidFill>
          </a:ln>
        </p:spPr>
        <p:txBody>
          <a:bodyPr wrap="none" rtlCol="0">
            <a:spAutoFit/>
          </a:bodyPr>
          <a:lstStyle/>
          <a:p>
            <a:r>
              <a:rPr lang="en-US" b="1" dirty="0">
                <a:solidFill>
                  <a:srgbClr val="FF0000"/>
                </a:solidFill>
              </a:rPr>
              <a:t>Can split refund in up to 3 accounts, paper check and purchase up to 3 savings bonds.  Total deposits</a:t>
            </a:r>
          </a:p>
          <a:p>
            <a:r>
              <a:rPr lang="en-US" b="1" dirty="0">
                <a:solidFill>
                  <a:srgbClr val="FF0000"/>
                </a:solidFill>
              </a:rPr>
              <a:t>and savings bond purchases must equal your total refund</a:t>
            </a:r>
          </a:p>
        </p:txBody>
      </p:sp>
      <p:sp>
        <p:nvSpPr>
          <p:cNvPr id="6" name="Date Placeholder 5">
            <a:extLst>
              <a:ext uri="{FF2B5EF4-FFF2-40B4-BE49-F238E27FC236}">
                <a16:creationId xmlns:a16="http://schemas.microsoft.com/office/drawing/2014/main" id="{2AC9A39C-4C2E-4B71-AF54-7BF1BF61C81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053250215"/>
      </p:ext>
    </p:extLst>
  </p:cSld>
  <p:clrMapOvr>
    <a:masterClrMapping/>
  </p:clrMapOvr>
  <mc:AlternateContent xmlns:mc="http://schemas.openxmlformats.org/markup-compatibility/2006" xmlns:p14="http://schemas.microsoft.com/office/powerpoint/2010/main">
    <mc:Choice Requires="p14">
      <p:transition spd="slow" p14:dur="2000" advTm="110225"/>
    </mc:Choice>
    <mc:Fallback xmlns="">
      <p:transition spd="slow" advTm="110225"/>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276</a:t>
            </a:fld>
            <a:endParaRPr lang="en-US" altLang="en-US" dirty="0"/>
          </a:p>
        </p:txBody>
      </p:sp>
      <p:sp>
        <p:nvSpPr>
          <p:cNvPr id="4" name="Content Placeholder 3"/>
          <p:cNvSpPr>
            <a:spLocks noGrp="1"/>
          </p:cNvSpPr>
          <p:nvPr>
            <p:ph sz="quarter" idx="12"/>
          </p:nvPr>
        </p:nvSpPr>
        <p:spPr>
          <a:xfrm>
            <a:off x="1278833" y="1371600"/>
            <a:ext cx="9753600" cy="5258830"/>
          </a:xfrm>
        </p:spPr>
        <p:txBody>
          <a:bodyPr>
            <a:normAutofit fontScale="92500" lnSpcReduction="20000"/>
          </a:bodyPr>
          <a:lstStyle/>
          <a:p>
            <a:r>
              <a:rPr lang="en-US" dirty="0"/>
              <a:t>After all information is entered into TSO, the following steps still need to be done.  They are not simulated in this practice return:</a:t>
            </a:r>
          </a:p>
          <a:p>
            <a:pPr lvl="1"/>
            <a:r>
              <a:rPr lang="en-US" dirty="0"/>
              <a:t>A quality reviewer must check everything on the Intake/Interview sheet and on the Federal and NJ returns in TSO</a:t>
            </a:r>
          </a:p>
          <a:p>
            <a:pPr lvl="1"/>
            <a:r>
              <a:rPr lang="en-US" dirty="0"/>
              <a:t>The PDF of the Federal and NJ returns must be printed for the taxpayer’s records</a:t>
            </a:r>
          </a:p>
          <a:p>
            <a:pPr lvl="1"/>
            <a:r>
              <a:rPr lang="en-US" dirty="0"/>
              <a:t>The counselor must review both returns with taxpayers to ensure that they understand everything</a:t>
            </a:r>
          </a:p>
          <a:p>
            <a:pPr lvl="1"/>
            <a:r>
              <a:rPr lang="en-US" dirty="0"/>
              <a:t>The taxpayer(s) must sign Form 8879 from the PDF</a:t>
            </a:r>
          </a:p>
          <a:p>
            <a:pPr lvl="2"/>
            <a:r>
              <a:rPr lang="en-US" dirty="0"/>
              <a:t>Gives permission for e-filing</a:t>
            </a:r>
          </a:p>
          <a:p>
            <a:pPr lvl="2"/>
            <a:r>
              <a:rPr lang="en-US" dirty="0"/>
              <a:t>Acknowledges that taxpayer(s) is responsible for the accuracy of the info on return</a:t>
            </a:r>
          </a:p>
          <a:p>
            <a:pPr lvl="1"/>
            <a:endParaRPr lang="en-US" dirty="0"/>
          </a:p>
        </p:txBody>
      </p:sp>
      <p:sp>
        <p:nvSpPr>
          <p:cNvPr id="5" name="Title 4"/>
          <p:cNvSpPr>
            <a:spLocks noGrp="1"/>
          </p:cNvSpPr>
          <p:nvPr>
            <p:ph type="title"/>
          </p:nvPr>
        </p:nvSpPr>
        <p:spPr/>
        <p:txBody>
          <a:bodyPr/>
          <a:lstStyle/>
          <a:p>
            <a:r>
              <a:rPr lang="en-US" dirty="0"/>
              <a:t>Final Steps</a:t>
            </a:r>
          </a:p>
        </p:txBody>
      </p:sp>
      <p:sp>
        <p:nvSpPr>
          <p:cNvPr id="6" name="Date Placeholder 5">
            <a:extLst>
              <a:ext uri="{FF2B5EF4-FFF2-40B4-BE49-F238E27FC236}">
                <a16:creationId xmlns:a16="http://schemas.microsoft.com/office/drawing/2014/main" id="{22DCF65A-5643-4EDC-B016-5D0198F78064}"/>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614169029"/>
      </p:ext>
    </p:extLst>
  </p:cSld>
  <p:clrMapOvr>
    <a:masterClrMapping/>
  </p:clrMapOvr>
  <mc:AlternateContent xmlns:mc="http://schemas.openxmlformats.org/markup-compatibility/2006" xmlns:p14="http://schemas.microsoft.com/office/powerpoint/2010/main">
    <mc:Choice Requires="p14">
      <p:transition spd="slow" p14:dur="2000" advTm="63099"/>
    </mc:Choice>
    <mc:Fallback xmlns="">
      <p:transition spd="slow" advTm="63099"/>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277</a:t>
            </a:fld>
            <a:endParaRPr lang="en-US" altLang="en-US" dirty="0"/>
          </a:p>
        </p:txBody>
      </p:sp>
      <p:sp>
        <p:nvSpPr>
          <p:cNvPr id="4" name="Content Placeholder 3"/>
          <p:cNvSpPr>
            <a:spLocks noGrp="1"/>
          </p:cNvSpPr>
          <p:nvPr>
            <p:ph sz="quarter" idx="12"/>
          </p:nvPr>
        </p:nvSpPr>
        <p:spPr>
          <a:xfrm>
            <a:off x="1278832" y="1295400"/>
            <a:ext cx="10303568" cy="4969905"/>
          </a:xfrm>
        </p:spPr>
        <p:txBody>
          <a:bodyPr>
            <a:normAutofit fontScale="92500"/>
          </a:bodyPr>
          <a:lstStyle/>
          <a:p>
            <a:pPr lvl="1"/>
            <a:r>
              <a:rPr lang="en-US" dirty="0"/>
              <a:t>Return must be marked ready for e-file</a:t>
            </a:r>
          </a:p>
          <a:p>
            <a:pPr lvl="2"/>
            <a:r>
              <a:rPr lang="en-US" dirty="0"/>
              <a:t>ERO (Electronic Return Originator) will perform the actual e-filing</a:t>
            </a:r>
          </a:p>
          <a:p>
            <a:pPr lvl="1"/>
            <a:r>
              <a:rPr lang="en-US" dirty="0"/>
              <a:t>Tax envelope must be assembled for taxpayer(s), including:</a:t>
            </a:r>
          </a:p>
          <a:p>
            <a:pPr lvl="2"/>
            <a:r>
              <a:rPr lang="en-US" dirty="0"/>
              <a:t>All source documents (tax forms, taxpayer lists, etc.)</a:t>
            </a:r>
          </a:p>
          <a:p>
            <a:pPr lvl="2"/>
            <a:r>
              <a:rPr lang="en-US" dirty="0"/>
              <a:t>Intake/Interview sheet</a:t>
            </a:r>
          </a:p>
          <a:p>
            <a:pPr lvl="2"/>
            <a:r>
              <a:rPr lang="en-US" dirty="0"/>
              <a:t>NJ Checklist</a:t>
            </a:r>
          </a:p>
          <a:p>
            <a:pPr lvl="2"/>
            <a:r>
              <a:rPr lang="en-US" dirty="0"/>
              <a:t>Scratch pads and printed results from TP4F tax tools</a:t>
            </a:r>
          </a:p>
          <a:p>
            <a:pPr lvl="2"/>
            <a:r>
              <a:rPr lang="en-US" dirty="0"/>
              <a:t>Printed Federal and NJ returns</a:t>
            </a:r>
          </a:p>
          <a:p>
            <a:pPr lvl="2"/>
            <a:r>
              <a:rPr lang="en-US" dirty="0"/>
              <a:t>Form 8879</a:t>
            </a:r>
          </a:p>
          <a:p>
            <a:pPr lvl="1"/>
            <a:r>
              <a:rPr lang="en-US" dirty="0"/>
              <a:t>Any administrative paperwork required by your site is completed</a:t>
            </a:r>
          </a:p>
          <a:p>
            <a:pPr marL="1143000" lvl="2" indent="0">
              <a:buNone/>
            </a:pPr>
            <a:r>
              <a:rPr lang="en-US" b="1" dirty="0">
                <a:solidFill>
                  <a:srgbClr val="FF0000"/>
                </a:solidFill>
              </a:rPr>
              <a:t>No taxpayer private information or papers are kept by the counselor</a:t>
            </a:r>
          </a:p>
          <a:p>
            <a:pPr lvl="1"/>
            <a:endParaRPr lang="en-US" dirty="0"/>
          </a:p>
          <a:p>
            <a:pPr lvl="2"/>
            <a:endParaRPr lang="en-US" dirty="0"/>
          </a:p>
          <a:p>
            <a:pPr lvl="1"/>
            <a:endParaRPr lang="en-US" dirty="0"/>
          </a:p>
        </p:txBody>
      </p:sp>
      <p:sp>
        <p:nvSpPr>
          <p:cNvPr id="5" name="Title 4"/>
          <p:cNvSpPr>
            <a:spLocks noGrp="1"/>
          </p:cNvSpPr>
          <p:nvPr>
            <p:ph type="title"/>
          </p:nvPr>
        </p:nvSpPr>
        <p:spPr/>
        <p:txBody>
          <a:bodyPr/>
          <a:lstStyle/>
          <a:p>
            <a:r>
              <a:rPr lang="en-US" dirty="0"/>
              <a:t>Final Steps</a:t>
            </a:r>
          </a:p>
        </p:txBody>
      </p:sp>
      <p:sp>
        <p:nvSpPr>
          <p:cNvPr id="6" name="Date Placeholder 5">
            <a:extLst>
              <a:ext uri="{FF2B5EF4-FFF2-40B4-BE49-F238E27FC236}">
                <a16:creationId xmlns:a16="http://schemas.microsoft.com/office/drawing/2014/main" id="{8B6E0974-6058-4864-B785-194DA6BC7444}"/>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431018777"/>
      </p:ext>
    </p:extLst>
  </p:cSld>
  <p:clrMapOvr>
    <a:masterClrMapping/>
  </p:clrMapOvr>
  <mc:AlternateContent xmlns:mc="http://schemas.openxmlformats.org/markup-compatibility/2006" xmlns:p14="http://schemas.microsoft.com/office/powerpoint/2010/main">
    <mc:Choice Requires="p14">
      <p:transition spd="slow" p14:dur="2000" advTm="39234"/>
    </mc:Choice>
    <mc:Fallback xmlns="">
      <p:transition spd="slow" advTm="3923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124200" y="1318458"/>
            <a:ext cx="6477872" cy="4976902"/>
          </a:xfrm>
          <a:prstGeom prst="rect">
            <a:avLst/>
          </a:prstGeom>
        </p:spPr>
      </p:pic>
      <p:sp>
        <p:nvSpPr>
          <p:cNvPr id="6" name="Date Placeholder 5">
            <a:extLst>
              <a:ext uri="{FF2B5EF4-FFF2-40B4-BE49-F238E27FC236}">
                <a16:creationId xmlns:a16="http://schemas.microsoft.com/office/drawing/2014/main" id="{BD8A5583-4A16-49F2-8507-4EE92ABF0284}"/>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28</a:t>
            </a:fld>
            <a:endParaRPr lang="en-US" altLang="en-US" dirty="0"/>
          </a:p>
        </p:txBody>
      </p:sp>
      <p:sp>
        <p:nvSpPr>
          <p:cNvPr id="5" name="Title 4"/>
          <p:cNvSpPr>
            <a:spLocks noGrp="1"/>
          </p:cNvSpPr>
          <p:nvPr>
            <p:ph type="title"/>
          </p:nvPr>
        </p:nvSpPr>
        <p:spPr/>
        <p:txBody>
          <a:bodyPr/>
          <a:lstStyle/>
          <a:p>
            <a:r>
              <a:rPr lang="en-US" dirty="0"/>
              <a:t>Military Pension on NJ Checklist</a:t>
            </a:r>
          </a:p>
        </p:txBody>
      </p:sp>
      <p:sp>
        <p:nvSpPr>
          <p:cNvPr id="8" name="Oval 7"/>
          <p:cNvSpPr/>
          <p:nvPr/>
        </p:nvSpPr>
        <p:spPr>
          <a:xfrm>
            <a:off x="4498592" y="2209800"/>
            <a:ext cx="759208"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745416" y="1976735"/>
            <a:ext cx="1801391" cy="923330"/>
          </a:xfrm>
          <a:prstGeom prst="rect">
            <a:avLst/>
          </a:prstGeom>
          <a:noFill/>
          <a:ln w="28575">
            <a:solidFill>
              <a:srgbClr val="FF0000"/>
            </a:solidFill>
          </a:ln>
        </p:spPr>
        <p:txBody>
          <a:bodyPr wrap="none" rtlCol="0">
            <a:spAutoFit/>
          </a:bodyPr>
          <a:lstStyle/>
          <a:p>
            <a:r>
              <a:rPr lang="en-US" b="1" dirty="0">
                <a:solidFill>
                  <a:srgbClr val="FF0000"/>
                </a:solidFill>
              </a:rPr>
              <a:t>Military pension</a:t>
            </a:r>
          </a:p>
          <a:p>
            <a:r>
              <a:rPr lang="en-US" b="1" dirty="0">
                <a:solidFill>
                  <a:srgbClr val="FF0000"/>
                </a:solidFill>
              </a:rPr>
              <a:t>entered as a </a:t>
            </a:r>
          </a:p>
          <a:p>
            <a:r>
              <a:rPr lang="en-US" b="1" dirty="0">
                <a:solidFill>
                  <a:srgbClr val="FF0000"/>
                </a:solidFill>
              </a:rPr>
              <a:t>negative amount</a:t>
            </a:r>
          </a:p>
        </p:txBody>
      </p:sp>
      <p:cxnSp>
        <p:nvCxnSpPr>
          <p:cNvPr id="10" name="Straight Arrow Connector 9"/>
          <p:cNvCxnSpPr/>
          <p:nvPr/>
        </p:nvCxnSpPr>
        <p:spPr bwMode="auto">
          <a:xfrm>
            <a:off x="2546807" y="2400300"/>
            <a:ext cx="1951785" cy="38100"/>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620782373"/>
      </p:ext>
    </p:extLst>
  </p:cSld>
  <p:clrMapOvr>
    <a:masterClrMapping/>
  </p:clrMapOvr>
  <mc:AlternateContent xmlns:mc="http://schemas.openxmlformats.org/markup-compatibility/2006" xmlns:p14="http://schemas.microsoft.com/office/powerpoint/2010/main">
    <mc:Choice Requires="p14">
      <p:transition spd="slow" p14:dur="2000" advTm="28273"/>
    </mc:Choice>
    <mc:Fallback xmlns="">
      <p:transition spd="slow" advTm="28273"/>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266313-D813-466B-B963-753BB886E477}"/>
              </a:ext>
            </a:extLst>
          </p:cNvPr>
          <p:cNvPicPr>
            <a:picLocks noChangeAspect="1"/>
          </p:cNvPicPr>
          <p:nvPr/>
        </p:nvPicPr>
        <p:blipFill>
          <a:blip r:embed="rId3"/>
          <a:stretch>
            <a:fillRect/>
          </a:stretch>
        </p:blipFill>
        <p:spPr>
          <a:xfrm>
            <a:off x="2770397" y="1362049"/>
            <a:ext cx="5509566" cy="4991928"/>
          </a:xfrm>
          <a:prstGeom prst="rect">
            <a:avLst/>
          </a:prstGeom>
          <a:ln>
            <a:solidFill>
              <a:schemeClr val="tx1"/>
            </a:solidFill>
          </a:ln>
        </p:spPr>
      </p:pic>
      <p:sp>
        <p:nvSpPr>
          <p:cNvPr id="7" name="Date Placeholder 6">
            <a:extLst>
              <a:ext uri="{FF2B5EF4-FFF2-40B4-BE49-F238E27FC236}">
                <a16:creationId xmlns:a16="http://schemas.microsoft.com/office/drawing/2014/main" id="{4DDC2ED8-58AF-4761-A838-0E44409F69D0}"/>
              </a:ext>
            </a:extLst>
          </p:cNvPr>
          <p:cNvSpPr>
            <a:spLocks noGrp="1"/>
          </p:cNvSpPr>
          <p:nvPr>
            <p:ph type="dt" sz="half" idx="10"/>
          </p:nvPr>
        </p:nvSpPr>
        <p:spPr/>
        <p:txBody>
          <a:bodyPr/>
          <a:lstStyle/>
          <a:p>
            <a:r>
              <a:rPr lang="en-US"/>
              <a:t>12-13-2020 v0.94</a:t>
            </a:r>
            <a:endParaRPr lang="en-US" dirty="0"/>
          </a:p>
        </p:txBody>
      </p:sp>
      <p:sp>
        <p:nvSpPr>
          <p:cNvPr id="4" name="Footer Placeholder 3"/>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fld id="{AE820BBC-AC8A-41A2-B5A2-A38EDA688333}" type="slidenum">
              <a:rPr lang="en-US" altLang="en-US" smtClean="0"/>
              <a:pPr/>
              <a:t>29</a:t>
            </a:fld>
            <a:endParaRPr lang="en-US" altLang="en-US" dirty="0"/>
          </a:p>
        </p:txBody>
      </p:sp>
      <p:sp>
        <p:nvSpPr>
          <p:cNvPr id="21506" name="Rectangle 9"/>
          <p:cNvSpPr>
            <a:spLocks noGrp="1" noChangeArrowheads="1"/>
          </p:cNvSpPr>
          <p:nvPr>
            <p:ph type="title"/>
          </p:nvPr>
        </p:nvSpPr>
        <p:spPr/>
        <p:txBody>
          <a:bodyPr>
            <a:normAutofit fontScale="90000"/>
          </a:bodyPr>
          <a:lstStyle/>
          <a:p>
            <a:r>
              <a:rPr lang="en-GB" altLang="en-US" sz="3100" dirty="0"/>
              <a:t>TSO - Entering 1099-R for </a:t>
            </a:r>
            <a:r>
              <a:rPr lang="en-GB" altLang="en-US" sz="3100" dirty="0" err="1"/>
              <a:t>Defense</a:t>
            </a:r>
            <a:r>
              <a:rPr lang="en-GB" altLang="en-US" sz="3100" dirty="0"/>
              <a:t> Finance and Accounting Service</a:t>
            </a:r>
            <a:br>
              <a:rPr lang="en-GB" altLang="en-US" sz="3100" dirty="0"/>
            </a:br>
            <a:r>
              <a:rPr lang="en-GB" altLang="en-US" sz="2400" dirty="0"/>
              <a:t>Federal Section&gt;Income&gt;</a:t>
            </a:r>
            <a:r>
              <a:rPr lang="pt-BR" sz="2400" dirty="0"/>
              <a:t> IRA/Pension Distributions &gt;Add or Edit a 1099-R</a:t>
            </a:r>
            <a:endParaRPr lang="en-GB" altLang="en-US" sz="2400" dirty="0"/>
          </a:p>
        </p:txBody>
      </p:sp>
      <p:sp>
        <p:nvSpPr>
          <p:cNvPr id="21510" name="Text Box 3"/>
          <p:cNvSpPr txBox="1">
            <a:spLocks noChangeArrowheads="1"/>
          </p:cNvSpPr>
          <p:nvPr/>
        </p:nvSpPr>
        <p:spPr bwMode="auto">
          <a:xfrm>
            <a:off x="8686539" y="5421313"/>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ClrTx/>
              <a:buSzTx/>
              <a:buFontTx/>
              <a:buNone/>
            </a:pPr>
            <a:r>
              <a:rPr lang="en-US" altLang="en-US" sz="1050" b="0" dirty="0">
                <a:solidFill>
                  <a:schemeClr val="bg1"/>
                </a:solidFill>
                <a:cs typeface="Calibri" panose="020F0502020204030204" pitchFamily="34" charset="0"/>
              </a:rPr>
              <a:t>N</a:t>
            </a:r>
          </a:p>
        </p:txBody>
      </p:sp>
      <p:sp>
        <p:nvSpPr>
          <p:cNvPr id="25" name="Rectangle 24"/>
          <p:cNvSpPr/>
          <p:nvPr/>
        </p:nvSpPr>
        <p:spPr>
          <a:xfrm>
            <a:off x="2782402" y="1427451"/>
            <a:ext cx="2856398" cy="474474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718494" y="1600200"/>
            <a:ext cx="3180551" cy="923330"/>
          </a:xfrm>
          <a:prstGeom prst="rect">
            <a:avLst/>
          </a:prstGeom>
          <a:noFill/>
          <a:ln w="28575">
            <a:solidFill>
              <a:srgbClr val="FF0000"/>
            </a:solidFill>
          </a:ln>
        </p:spPr>
        <p:txBody>
          <a:bodyPr wrap="none" rtlCol="0">
            <a:spAutoFit/>
          </a:bodyPr>
          <a:lstStyle/>
          <a:p>
            <a:r>
              <a:rPr lang="en-US" b="1" dirty="0">
                <a:solidFill>
                  <a:srgbClr val="FF0000"/>
                </a:solidFill>
              </a:rPr>
              <a:t>Enter gross distribution;</a:t>
            </a:r>
          </a:p>
          <a:p>
            <a:r>
              <a:rPr lang="en-US" b="1" dirty="0">
                <a:solidFill>
                  <a:srgbClr val="FF0000"/>
                </a:solidFill>
              </a:rPr>
              <a:t>TSO populates taxable amount;</a:t>
            </a:r>
          </a:p>
          <a:p>
            <a:r>
              <a:rPr lang="en-US" b="1" dirty="0">
                <a:solidFill>
                  <a:srgbClr val="FF0000"/>
                </a:solidFill>
              </a:rPr>
              <a:t>correct if necessary</a:t>
            </a:r>
          </a:p>
        </p:txBody>
      </p:sp>
      <p:sp>
        <p:nvSpPr>
          <p:cNvPr id="10" name="Oval 9"/>
          <p:cNvSpPr/>
          <p:nvPr/>
        </p:nvSpPr>
        <p:spPr>
          <a:xfrm>
            <a:off x="6400800" y="1600200"/>
            <a:ext cx="457200"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11" name="Oval 10"/>
          <p:cNvSpPr/>
          <p:nvPr/>
        </p:nvSpPr>
        <p:spPr>
          <a:xfrm>
            <a:off x="6400800" y="2119042"/>
            <a:ext cx="457200"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cxnSp>
        <p:nvCxnSpPr>
          <p:cNvPr id="12" name="Straight Arrow Connector 11"/>
          <p:cNvCxnSpPr>
            <a:cxnSpLocks/>
          </p:cNvCxnSpPr>
          <p:nvPr/>
        </p:nvCxnSpPr>
        <p:spPr>
          <a:xfrm flipH="1" flipV="1">
            <a:off x="6858000" y="1790700"/>
            <a:ext cx="1860494" cy="51478"/>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cxnSpLocks/>
          </p:cNvCxnSpPr>
          <p:nvPr/>
        </p:nvCxnSpPr>
        <p:spPr>
          <a:xfrm flipH="1">
            <a:off x="6858000" y="1856535"/>
            <a:ext cx="1828539" cy="429751"/>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6" name="Oval 15"/>
          <p:cNvSpPr/>
          <p:nvPr/>
        </p:nvSpPr>
        <p:spPr>
          <a:xfrm>
            <a:off x="6400800" y="4495800"/>
            <a:ext cx="457200" cy="3810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17" name="Oval 16"/>
          <p:cNvSpPr/>
          <p:nvPr/>
        </p:nvSpPr>
        <p:spPr>
          <a:xfrm>
            <a:off x="6248400" y="5936281"/>
            <a:ext cx="457200" cy="4176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9" name="TextBox 8"/>
          <p:cNvSpPr txBox="1"/>
          <p:nvPr/>
        </p:nvSpPr>
        <p:spPr>
          <a:xfrm>
            <a:off x="8718494" y="4444787"/>
            <a:ext cx="2138727" cy="369332"/>
          </a:xfrm>
          <a:prstGeom prst="rect">
            <a:avLst/>
          </a:prstGeom>
          <a:noFill/>
          <a:ln w="28575">
            <a:solidFill>
              <a:srgbClr val="FF0000"/>
            </a:solidFill>
          </a:ln>
        </p:spPr>
        <p:txBody>
          <a:bodyPr wrap="none" rtlCol="0">
            <a:spAutoFit/>
          </a:bodyPr>
          <a:lstStyle/>
          <a:p>
            <a:r>
              <a:rPr lang="en-US" b="1" dirty="0">
                <a:solidFill>
                  <a:srgbClr val="FF0000"/>
                </a:solidFill>
              </a:rPr>
              <a:t>Federal tax withheld</a:t>
            </a:r>
          </a:p>
        </p:txBody>
      </p:sp>
      <p:cxnSp>
        <p:nvCxnSpPr>
          <p:cNvPr id="19" name="Straight Arrow Connector 18"/>
          <p:cNvCxnSpPr>
            <a:cxnSpLocks/>
            <a:stCxn id="9" idx="1"/>
          </p:cNvCxnSpPr>
          <p:nvPr/>
        </p:nvCxnSpPr>
        <p:spPr>
          <a:xfrm flipH="1">
            <a:off x="6858000" y="4629453"/>
            <a:ext cx="1860494" cy="56847"/>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8742129" y="5870300"/>
            <a:ext cx="2068836" cy="369332"/>
          </a:xfrm>
          <a:prstGeom prst="rect">
            <a:avLst/>
          </a:prstGeom>
          <a:noFill/>
          <a:ln w="28575">
            <a:solidFill>
              <a:srgbClr val="FF0000"/>
            </a:solidFill>
          </a:ln>
        </p:spPr>
        <p:txBody>
          <a:bodyPr wrap="none" rtlCol="0">
            <a:spAutoFit/>
          </a:bodyPr>
          <a:lstStyle/>
          <a:p>
            <a:r>
              <a:rPr lang="en-US" b="1" dirty="0">
                <a:solidFill>
                  <a:srgbClr val="FF0000"/>
                </a:solidFill>
              </a:rPr>
              <a:t>Normal distribution</a:t>
            </a:r>
          </a:p>
        </p:txBody>
      </p:sp>
      <p:cxnSp>
        <p:nvCxnSpPr>
          <p:cNvPr id="23" name="Straight Arrow Connector 22"/>
          <p:cNvCxnSpPr>
            <a:cxnSpLocks/>
            <a:stCxn id="18" idx="1"/>
            <a:endCxn id="17" idx="6"/>
          </p:cNvCxnSpPr>
          <p:nvPr/>
        </p:nvCxnSpPr>
        <p:spPr>
          <a:xfrm flipH="1">
            <a:off x="6705600" y="6054966"/>
            <a:ext cx="2036529" cy="90163"/>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A5476881-93C1-4551-9624-167C3F73C95F}"/>
              </a:ext>
            </a:extLst>
          </p:cNvPr>
          <p:cNvSpPr txBox="1"/>
          <p:nvPr/>
        </p:nvSpPr>
        <p:spPr>
          <a:xfrm>
            <a:off x="8718494" y="2727984"/>
            <a:ext cx="3227935" cy="646331"/>
          </a:xfrm>
          <a:prstGeom prst="rect">
            <a:avLst/>
          </a:prstGeom>
          <a:noFill/>
          <a:ln w="28575">
            <a:solidFill>
              <a:srgbClr val="FF0000"/>
            </a:solidFill>
          </a:ln>
        </p:spPr>
        <p:txBody>
          <a:bodyPr wrap="none" rtlCol="0">
            <a:spAutoFit/>
          </a:bodyPr>
          <a:lstStyle/>
          <a:p>
            <a:r>
              <a:rPr lang="en-US" b="1" dirty="0">
                <a:solidFill>
                  <a:srgbClr val="FF0000"/>
                </a:solidFill>
              </a:rPr>
              <a:t>Does not carry to Form 8880 for</a:t>
            </a:r>
          </a:p>
          <a:p>
            <a:r>
              <a:rPr lang="en-US" b="1" dirty="0">
                <a:solidFill>
                  <a:srgbClr val="FF0000"/>
                </a:solidFill>
              </a:rPr>
              <a:t>Retirement Savings Credit</a:t>
            </a:r>
          </a:p>
        </p:txBody>
      </p:sp>
      <p:cxnSp>
        <p:nvCxnSpPr>
          <p:cNvPr id="24" name="Straight Arrow Connector 23">
            <a:extLst>
              <a:ext uri="{FF2B5EF4-FFF2-40B4-BE49-F238E27FC236}">
                <a16:creationId xmlns:a16="http://schemas.microsoft.com/office/drawing/2014/main" id="{1671809C-4CE4-454B-B12B-A473EEE1CA94}"/>
              </a:ext>
            </a:extLst>
          </p:cNvPr>
          <p:cNvCxnSpPr>
            <a:cxnSpLocks/>
            <a:stCxn id="13" idx="1"/>
          </p:cNvCxnSpPr>
          <p:nvPr/>
        </p:nvCxnSpPr>
        <p:spPr>
          <a:xfrm flipH="1" flipV="1">
            <a:off x="6523304" y="2773432"/>
            <a:ext cx="2195190" cy="277718"/>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6" name="Oval 25">
            <a:extLst>
              <a:ext uri="{FF2B5EF4-FFF2-40B4-BE49-F238E27FC236}">
                <a16:creationId xmlns:a16="http://schemas.microsoft.com/office/drawing/2014/main" id="{D542EEF6-B02A-4604-913F-45B570D0D4AF}"/>
              </a:ext>
            </a:extLst>
          </p:cNvPr>
          <p:cNvSpPr/>
          <p:nvPr/>
        </p:nvSpPr>
        <p:spPr>
          <a:xfrm>
            <a:off x="6248400" y="2536738"/>
            <a:ext cx="304802" cy="32902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Tree>
    <p:extLst>
      <p:ext uri="{BB962C8B-B14F-4D97-AF65-F5344CB8AC3E}">
        <p14:creationId xmlns:p14="http://schemas.microsoft.com/office/powerpoint/2010/main" val="3463247365"/>
      </p:ext>
    </p:extLst>
  </p:cSld>
  <p:clrMapOvr>
    <a:masterClrMapping/>
  </p:clrMapOvr>
  <p:transition spd="slow" advTm="28839"/>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1211838" y="1571366"/>
            <a:ext cx="9753600" cy="4047608"/>
          </a:xfrm>
        </p:spPr>
        <p:txBody>
          <a:bodyPr>
            <a:normAutofit/>
          </a:bodyPr>
          <a:lstStyle/>
          <a:p>
            <a:r>
              <a:rPr lang="en-US" dirty="0"/>
              <a:t>Additional topics/practice on previously introduced topics:</a:t>
            </a:r>
          </a:p>
          <a:p>
            <a:pPr lvl="1"/>
            <a:r>
              <a:rPr lang="en-US" dirty="0"/>
              <a:t>Recoveries (State Tax Refund, PTR and Homestead Benefit Recoveries)</a:t>
            </a:r>
          </a:p>
          <a:p>
            <a:pPr lvl="2"/>
            <a:r>
              <a:rPr lang="en-US" dirty="0"/>
              <a:t>NJ Tax Refund Worksheet</a:t>
            </a:r>
          </a:p>
          <a:p>
            <a:pPr lvl="2"/>
            <a:r>
              <a:rPr lang="en-US" dirty="0"/>
              <a:t>NJ Sales Tax Worksheet</a:t>
            </a:r>
          </a:p>
          <a:p>
            <a:pPr lvl="2"/>
            <a:endParaRPr lang="en-US" dirty="0"/>
          </a:p>
          <a:p>
            <a:pPr lvl="1"/>
            <a:endParaRPr lang="en-US" dirty="0"/>
          </a:p>
          <a:p>
            <a:pPr lvl="1"/>
            <a:endParaRPr lang="en-US" dirty="0"/>
          </a:p>
        </p:txBody>
      </p:sp>
      <p:sp>
        <p:nvSpPr>
          <p:cNvPr id="2" name="Title 1"/>
          <p:cNvSpPr>
            <a:spLocks noGrp="1"/>
          </p:cNvSpPr>
          <p:nvPr>
            <p:ph type="title"/>
          </p:nvPr>
        </p:nvSpPr>
        <p:spPr>
          <a:xfrm>
            <a:off x="1066960" y="152400"/>
            <a:ext cx="9751391" cy="1143000"/>
          </a:xfrm>
        </p:spPr>
        <p:txBody>
          <a:bodyPr/>
          <a:lstStyle/>
          <a:p>
            <a:r>
              <a:rPr lang="en-US" dirty="0"/>
              <a:t>Senior Married Couple                                     </a:t>
            </a:r>
            <a:r>
              <a:rPr lang="en-US" sz="1600" dirty="0"/>
              <a:t>cont’d</a:t>
            </a:r>
          </a:p>
        </p:txBody>
      </p:sp>
      <p:sp>
        <p:nvSpPr>
          <p:cNvPr id="10" name="Footer Placeholder 9"/>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11" name="Slide Number Placeholder 10"/>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3</a:t>
            </a:fld>
            <a:endParaRPr lang="en-US" altLang="en-US" dirty="0"/>
          </a:p>
        </p:txBody>
      </p:sp>
      <p:sp>
        <p:nvSpPr>
          <p:cNvPr id="3" name="TextBox 2"/>
          <p:cNvSpPr txBox="1"/>
          <p:nvPr/>
        </p:nvSpPr>
        <p:spPr>
          <a:xfrm>
            <a:off x="1077846" y="5618975"/>
            <a:ext cx="10136236" cy="646331"/>
          </a:xfrm>
          <a:prstGeom prst="rect">
            <a:avLst/>
          </a:prstGeom>
          <a:noFill/>
          <a:ln w="28575">
            <a:solidFill>
              <a:srgbClr val="FF0000"/>
            </a:solidFill>
          </a:ln>
        </p:spPr>
        <p:txBody>
          <a:bodyPr wrap="none" rtlCol="0">
            <a:spAutoFit/>
          </a:bodyPr>
          <a:lstStyle/>
          <a:p>
            <a:r>
              <a:rPr lang="en-US" b="1" dirty="0">
                <a:solidFill>
                  <a:srgbClr val="FF0000"/>
                </a:solidFill>
              </a:rPr>
              <a:t>*  This problem assumes that the Andrews, Baker, and Caldwell problems have been completed already. </a:t>
            </a:r>
          </a:p>
          <a:p>
            <a:r>
              <a:rPr lang="en-US" b="1" dirty="0">
                <a:solidFill>
                  <a:srgbClr val="FF0000"/>
                </a:solidFill>
              </a:rPr>
              <a:t>Tax topics introduced in those problems may appear in Davenport, but they will not be discussed again. </a:t>
            </a:r>
          </a:p>
        </p:txBody>
      </p:sp>
      <p:sp>
        <p:nvSpPr>
          <p:cNvPr id="4" name="Date Placeholder 3">
            <a:extLst>
              <a:ext uri="{FF2B5EF4-FFF2-40B4-BE49-F238E27FC236}">
                <a16:creationId xmlns:a16="http://schemas.microsoft.com/office/drawing/2014/main" id="{86A1755E-8449-46A6-A1A5-FA1D040B166E}"/>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808565246"/>
      </p:ext>
    </p:extLst>
  </p:cSld>
  <p:clrMapOvr>
    <a:masterClrMapping/>
  </p:clrMapOvr>
  <mc:AlternateContent xmlns:mc="http://schemas.openxmlformats.org/markup-compatibility/2006" xmlns:p14="http://schemas.microsoft.com/office/powerpoint/2010/main">
    <mc:Choice Requires="p14">
      <p:transition spd="slow" p14:dur="2000" advTm="37412"/>
    </mc:Choice>
    <mc:Fallback xmlns="">
      <p:transition spd="slow" advTm="3741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a:bodyPr>
          <a:lstStyle/>
          <a:p>
            <a:r>
              <a:rPr lang="en-US" dirty="0"/>
              <a:t>Pause the slide show</a:t>
            </a:r>
          </a:p>
          <a:p>
            <a:r>
              <a:rPr lang="en-US" dirty="0"/>
              <a:t>Enter the 1099-R from Defense Finance and Accounting Service into TSO (Step 2)</a:t>
            </a:r>
          </a:p>
          <a:p>
            <a:r>
              <a:rPr lang="en-US" dirty="0"/>
              <a:t>Check the Federal and NJ refund monitors</a:t>
            </a:r>
          </a:p>
        </p:txBody>
      </p:sp>
      <p:sp>
        <p:nvSpPr>
          <p:cNvPr id="2" name="Title 1"/>
          <p:cNvSpPr>
            <a:spLocks noGrp="1"/>
          </p:cNvSpPr>
          <p:nvPr>
            <p:ph type="title"/>
          </p:nvPr>
        </p:nvSpPr>
        <p:spPr/>
        <p:txBody>
          <a:bodyPr>
            <a:normAutofit/>
          </a:bodyPr>
          <a:lstStyle/>
          <a:p>
            <a:r>
              <a:rPr lang="en-US" dirty="0"/>
              <a:t>TSO - Student Activity</a:t>
            </a:r>
          </a:p>
        </p:txBody>
      </p:sp>
      <p:sp>
        <p:nvSpPr>
          <p:cNvPr id="6" name="Date Placeholder 5">
            <a:extLst>
              <a:ext uri="{FF2B5EF4-FFF2-40B4-BE49-F238E27FC236}">
                <a16:creationId xmlns:a16="http://schemas.microsoft.com/office/drawing/2014/main" id="{FE5BE25A-48C6-4F19-8364-EC724BDFC08C}"/>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30</a:t>
            </a:fld>
            <a:endParaRPr lang="en-US" dirty="0"/>
          </a:p>
        </p:txBody>
      </p:sp>
    </p:spTree>
    <p:extLst>
      <p:ext uri="{BB962C8B-B14F-4D97-AF65-F5344CB8AC3E}">
        <p14:creationId xmlns:p14="http://schemas.microsoft.com/office/powerpoint/2010/main" val="3004978660"/>
      </p:ext>
    </p:extLst>
  </p:cSld>
  <p:clrMapOvr>
    <a:masterClrMapping/>
  </p:clrMapOvr>
  <p:transition advTm="35295"/>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24A16D6B-064C-4620-B363-68F5D6849002}"/>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53C606F-9B70-4097-9F82-9AA933D3E324}"/>
              </a:ext>
            </a:extLst>
          </p:cNvPr>
          <p:cNvSpPr>
            <a:spLocks noGrp="1"/>
          </p:cNvSpPr>
          <p:nvPr>
            <p:ph type="title"/>
          </p:nvPr>
        </p:nvSpPr>
        <p:spPr>
          <a:xfrm>
            <a:off x="400109" y="1875512"/>
            <a:ext cx="11315638" cy="1219200"/>
          </a:xfrm>
        </p:spPr>
        <p:txBody>
          <a:bodyPr/>
          <a:lstStyle/>
          <a:p>
            <a:r>
              <a:rPr lang="en-US" dirty="0"/>
              <a:t>Scenario Step 3</a:t>
            </a:r>
            <a:br>
              <a:rPr lang="en-US" dirty="0"/>
            </a:br>
            <a:r>
              <a:rPr lang="en-US" dirty="0"/>
              <a:t>1099-R Calvert County Sheriff’s Department</a:t>
            </a:r>
          </a:p>
        </p:txBody>
      </p:sp>
      <p:sp>
        <p:nvSpPr>
          <p:cNvPr id="4" name="Footer Placeholder 3">
            <a:extLst>
              <a:ext uri="{FF2B5EF4-FFF2-40B4-BE49-F238E27FC236}">
                <a16:creationId xmlns:a16="http://schemas.microsoft.com/office/drawing/2014/main" id="{A716C85F-5DCC-4A6F-ADE5-081FE0F4692B}"/>
              </a:ext>
            </a:extLst>
          </p:cNvPr>
          <p:cNvSpPr>
            <a:spLocks noGrp="1"/>
          </p:cNvSpPr>
          <p:nvPr>
            <p:ph type="ftr" sz="quarter" idx="3"/>
          </p:nvPr>
        </p:nvSpPr>
        <p:spPr/>
        <p:txBody>
          <a:bodyPr/>
          <a:lstStyle/>
          <a:p>
            <a:r>
              <a:rPr lang="en-US"/>
              <a:t>NJ Core Davenport TY2019</a:t>
            </a:r>
            <a:endParaRPr lang="en-US" dirty="0"/>
          </a:p>
        </p:txBody>
      </p:sp>
      <p:sp>
        <p:nvSpPr>
          <p:cNvPr id="5" name="Slide Number Placeholder 4">
            <a:extLst>
              <a:ext uri="{FF2B5EF4-FFF2-40B4-BE49-F238E27FC236}">
                <a16:creationId xmlns:a16="http://schemas.microsoft.com/office/drawing/2014/main" id="{04401C82-38EF-414F-81D6-43E3FD8F8041}"/>
              </a:ext>
            </a:extLst>
          </p:cNvPr>
          <p:cNvSpPr>
            <a:spLocks noGrp="1"/>
          </p:cNvSpPr>
          <p:nvPr>
            <p:ph type="sldNum" sz="quarter" idx="4"/>
          </p:nvPr>
        </p:nvSpPr>
        <p:spPr/>
        <p:txBody>
          <a:bodyPr/>
          <a:lstStyle/>
          <a:p>
            <a:fld id="{0C71C609-0F0D-4841-9F2F-030B3379F104}" type="slidenum">
              <a:rPr lang="en-US" altLang="en-US" smtClean="0"/>
              <a:pPr/>
              <a:t>31</a:t>
            </a:fld>
            <a:endParaRPr lang="en-US" altLang="en-US" dirty="0"/>
          </a:p>
        </p:txBody>
      </p:sp>
      <p:sp>
        <p:nvSpPr>
          <p:cNvPr id="2" name="Date Placeholder 1">
            <a:extLst>
              <a:ext uri="{FF2B5EF4-FFF2-40B4-BE49-F238E27FC236}">
                <a16:creationId xmlns:a16="http://schemas.microsoft.com/office/drawing/2014/main" id="{A9D5FFA6-BFE3-447B-8F2D-FCCD4C1B687E}"/>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642268887"/>
      </p:ext>
    </p:extLst>
  </p:cSld>
  <p:clrMapOvr>
    <a:masterClrMapping/>
  </p:clrMapOvr>
  <mc:AlternateContent xmlns:mc="http://schemas.openxmlformats.org/markup-compatibility/2006" xmlns:p14="http://schemas.microsoft.com/office/powerpoint/2010/main">
    <mc:Choice Requires="p14">
      <p:transition spd="slow" p14:dur="2000" advTm="17044"/>
    </mc:Choice>
    <mc:Fallback xmlns="">
      <p:transition spd="slow" advTm="1704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95333" y="1371600"/>
            <a:ext cx="7223760" cy="4724400"/>
          </a:xfrm>
          <a:prstGeom prst="rect">
            <a:avLst/>
          </a:prstGeom>
          <a:ln>
            <a:solidFill>
              <a:schemeClr val="tx1"/>
            </a:solidFill>
          </a:ln>
        </p:spPr>
      </p:pic>
      <p:sp>
        <p:nvSpPr>
          <p:cNvPr id="29" name="Content Placeholder 28" hidden="1"/>
          <p:cNvSpPr>
            <a:spLocks noGrp="1"/>
          </p:cNvSpPr>
          <p:nvPr>
            <p:ph sz="quarter" idx="12"/>
          </p:nvPr>
        </p:nvSpPr>
        <p:spPr/>
        <p:txBody>
          <a:bodyPr/>
          <a:lstStyle/>
          <a:p>
            <a:pPr marL="0" indent="0">
              <a:buNone/>
            </a:pPr>
            <a:endParaRPr lang="en-US" dirty="0"/>
          </a:p>
        </p:txBody>
      </p:sp>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32</a:t>
            </a:fld>
            <a:endParaRPr lang="en-US" altLang="en-US" dirty="0"/>
          </a:p>
        </p:txBody>
      </p:sp>
      <p:sp>
        <p:nvSpPr>
          <p:cNvPr id="5" name="Title 4"/>
          <p:cNvSpPr>
            <a:spLocks noGrp="1"/>
          </p:cNvSpPr>
          <p:nvPr>
            <p:ph type="title"/>
          </p:nvPr>
        </p:nvSpPr>
        <p:spPr>
          <a:xfrm>
            <a:off x="1099617" y="0"/>
            <a:ext cx="9751391" cy="1143000"/>
          </a:xfrm>
        </p:spPr>
        <p:txBody>
          <a:bodyPr>
            <a:normAutofit fontScale="90000"/>
          </a:bodyPr>
          <a:lstStyle/>
          <a:p>
            <a:r>
              <a:rPr lang="en-US" dirty="0"/>
              <a:t>Form 1099-R Calvert County Sheriff’s Department</a:t>
            </a:r>
          </a:p>
        </p:txBody>
      </p:sp>
      <p:sp>
        <p:nvSpPr>
          <p:cNvPr id="10" name="Oval 9"/>
          <p:cNvSpPr/>
          <p:nvPr/>
        </p:nvSpPr>
        <p:spPr>
          <a:xfrm>
            <a:off x="5726511" y="1729117"/>
            <a:ext cx="838200" cy="27310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9471672" y="1598055"/>
            <a:ext cx="1886478" cy="369332"/>
          </a:xfrm>
          <a:prstGeom prst="rect">
            <a:avLst/>
          </a:prstGeom>
          <a:noFill/>
          <a:ln w="28575">
            <a:solidFill>
              <a:srgbClr val="FF0000"/>
            </a:solidFill>
          </a:ln>
        </p:spPr>
        <p:txBody>
          <a:bodyPr wrap="none" rtlCol="0">
            <a:spAutoFit/>
          </a:bodyPr>
          <a:lstStyle/>
          <a:p>
            <a:r>
              <a:rPr lang="en-US" b="1" dirty="0">
                <a:solidFill>
                  <a:srgbClr val="FF0000"/>
                </a:solidFill>
              </a:rPr>
              <a:t>Gross distribution</a:t>
            </a:r>
          </a:p>
        </p:txBody>
      </p:sp>
      <p:cxnSp>
        <p:nvCxnSpPr>
          <p:cNvPr id="13" name="Straight Arrow Connector 12"/>
          <p:cNvCxnSpPr>
            <a:stCxn id="11" idx="1"/>
          </p:cNvCxnSpPr>
          <p:nvPr/>
        </p:nvCxnSpPr>
        <p:spPr bwMode="auto">
          <a:xfrm flipH="1">
            <a:off x="6583427" y="1782721"/>
            <a:ext cx="2888245" cy="48113"/>
          </a:xfrm>
          <a:prstGeom prst="straightConnector1">
            <a:avLst/>
          </a:prstGeom>
          <a:noFill/>
          <a:ln w="38100" cap="flat" cmpd="sng" algn="ctr">
            <a:solidFill>
              <a:srgbClr val="FF0000"/>
            </a:solidFill>
            <a:prstDash val="solid"/>
            <a:round/>
            <a:headEnd type="none" w="med" len="med"/>
            <a:tailEnd type="triangle"/>
          </a:ln>
          <a:effectLst/>
        </p:spPr>
      </p:cxnSp>
      <p:sp>
        <p:nvSpPr>
          <p:cNvPr id="20" name="TextBox 19"/>
          <p:cNvSpPr txBox="1"/>
          <p:nvPr/>
        </p:nvSpPr>
        <p:spPr>
          <a:xfrm>
            <a:off x="2975604" y="4308583"/>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8" name="TextBox 7"/>
          <p:cNvSpPr txBox="1"/>
          <p:nvPr/>
        </p:nvSpPr>
        <p:spPr>
          <a:xfrm>
            <a:off x="9471672" y="2029638"/>
            <a:ext cx="1706301" cy="646331"/>
          </a:xfrm>
          <a:prstGeom prst="rect">
            <a:avLst/>
          </a:prstGeom>
          <a:noFill/>
          <a:ln w="28575">
            <a:solidFill>
              <a:srgbClr val="FF0000"/>
            </a:solidFill>
          </a:ln>
        </p:spPr>
        <p:txBody>
          <a:bodyPr wrap="none" rtlCol="0">
            <a:spAutoFit/>
          </a:bodyPr>
          <a:lstStyle/>
          <a:p>
            <a:r>
              <a:rPr lang="en-US" b="1" dirty="0">
                <a:solidFill>
                  <a:srgbClr val="FF0000"/>
                </a:solidFill>
              </a:rPr>
              <a:t>Taxable amount</a:t>
            </a:r>
          </a:p>
          <a:p>
            <a:r>
              <a:rPr lang="en-US" b="1" dirty="0">
                <a:solidFill>
                  <a:srgbClr val="FF0000"/>
                </a:solidFill>
              </a:rPr>
              <a:t>not determined</a:t>
            </a:r>
          </a:p>
        </p:txBody>
      </p:sp>
      <p:sp>
        <p:nvSpPr>
          <p:cNvPr id="14" name="Oval 13"/>
          <p:cNvSpPr/>
          <p:nvPr/>
        </p:nvSpPr>
        <p:spPr>
          <a:xfrm>
            <a:off x="5763943" y="2029638"/>
            <a:ext cx="838200" cy="27310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5" name="Straight Arrow Connector 14"/>
          <p:cNvCxnSpPr/>
          <p:nvPr/>
        </p:nvCxnSpPr>
        <p:spPr bwMode="auto">
          <a:xfrm flipH="1">
            <a:off x="6602143" y="2166191"/>
            <a:ext cx="2816950" cy="18209"/>
          </a:xfrm>
          <a:prstGeom prst="straightConnector1">
            <a:avLst/>
          </a:prstGeom>
          <a:noFill/>
          <a:ln w="38100" cap="flat" cmpd="sng" algn="ctr">
            <a:solidFill>
              <a:srgbClr val="FF0000"/>
            </a:solidFill>
            <a:prstDash val="solid"/>
            <a:round/>
            <a:headEnd type="none" w="med" len="med"/>
            <a:tailEnd type="triangle"/>
          </a:ln>
          <a:effectLst/>
        </p:spPr>
      </p:cxnSp>
      <p:sp>
        <p:nvSpPr>
          <p:cNvPr id="18" name="Oval 17"/>
          <p:cNvSpPr/>
          <p:nvPr/>
        </p:nvSpPr>
        <p:spPr>
          <a:xfrm>
            <a:off x="7136132" y="4723430"/>
            <a:ext cx="1093468" cy="32121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TextBox 15"/>
          <p:cNvSpPr txBox="1"/>
          <p:nvPr/>
        </p:nvSpPr>
        <p:spPr>
          <a:xfrm>
            <a:off x="8991600" y="4675318"/>
            <a:ext cx="2971800" cy="369332"/>
          </a:xfrm>
          <a:prstGeom prst="rect">
            <a:avLst/>
          </a:prstGeom>
          <a:solidFill>
            <a:schemeClr val="bg1"/>
          </a:solidFill>
          <a:ln w="28575">
            <a:solidFill>
              <a:srgbClr val="FF0000"/>
            </a:solidFill>
          </a:ln>
        </p:spPr>
        <p:txBody>
          <a:bodyPr wrap="square" rtlCol="0">
            <a:spAutoFit/>
          </a:bodyPr>
          <a:lstStyle/>
          <a:p>
            <a:r>
              <a:rPr lang="en-US" b="1" dirty="0">
                <a:solidFill>
                  <a:srgbClr val="FF0000"/>
                </a:solidFill>
              </a:rPr>
              <a:t>Total employee contributions</a:t>
            </a:r>
          </a:p>
        </p:txBody>
      </p:sp>
      <p:cxnSp>
        <p:nvCxnSpPr>
          <p:cNvPr id="21" name="Straight Arrow Connector 20"/>
          <p:cNvCxnSpPr>
            <a:cxnSpLocks/>
            <a:stCxn id="16" idx="1"/>
          </p:cNvCxnSpPr>
          <p:nvPr/>
        </p:nvCxnSpPr>
        <p:spPr bwMode="auto">
          <a:xfrm flipH="1">
            <a:off x="8236858" y="4859984"/>
            <a:ext cx="754742" cy="35633"/>
          </a:xfrm>
          <a:prstGeom prst="straightConnector1">
            <a:avLst/>
          </a:prstGeom>
          <a:noFill/>
          <a:ln w="38100" cap="flat" cmpd="sng" algn="ctr">
            <a:solidFill>
              <a:srgbClr val="FF0000"/>
            </a:solidFill>
            <a:prstDash val="solid"/>
            <a:round/>
            <a:headEnd type="none" w="med" len="med"/>
            <a:tailEnd type="triangle"/>
          </a:ln>
          <a:effectLst/>
        </p:spPr>
      </p:cxnSp>
      <p:sp>
        <p:nvSpPr>
          <p:cNvPr id="22" name="TextBox 21"/>
          <p:cNvSpPr txBox="1"/>
          <p:nvPr/>
        </p:nvSpPr>
        <p:spPr>
          <a:xfrm>
            <a:off x="2913008" y="3715090"/>
            <a:ext cx="2210605"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PSO health insurance</a:t>
            </a:r>
          </a:p>
        </p:txBody>
      </p:sp>
      <p:sp>
        <p:nvSpPr>
          <p:cNvPr id="24" name="Oval 23"/>
          <p:cNvSpPr/>
          <p:nvPr/>
        </p:nvSpPr>
        <p:spPr>
          <a:xfrm>
            <a:off x="5714332" y="3581400"/>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5" name="Straight Arrow Connector 24"/>
          <p:cNvCxnSpPr>
            <a:cxnSpLocks/>
          </p:cNvCxnSpPr>
          <p:nvPr/>
        </p:nvCxnSpPr>
        <p:spPr bwMode="auto">
          <a:xfrm>
            <a:off x="5123613" y="3738551"/>
            <a:ext cx="627813" cy="1"/>
          </a:xfrm>
          <a:prstGeom prst="straightConnector1">
            <a:avLst/>
          </a:prstGeom>
          <a:noFill/>
          <a:ln w="38100" cap="flat" cmpd="sng" algn="ctr">
            <a:solidFill>
              <a:srgbClr val="FF0000"/>
            </a:solidFill>
            <a:prstDash val="solid"/>
            <a:round/>
            <a:headEnd type="none" w="med" len="med"/>
            <a:tailEnd type="triangle"/>
          </a:ln>
          <a:effectLst/>
        </p:spPr>
      </p:cxnSp>
      <p:cxnSp>
        <p:nvCxnSpPr>
          <p:cNvPr id="23" name="Straight Arrow Connector 22"/>
          <p:cNvCxnSpPr/>
          <p:nvPr/>
        </p:nvCxnSpPr>
        <p:spPr bwMode="auto">
          <a:xfrm flipH="1">
            <a:off x="6654722" y="2241955"/>
            <a:ext cx="2764371" cy="228600"/>
          </a:xfrm>
          <a:prstGeom prst="straightConnector1">
            <a:avLst/>
          </a:prstGeom>
          <a:noFill/>
          <a:ln w="38100" cap="flat" cmpd="sng" algn="ctr">
            <a:solidFill>
              <a:srgbClr val="FF0000"/>
            </a:solidFill>
            <a:prstDash val="solid"/>
            <a:round/>
            <a:headEnd type="none" w="med" len="med"/>
            <a:tailEnd type="triangle"/>
          </a:ln>
          <a:effectLst/>
        </p:spPr>
      </p:cxnSp>
      <p:sp>
        <p:nvSpPr>
          <p:cNvPr id="26" name="Oval 25"/>
          <p:cNvSpPr/>
          <p:nvPr/>
        </p:nvSpPr>
        <p:spPr>
          <a:xfrm>
            <a:off x="6248400" y="2372091"/>
            <a:ext cx="353743" cy="26191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3532395" y="5257800"/>
            <a:ext cx="1926810"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State tax withheld</a:t>
            </a:r>
          </a:p>
        </p:txBody>
      </p:sp>
      <p:sp>
        <p:nvSpPr>
          <p:cNvPr id="27" name="Oval 26"/>
          <p:cNvSpPr/>
          <p:nvPr/>
        </p:nvSpPr>
        <p:spPr>
          <a:xfrm flipV="1">
            <a:off x="5867400" y="5044644"/>
            <a:ext cx="697310" cy="42073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8" name="Straight Arrow Connector 27"/>
          <p:cNvCxnSpPr/>
          <p:nvPr/>
        </p:nvCxnSpPr>
        <p:spPr bwMode="auto">
          <a:xfrm flipV="1">
            <a:off x="5459206" y="5293847"/>
            <a:ext cx="355615" cy="165826"/>
          </a:xfrm>
          <a:prstGeom prst="straightConnector1">
            <a:avLst/>
          </a:prstGeom>
          <a:noFill/>
          <a:ln w="38100" cap="flat" cmpd="sng" algn="ctr">
            <a:solidFill>
              <a:srgbClr val="FF0000"/>
            </a:solidFill>
            <a:prstDash val="solid"/>
            <a:round/>
            <a:headEnd type="none" w="med" len="med"/>
            <a:tailEnd type="triangle"/>
          </a:ln>
          <a:effectLst/>
        </p:spPr>
      </p:cxnSp>
      <p:sp>
        <p:nvSpPr>
          <p:cNvPr id="7" name="Date Placeholder 6">
            <a:extLst>
              <a:ext uri="{FF2B5EF4-FFF2-40B4-BE49-F238E27FC236}">
                <a16:creationId xmlns:a16="http://schemas.microsoft.com/office/drawing/2014/main" id="{607C7EB7-310D-4354-ADF2-B9203C604C17}"/>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234582736"/>
      </p:ext>
    </p:extLst>
  </p:cSld>
  <p:clrMapOvr>
    <a:masterClrMapping/>
  </p:clrMapOvr>
  <mc:AlternateContent xmlns:mc="http://schemas.openxmlformats.org/markup-compatibility/2006" xmlns:p14="http://schemas.microsoft.com/office/powerpoint/2010/main">
    <mc:Choice Requires="p14">
      <p:transition spd="slow" p14:dur="2000" advTm="100750"/>
    </mc:Choice>
    <mc:Fallback xmlns="">
      <p:transition spd="slow" advTm="10075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33</a:t>
            </a:fld>
            <a:endParaRPr lang="en-US" altLang="en-US" dirty="0"/>
          </a:p>
        </p:txBody>
      </p:sp>
      <p:sp>
        <p:nvSpPr>
          <p:cNvPr id="4" name="Content Placeholder 3"/>
          <p:cNvSpPr>
            <a:spLocks noGrp="1"/>
          </p:cNvSpPr>
          <p:nvPr>
            <p:ph sz="quarter" idx="12"/>
          </p:nvPr>
        </p:nvSpPr>
        <p:spPr>
          <a:xfrm>
            <a:off x="1278832" y="1341140"/>
            <a:ext cx="9922567" cy="4220429"/>
          </a:xfrm>
        </p:spPr>
        <p:txBody>
          <a:bodyPr>
            <a:normAutofit fontScale="92500" lnSpcReduction="20000"/>
          </a:bodyPr>
          <a:lstStyle/>
          <a:p>
            <a:r>
              <a:rPr lang="en-US" dirty="0"/>
              <a:t>Boxes 2a Taxable amount and Box 2b Taxable amount not determined</a:t>
            </a:r>
          </a:p>
          <a:p>
            <a:pPr lvl="1"/>
            <a:r>
              <a:rPr lang="en-US" dirty="0"/>
              <a:t>Refer to Pub 4012 Page D-39 code 7</a:t>
            </a:r>
          </a:p>
          <a:p>
            <a:pPr lvl="1"/>
            <a:r>
              <a:rPr lang="en-US" dirty="0"/>
              <a:t>Box 2a is blank, Box 2b taxable amount not determined is checked, there is an amount </a:t>
            </a:r>
            <a:r>
              <a:rPr lang="en-US"/>
              <a:t>in Box </a:t>
            </a:r>
            <a:r>
              <a:rPr lang="en-US" dirty="0"/>
              <a:t>9</a:t>
            </a:r>
          </a:p>
          <a:p>
            <a:pPr lvl="1"/>
            <a:r>
              <a:rPr lang="en-US" dirty="0"/>
              <a:t>Counselor needs to determine the amount of distribution that is taxable</a:t>
            </a:r>
          </a:p>
          <a:p>
            <a:pPr lvl="1"/>
            <a:r>
              <a:rPr lang="en-US" dirty="0"/>
              <a:t>Use Bogart Annuity calculator on TP4F Preparer page to determine correct taxable amount</a:t>
            </a:r>
          </a:p>
          <a:p>
            <a:pPr lvl="2"/>
            <a:r>
              <a:rPr lang="en-US" dirty="0"/>
              <a:t>Simplified General Rule</a:t>
            </a:r>
          </a:p>
          <a:p>
            <a:endParaRPr lang="en-US" dirty="0"/>
          </a:p>
        </p:txBody>
      </p:sp>
      <p:sp>
        <p:nvSpPr>
          <p:cNvPr id="5" name="Title 4"/>
          <p:cNvSpPr>
            <a:spLocks noGrp="1"/>
          </p:cNvSpPr>
          <p:nvPr>
            <p:ph type="title"/>
          </p:nvPr>
        </p:nvSpPr>
        <p:spPr/>
        <p:txBody>
          <a:bodyPr>
            <a:normAutofit fontScale="90000"/>
          </a:bodyPr>
          <a:lstStyle/>
          <a:p>
            <a:r>
              <a:rPr lang="en-US" dirty="0"/>
              <a:t>Tax Topics on Calvert County 1099-R Not on Previous  1099-Rs                                                    </a:t>
            </a:r>
            <a:endParaRPr lang="en-US" sz="1800" dirty="0"/>
          </a:p>
        </p:txBody>
      </p:sp>
      <p:sp>
        <p:nvSpPr>
          <p:cNvPr id="6" name="TextBox 5"/>
          <p:cNvSpPr txBox="1"/>
          <p:nvPr/>
        </p:nvSpPr>
        <p:spPr>
          <a:xfrm>
            <a:off x="1297919" y="5346153"/>
            <a:ext cx="9903480" cy="769441"/>
          </a:xfrm>
          <a:prstGeom prst="rect">
            <a:avLst/>
          </a:prstGeom>
          <a:noFill/>
          <a:ln w="28575">
            <a:solidFill>
              <a:srgbClr val="FF0000"/>
            </a:solidFill>
          </a:ln>
        </p:spPr>
        <p:txBody>
          <a:bodyPr wrap="none" rtlCol="0">
            <a:spAutoFit/>
          </a:bodyPr>
          <a:lstStyle/>
          <a:p>
            <a:r>
              <a:rPr lang="en-US" sz="2200" b="1" dirty="0">
                <a:solidFill>
                  <a:srgbClr val="FF0000"/>
                </a:solidFill>
              </a:rPr>
              <a:t>If an amount is given in Box 2a as the Taxable amount, use that amount even if</a:t>
            </a:r>
          </a:p>
          <a:p>
            <a:r>
              <a:rPr lang="en-US" sz="2200" b="1" dirty="0">
                <a:solidFill>
                  <a:srgbClr val="FF0000"/>
                </a:solidFill>
              </a:rPr>
              <a:t>Box 2b is checked for Taxable amount not determined; do not use Bogart calculator</a:t>
            </a:r>
          </a:p>
        </p:txBody>
      </p:sp>
      <p:sp>
        <p:nvSpPr>
          <p:cNvPr id="7" name="Date Placeholder 6">
            <a:extLst>
              <a:ext uri="{FF2B5EF4-FFF2-40B4-BE49-F238E27FC236}">
                <a16:creationId xmlns:a16="http://schemas.microsoft.com/office/drawing/2014/main" id="{26E5541B-7079-41FF-BB71-F34DC5D8DF2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756843818"/>
      </p:ext>
    </p:extLst>
  </p:cSld>
  <p:clrMapOvr>
    <a:masterClrMapping/>
  </p:clrMapOvr>
  <mc:AlternateContent xmlns:mc="http://schemas.openxmlformats.org/markup-compatibility/2006" xmlns:p14="http://schemas.microsoft.com/office/powerpoint/2010/main">
    <mc:Choice Requires="p14">
      <p:transition spd="slow" p14:dur="2000" advTm="120198"/>
    </mc:Choice>
    <mc:Fallback xmlns="">
      <p:transition spd="slow" advTm="12019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34</a:t>
            </a:fld>
            <a:endParaRPr lang="en-US" altLang="en-US" dirty="0"/>
          </a:p>
        </p:txBody>
      </p:sp>
      <p:sp>
        <p:nvSpPr>
          <p:cNvPr id="4" name="Content Placeholder 3"/>
          <p:cNvSpPr>
            <a:spLocks noGrp="1"/>
          </p:cNvSpPr>
          <p:nvPr>
            <p:ph sz="quarter" idx="12"/>
          </p:nvPr>
        </p:nvSpPr>
        <p:spPr>
          <a:xfrm>
            <a:off x="1278832" y="1524000"/>
            <a:ext cx="9922567" cy="4572000"/>
          </a:xfrm>
        </p:spPr>
        <p:txBody>
          <a:bodyPr>
            <a:normAutofit lnSpcReduction="10000"/>
          </a:bodyPr>
          <a:lstStyle/>
          <a:p>
            <a:r>
              <a:rPr lang="en-US" dirty="0"/>
              <a:t>Box 5 – Must probe with taxpayer because can contain multiple different pieces of information.  Most common:</a:t>
            </a:r>
          </a:p>
          <a:p>
            <a:pPr lvl="1"/>
            <a:r>
              <a:rPr lang="en-US" dirty="0"/>
              <a:t>Nontaxable portion of distribution due to after-tax contributions made to retirement plan</a:t>
            </a:r>
          </a:p>
          <a:p>
            <a:pPr lvl="2"/>
            <a:r>
              <a:rPr lang="en-US" dirty="0"/>
              <a:t>Box 5 + Box 2a = Box 1</a:t>
            </a:r>
          </a:p>
          <a:p>
            <a:pPr lvl="2"/>
            <a:r>
              <a:rPr lang="en-US" dirty="0"/>
              <a:t>Just enter amounts given into correct boxes; TSO handles automatically</a:t>
            </a:r>
          </a:p>
          <a:p>
            <a:pPr lvl="1"/>
            <a:r>
              <a:rPr lang="en-US" dirty="0"/>
              <a:t>Health insurance premiums (on civil service pensions – Form CSA 1099-R or CSF 1099-R)</a:t>
            </a:r>
          </a:p>
          <a:p>
            <a:pPr lvl="2"/>
            <a:r>
              <a:rPr lang="en-US" dirty="0"/>
              <a:t>Enter in Box 5 and also enter as medical expenses on Schedule A</a:t>
            </a:r>
          </a:p>
          <a:p>
            <a:pPr lvl="1"/>
            <a:endParaRPr lang="en-US" dirty="0"/>
          </a:p>
          <a:p>
            <a:pPr marL="0" indent="0">
              <a:buNone/>
            </a:pPr>
            <a:endParaRPr lang="en-US" dirty="0"/>
          </a:p>
        </p:txBody>
      </p:sp>
      <p:sp>
        <p:nvSpPr>
          <p:cNvPr id="5" name="Title 4"/>
          <p:cNvSpPr>
            <a:spLocks noGrp="1"/>
          </p:cNvSpPr>
          <p:nvPr>
            <p:ph type="title"/>
          </p:nvPr>
        </p:nvSpPr>
        <p:spPr/>
        <p:txBody>
          <a:bodyPr>
            <a:normAutofit fontScale="90000"/>
          </a:bodyPr>
          <a:lstStyle/>
          <a:p>
            <a:r>
              <a:rPr lang="en-US" dirty="0"/>
              <a:t>Tax Topics on Calvert County 1099-R Not on Previous  1099-Rs      </a:t>
            </a:r>
            <a:endParaRPr lang="en-US" sz="1800" dirty="0"/>
          </a:p>
        </p:txBody>
      </p:sp>
      <p:sp>
        <p:nvSpPr>
          <p:cNvPr id="6" name="TextBox 5"/>
          <p:cNvSpPr txBox="1"/>
          <p:nvPr/>
        </p:nvSpPr>
        <p:spPr>
          <a:xfrm>
            <a:off x="10287000" y="702490"/>
            <a:ext cx="770211" cy="369332"/>
          </a:xfrm>
          <a:prstGeom prst="rect">
            <a:avLst/>
          </a:prstGeom>
          <a:noFill/>
        </p:spPr>
        <p:txBody>
          <a:bodyPr wrap="none" rtlCol="0">
            <a:spAutoFit/>
          </a:bodyPr>
          <a:lstStyle/>
          <a:p>
            <a:r>
              <a:rPr lang="en-US" dirty="0">
                <a:solidFill>
                  <a:schemeClr val="bg1"/>
                </a:solidFill>
              </a:rPr>
              <a:t>cont’d</a:t>
            </a:r>
          </a:p>
        </p:txBody>
      </p:sp>
      <p:sp>
        <p:nvSpPr>
          <p:cNvPr id="7" name="Date Placeholder 6">
            <a:extLst>
              <a:ext uri="{FF2B5EF4-FFF2-40B4-BE49-F238E27FC236}">
                <a16:creationId xmlns:a16="http://schemas.microsoft.com/office/drawing/2014/main" id="{76BEF650-285A-4B84-8CCA-79FD3B7C44E5}"/>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738389932"/>
      </p:ext>
    </p:extLst>
  </p:cSld>
  <p:clrMapOvr>
    <a:masterClrMapping/>
  </p:clrMapOvr>
  <mc:AlternateContent xmlns:mc="http://schemas.openxmlformats.org/markup-compatibility/2006" xmlns:p14="http://schemas.microsoft.com/office/powerpoint/2010/main">
    <mc:Choice Requires="p14">
      <p:transition spd="slow" p14:dur="2000" advTm="210915"/>
    </mc:Choice>
    <mc:Fallback xmlns="">
      <p:transition spd="slow" advTm="21091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35</a:t>
            </a:fld>
            <a:endParaRPr lang="en-US" altLang="en-US" dirty="0"/>
          </a:p>
        </p:txBody>
      </p:sp>
      <p:sp>
        <p:nvSpPr>
          <p:cNvPr id="4" name="Content Placeholder 3"/>
          <p:cNvSpPr>
            <a:spLocks noGrp="1"/>
          </p:cNvSpPr>
          <p:nvPr>
            <p:ph sz="quarter" idx="12"/>
          </p:nvPr>
        </p:nvSpPr>
        <p:spPr>
          <a:xfrm>
            <a:off x="1278832" y="1524000"/>
            <a:ext cx="9922567" cy="4572000"/>
          </a:xfrm>
        </p:spPr>
        <p:txBody>
          <a:bodyPr>
            <a:normAutofit/>
          </a:bodyPr>
          <a:lstStyle/>
          <a:p>
            <a:pPr lvl="1"/>
            <a:r>
              <a:rPr lang="en-US" dirty="0"/>
              <a:t>Cost of health insurance premiums for a Public Safety Officer (PSO) – </a:t>
            </a:r>
            <a:r>
              <a:rPr lang="en-US" dirty="0">
                <a:solidFill>
                  <a:srgbClr val="FF0000"/>
                </a:solidFill>
              </a:rPr>
              <a:t>this is the case for Davenport </a:t>
            </a:r>
          </a:p>
          <a:p>
            <a:pPr lvl="2"/>
            <a:r>
              <a:rPr lang="en-US" dirty="0"/>
              <a:t>PSO includes police/law enforcement officer, firefighter, chaplain, or member of rescue squad/ambulance crew</a:t>
            </a:r>
          </a:p>
          <a:p>
            <a:pPr lvl="2"/>
            <a:r>
              <a:rPr lang="en-US" dirty="0">
                <a:solidFill>
                  <a:srgbClr val="FF0000"/>
                </a:solidFill>
              </a:rPr>
              <a:t>See next slide for additional detail</a:t>
            </a:r>
          </a:p>
          <a:p>
            <a:r>
              <a:rPr lang="en-US" dirty="0"/>
              <a:t>Box 9 – Total employee contributions</a:t>
            </a:r>
          </a:p>
          <a:p>
            <a:pPr lvl="1"/>
            <a:r>
              <a:rPr lang="en-US" dirty="0"/>
              <a:t>May exclude part of these contributions from taxation each year over your expected lifetime </a:t>
            </a:r>
          </a:p>
          <a:p>
            <a:pPr lvl="1"/>
            <a:r>
              <a:rPr lang="en-US" dirty="0"/>
              <a:t>Used in Bogart Annuity calculator tool</a:t>
            </a:r>
          </a:p>
          <a:p>
            <a:pPr lvl="1"/>
            <a:endParaRPr lang="en-US" dirty="0"/>
          </a:p>
          <a:p>
            <a:pPr lvl="1"/>
            <a:endParaRPr lang="en-US" dirty="0"/>
          </a:p>
          <a:p>
            <a:pPr lvl="1"/>
            <a:endParaRPr lang="en-US" dirty="0"/>
          </a:p>
          <a:p>
            <a:pPr marL="0" indent="0">
              <a:buNone/>
            </a:pPr>
            <a:endParaRPr lang="en-US" dirty="0"/>
          </a:p>
        </p:txBody>
      </p:sp>
      <p:sp>
        <p:nvSpPr>
          <p:cNvPr id="5" name="Title 4"/>
          <p:cNvSpPr>
            <a:spLocks noGrp="1"/>
          </p:cNvSpPr>
          <p:nvPr>
            <p:ph type="title"/>
          </p:nvPr>
        </p:nvSpPr>
        <p:spPr/>
        <p:txBody>
          <a:bodyPr>
            <a:normAutofit fontScale="90000"/>
          </a:bodyPr>
          <a:lstStyle/>
          <a:p>
            <a:r>
              <a:rPr lang="en-US" dirty="0"/>
              <a:t>Tax Topics on Calvert County 1099-R Not on Previous 1099-Rs                                                     </a:t>
            </a:r>
            <a:r>
              <a:rPr lang="en-US" sz="1800" dirty="0"/>
              <a:t> </a:t>
            </a:r>
            <a:r>
              <a:rPr lang="en-US" dirty="0"/>
              <a:t>                                                 </a:t>
            </a:r>
            <a:endParaRPr lang="en-US" sz="1800" dirty="0"/>
          </a:p>
        </p:txBody>
      </p:sp>
      <p:sp>
        <p:nvSpPr>
          <p:cNvPr id="6" name="TextBox 5"/>
          <p:cNvSpPr txBox="1"/>
          <p:nvPr/>
        </p:nvSpPr>
        <p:spPr>
          <a:xfrm>
            <a:off x="10433088" y="702490"/>
            <a:ext cx="770211" cy="369332"/>
          </a:xfrm>
          <a:prstGeom prst="rect">
            <a:avLst/>
          </a:prstGeom>
          <a:noFill/>
        </p:spPr>
        <p:txBody>
          <a:bodyPr wrap="none" rtlCol="0">
            <a:spAutoFit/>
          </a:bodyPr>
          <a:lstStyle/>
          <a:p>
            <a:r>
              <a:rPr lang="en-US" dirty="0">
                <a:solidFill>
                  <a:schemeClr val="bg1"/>
                </a:solidFill>
              </a:rPr>
              <a:t>cont’d</a:t>
            </a:r>
          </a:p>
        </p:txBody>
      </p:sp>
      <p:sp>
        <p:nvSpPr>
          <p:cNvPr id="7" name="Date Placeholder 6">
            <a:extLst>
              <a:ext uri="{FF2B5EF4-FFF2-40B4-BE49-F238E27FC236}">
                <a16:creationId xmlns:a16="http://schemas.microsoft.com/office/drawing/2014/main" id="{3EBA7AF0-4DC1-468A-AC7D-820A1D3E66A8}"/>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853788031"/>
      </p:ext>
    </p:extLst>
  </p:cSld>
  <p:clrMapOvr>
    <a:masterClrMapping/>
  </p:clrMapOvr>
  <mc:AlternateContent xmlns:mc="http://schemas.openxmlformats.org/markup-compatibility/2006" xmlns:p14="http://schemas.microsoft.com/office/powerpoint/2010/main">
    <mc:Choice Requires="p14">
      <p:transition spd="slow" p14:dur="2000" advTm="241524"/>
    </mc:Choice>
    <mc:Fallback xmlns="">
      <p:transition spd="slow" advTm="24152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36</a:t>
            </a:fld>
            <a:endParaRPr lang="en-US" altLang="en-US" dirty="0"/>
          </a:p>
        </p:txBody>
      </p:sp>
      <p:sp>
        <p:nvSpPr>
          <p:cNvPr id="4" name="Content Placeholder 3"/>
          <p:cNvSpPr>
            <a:spLocks noGrp="1"/>
          </p:cNvSpPr>
          <p:nvPr>
            <p:ph sz="quarter" idx="12"/>
          </p:nvPr>
        </p:nvSpPr>
        <p:spPr>
          <a:xfrm>
            <a:off x="1278833" y="1371600"/>
            <a:ext cx="9753600" cy="5258830"/>
          </a:xfrm>
        </p:spPr>
        <p:txBody>
          <a:bodyPr>
            <a:normAutofit fontScale="92500" lnSpcReduction="10000"/>
          </a:bodyPr>
          <a:lstStyle/>
          <a:p>
            <a:r>
              <a:rPr lang="en-US" dirty="0"/>
              <a:t>Refer to Pub 4012 Page D-35 and NJ Special Handling document</a:t>
            </a:r>
          </a:p>
          <a:p>
            <a:r>
              <a:rPr lang="en-US" dirty="0"/>
              <a:t>Taxpayer who is PSO may exclude health insurance premiums paid out of pension from taxation</a:t>
            </a:r>
          </a:p>
          <a:p>
            <a:pPr lvl="1"/>
            <a:r>
              <a:rPr lang="en-US" dirty="0"/>
              <a:t>Maximum exclusion of $3,000</a:t>
            </a:r>
          </a:p>
          <a:p>
            <a:pPr lvl="1"/>
            <a:r>
              <a:rPr lang="en-US" altLang="en-US" dirty="0"/>
              <a:t>Reduce 1099-R Box 2a Taxable Amount by PSO insurance premium amount, not to exceed $3,000</a:t>
            </a:r>
          </a:p>
          <a:p>
            <a:pPr lvl="1"/>
            <a:r>
              <a:rPr lang="en-US" dirty="0"/>
              <a:t>If premiums are excluded from taxable amount on 1099-R, they cannot also be claimed as medical expenses on Schedule A or as health insurance for the self-employed health insurance deduction</a:t>
            </a:r>
          </a:p>
          <a:p>
            <a:pPr marL="0" indent="0">
              <a:buNone/>
            </a:pPr>
            <a:endParaRPr lang="en-US" dirty="0"/>
          </a:p>
        </p:txBody>
      </p:sp>
      <p:sp>
        <p:nvSpPr>
          <p:cNvPr id="5" name="Title 4"/>
          <p:cNvSpPr>
            <a:spLocks noGrp="1"/>
          </p:cNvSpPr>
          <p:nvPr>
            <p:ph type="title"/>
          </p:nvPr>
        </p:nvSpPr>
        <p:spPr/>
        <p:txBody>
          <a:bodyPr/>
          <a:lstStyle/>
          <a:p>
            <a:r>
              <a:rPr lang="en-US" dirty="0"/>
              <a:t>PSO Health Insurance Rules</a:t>
            </a:r>
          </a:p>
        </p:txBody>
      </p:sp>
      <p:sp>
        <p:nvSpPr>
          <p:cNvPr id="7" name="Date Placeholder 6">
            <a:extLst>
              <a:ext uri="{FF2B5EF4-FFF2-40B4-BE49-F238E27FC236}">
                <a16:creationId xmlns:a16="http://schemas.microsoft.com/office/drawing/2014/main" id="{0617E3E2-E684-4EC3-AE51-6BAD0D3FBA56}"/>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528753562"/>
      </p:ext>
    </p:extLst>
  </p:cSld>
  <p:clrMapOvr>
    <a:masterClrMapping/>
  </p:clrMapOvr>
  <mc:AlternateContent xmlns:mc="http://schemas.openxmlformats.org/markup-compatibility/2006" xmlns:p14="http://schemas.microsoft.com/office/powerpoint/2010/main">
    <mc:Choice Requires="p14">
      <p:transition spd="slow" p14:dur="2000" advTm="135474"/>
    </mc:Choice>
    <mc:Fallback xmlns="">
      <p:transition spd="slow" advTm="13547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37</a:t>
            </a:fld>
            <a:endParaRPr lang="en-US" altLang="en-US" dirty="0"/>
          </a:p>
        </p:txBody>
      </p:sp>
      <p:sp>
        <p:nvSpPr>
          <p:cNvPr id="4" name="Content Placeholder 3"/>
          <p:cNvSpPr>
            <a:spLocks noGrp="1"/>
          </p:cNvSpPr>
          <p:nvPr>
            <p:ph sz="quarter" idx="12"/>
          </p:nvPr>
        </p:nvSpPr>
        <p:spPr>
          <a:xfrm>
            <a:off x="1278833" y="1524000"/>
            <a:ext cx="9753600" cy="4572000"/>
          </a:xfrm>
        </p:spPr>
        <p:txBody>
          <a:bodyPr>
            <a:normAutofit/>
          </a:bodyPr>
          <a:lstStyle/>
          <a:p>
            <a:pPr lvl="2"/>
            <a:r>
              <a:rPr lang="en-US" dirty="0"/>
              <a:t>Excess above $3,000 can be claimed as medical expense on Schedule A or as self-employed health insurance deduction</a:t>
            </a:r>
            <a:endParaRPr lang="en-US" altLang="en-US" dirty="0"/>
          </a:p>
          <a:p>
            <a:pPr lvl="1"/>
            <a:r>
              <a:rPr lang="en-US" dirty="0"/>
              <a:t>Premiums must be paid directly from pension to insurer</a:t>
            </a:r>
          </a:p>
          <a:p>
            <a:pPr lvl="1"/>
            <a:r>
              <a:rPr lang="en-US" dirty="0"/>
              <a:t>Can be for health or long-term care insurance</a:t>
            </a:r>
          </a:p>
          <a:p>
            <a:pPr lvl="1"/>
            <a:r>
              <a:rPr lang="en-US" dirty="0"/>
              <a:t>Must be retired due to age or disability</a:t>
            </a:r>
          </a:p>
          <a:p>
            <a:pPr lvl="1"/>
            <a:r>
              <a:rPr lang="en-US" dirty="0"/>
              <a:t>Not available to surviving spouse or dependent after PSO dies</a:t>
            </a:r>
          </a:p>
        </p:txBody>
      </p:sp>
      <p:sp>
        <p:nvSpPr>
          <p:cNvPr id="5" name="Title 4"/>
          <p:cNvSpPr>
            <a:spLocks noGrp="1"/>
          </p:cNvSpPr>
          <p:nvPr>
            <p:ph type="title"/>
          </p:nvPr>
        </p:nvSpPr>
        <p:spPr/>
        <p:txBody>
          <a:bodyPr/>
          <a:lstStyle/>
          <a:p>
            <a:r>
              <a:rPr lang="en-US" dirty="0"/>
              <a:t>PSO Health Insurance Rules</a:t>
            </a:r>
          </a:p>
        </p:txBody>
      </p:sp>
      <p:sp>
        <p:nvSpPr>
          <p:cNvPr id="6" name="TextBox 5"/>
          <p:cNvSpPr txBox="1"/>
          <p:nvPr/>
        </p:nvSpPr>
        <p:spPr>
          <a:xfrm>
            <a:off x="10466110" y="726886"/>
            <a:ext cx="704167" cy="338554"/>
          </a:xfrm>
          <a:prstGeom prst="rect">
            <a:avLst/>
          </a:prstGeom>
          <a:noFill/>
        </p:spPr>
        <p:txBody>
          <a:bodyPr wrap="none" rtlCol="0">
            <a:spAutoFit/>
          </a:bodyPr>
          <a:lstStyle/>
          <a:p>
            <a:r>
              <a:rPr lang="en-US" sz="1600" dirty="0">
                <a:solidFill>
                  <a:schemeClr val="bg1"/>
                </a:solidFill>
              </a:rPr>
              <a:t>cont’d</a:t>
            </a:r>
          </a:p>
        </p:txBody>
      </p:sp>
      <p:sp>
        <p:nvSpPr>
          <p:cNvPr id="7" name="Date Placeholder 6">
            <a:extLst>
              <a:ext uri="{FF2B5EF4-FFF2-40B4-BE49-F238E27FC236}">
                <a16:creationId xmlns:a16="http://schemas.microsoft.com/office/drawing/2014/main" id="{FE8B268C-22E7-40F6-BF35-593045A4D2D6}"/>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731945077"/>
      </p:ext>
    </p:extLst>
  </p:cSld>
  <p:clrMapOvr>
    <a:masterClrMapping/>
  </p:clrMapOvr>
  <mc:AlternateContent xmlns:mc="http://schemas.openxmlformats.org/markup-compatibility/2006" xmlns:p14="http://schemas.microsoft.com/office/powerpoint/2010/main">
    <mc:Choice Requires="p14">
      <p:transition spd="slow" p14:dur="2000" advTm="122379"/>
    </mc:Choice>
    <mc:Fallback xmlns="">
      <p:transition spd="slow" advTm="12237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38</a:t>
            </a:fld>
            <a:endParaRPr lang="en-US" altLang="en-US" dirty="0"/>
          </a:p>
        </p:txBody>
      </p:sp>
      <p:sp>
        <p:nvSpPr>
          <p:cNvPr id="4" name="Content Placeholder 3"/>
          <p:cNvSpPr>
            <a:spLocks noGrp="1"/>
          </p:cNvSpPr>
          <p:nvPr>
            <p:ph sz="quarter" idx="12"/>
          </p:nvPr>
        </p:nvSpPr>
        <p:spPr>
          <a:xfrm>
            <a:off x="1278832" y="1524000"/>
            <a:ext cx="9922567" cy="4648200"/>
          </a:xfrm>
        </p:spPr>
        <p:txBody>
          <a:bodyPr>
            <a:normAutofit fontScale="92500" lnSpcReduction="20000"/>
          </a:bodyPr>
          <a:lstStyle/>
          <a:p>
            <a:r>
              <a:rPr lang="en-US" dirty="0"/>
              <a:t>PSO health insurance premiums are excluded from taxable pension amount on Federal 1040</a:t>
            </a:r>
          </a:p>
          <a:p>
            <a:pPr lvl="1"/>
            <a:r>
              <a:rPr lang="en-US" dirty="0"/>
              <a:t>Cannot be claimed as medical expenses on Schedule A</a:t>
            </a:r>
          </a:p>
          <a:p>
            <a:r>
              <a:rPr lang="en-US" dirty="0"/>
              <a:t>PSO premiums are not excluded from NJ taxable pension amount on NJ 1040</a:t>
            </a:r>
          </a:p>
          <a:p>
            <a:pPr lvl="1"/>
            <a:r>
              <a:rPr lang="en-US" dirty="0"/>
              <a:t>Must add back PSO insurance premiums to NJ taxable pension on Line 20a</a:t>
            </a:r>
          </a:p>
          <a:p>
            <a:pPr lvl="2"/>
            <a:r>
              <a:rPr lang="en-US" dirty="0"/>
              <a:t>Enter as positive amount on Adjustment to Line 20a on NJ Checklist in Income Subject to Tax section</a:t>
            </a:r>
          </a:p>
          <a:p>
            <a:pPr lvl="1"/>
            <a:r>
              <a:rPr lang="en-US" dirty="0"/>
              <a:t>Can be included as medical expenses on NJ 1040 Line 31</a:t>
            </a:r>
          </a:p>
          <a:p>
            <a:pPr lvl="2"/>
            <a:r>
              <a:rPr lang="en-US" dirty="0"/>
              <a:t>Enter as positive Pre-Tax (Federal) / Post-Tax (NJ) Medical amount on NJ Checklist in Subtractions from Income Tax section</a:t>
            </a:r>
          </a:p>
          <a:p>
            <a:pPr lvl="2"/>
            <a:endParaRPr lang="en-US" dirty="0"/>
          </a:p>
          <a:p>
            <a:pPr lvl="1"/>
            <a:endParaRPr lang="en-US" dirty="0"/>
          </a:p>
          <a:p>
            <a:pPr lvl="2"/>
            <a:endParaRPr lang="en-US" dirty="0"/>
          </a:p>
        </p:txBody>
      </p:sp>
      <p:sp>
        <p:nvSpPr>
          <p:cNvPr id="5" name="Title 4"/>
          <p:cNvSpPr>
            <a:spLocks noGrp="1"/>
          </p:cNvSpPr>
          <p:nvPr>
            <p:ph type="title"/>
          </p:nvPr>
        </p:nvSpPr>
        <p:spPr/>
        <p:txBody>
          <a:bodyPr>
            <a:normAutofit fontScale="90000"/>
          </a:bodyPr>
          <a:lstStyle/>
          <a:p>
            <a:r>
              <a:rPr lang="en-US" dirty="0"/>
              <a:t>PSO Health Insurance Premiums on NJ Checklist</a:t>
            </a:r>
          </a:p>
        </p:txBody>
      </p:sp>
      <p:sp>
        <p:nvSpPr>
          <p:cNvPr id="6" name="Date Placeholder 5">
            <a:extLst>
              <a:ext uri="{FF2B5EF4-FFF2-40B4-BE49-F238E27FC236}">
                <a16:creationId xmlns:a16="http://schemas.microsoft.com/office/drawing/2014/main" id="{39048BFB-1F0B-487A-8386-FEBCE36A7B1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161110543"/>
      </p:ext>
    </p:extLst>
  </p:cSld>
  <p:clrMapOvr>
    <a:masterClrMapping/>
  </p:clrMapOvr>
  <mc:AlternateContent xmlns:mc="http://schemas.openxmlformats.org/markup-compatibility/2006" xmlns:p14="http://schemas.microsoft.com/office/powerpoint/2010/main">
    <mc:Choice Requires="p14">
      <p:transition spd="slow" p14:dur="2000" advTm="184937"/>
    </mc:Choice>
    <mc:Fallback xmlns="">
      <p:transition spd="slow" advTm="18493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C124036-BC5B-4114-8B2C-1CC610A796A4}"/>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39</a:t>
            </a:fld>
            <a:endParaRPr lang="en-US" altLang="en-US" dirty="0"/>
          </a:p>
        </p:txBody>
      </p:sp>
      <p:sp>
        <p:nvSpPr>
          <p:cNvPr id="6" name="Title 5"/>
          <p:cNvSpPr>
            <a:spLocks noGrp="1"/>
          </p:cNvSpPr>
          <p:nvPr>
            <p:ph type="title"/>
          </p:nvPr>
        </p:nvSpPr>
        <p:spPr/>
        <p:txBody>
          <a:bodyPr>
            <a:normAutofit fontScale="90000"/>
          </a:bodyPr>
          <a:lstStyle/>
          <a:p>
            <a:r>
              <a:rPr lang="en-US" dirty="0"/>
              <a:t>PSO Insurance Premiums Added to Taxable Pension on NJ Checklist </a:t>
            </a:r>
          </a:p>
        </p:txBody>
      </p:sp>
      <p:pic>
        <p:nvPicPr>
          <p:cNvPr id="7" name="Picture 6"/>
          <p:cNvPicPr>
            <a:picLocks noChangeAspect="1"/>
          </p:cNvPicPr>
          <p:nvPr/>
        </p:nvPicPr>
        <p:blipFill rotWithShape="1">
          <a:blip r:embed="rId3"/>
          <a:srcRect b="24587"/>
          <a:stretch/>
        </p:blipFill>
        <p:spPr>
          <a:xfrm>
            <a:off x="3200400" y="1922678"/>
            <a:ext cx="8226323" cy="3592342"/>
          </a:xfrm>
          <a:prstGeom prst="rect">
            <a:avLst/>
          </a:prstGeom>
        </p:spPr>
      </p:pic>
      <p:sp>
        <p:nvSpPr>
          <p:cNvPr id="10" name="TextBox 9"/>
          <p:cNvSpPr txBox="1"/>
          <p:nvPr/>
        </p:nvSpPr>
        <p:spPr>
          <a:xfrm>
            <a:off x="250371" y="3581400"/>
            <a:ext cx="2883546" cy="923330"/>
          </a:xfrm>
          <a:prstGeom prst="rect">
            <a:avLst/>
          </a:prstGeom>
          <a:noFill/>
          <a:ln w="28575">
            <a:solidFill>
              <a:srgbClr val="FF0000"/>
            </a:solidFill>
          </a:ln>
        </p:spPr>
        <p:txBody>
          <a:bodyPr wrap="none" rtlCol="0">
            <a:spAutoFit/>
          </a:bodyPr>
          <a:lstStyle/>
          <a:p>
            <a:r>
              <a:rPr lang="en-US" b="1" dirty="0">
                <a:solidFill>
                  <a:srgbClr val="FF0000"/>
                </a:solidFill>
              </a:rPr>
              <a:t>PSO insurance premiums</a:t>
            </a:r>
          </a:p>
          <a:p>
            <a:r>
              <a:rPr lang="en-US" b="1" dirty="0">
                <a:solidFill>
                  <a:srgbClr val="FF0000"/>
                </a:solidFill>
              </a:rPr>
              <a:t>added to NJ taxable pension</a:t>
            </a:r>
          </a:p>
          <a:p>
            <a:r>
              <a:rPr lang="en-US" b="1" dirty="0">
                <a:solidFill>
                  <a:srgbClr val="FF0000"/>
                </a:solidFill>
              </a:rPr>
              <a:t>Line 20a</a:t>
            </a:r>
          </a:p>
        </p:txBody>
      </p:sp>
      <p:sp>
        <p:nvSpPr>
          <p:cNvPr id="11" name="Oval 10"/>
          <p:cNvSpPr/>
          <p:nvPr/>
        </p:nvSpPr>
        <p:spPr>
          <a:xfrm>
            <a:off x="5054687" y="3971330"/>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p:nvPr/>
        </p:nvCxnSpPr>
        <p:spPr bwMode="auto">
          <a:xfrm>
            <a:off x="3133917" y="4104981"/>
            <a:ext cx="1920770" cy="17817"/>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770732269"/>
      </p:ext>
    </p:extLst>
  </p:cSld>
  <p:clrMapOvr>
    <a:masterClrMapping/>
  </p:clrMapOvr>
  <mc:AlternateContent xmlns:mc="http://schemas.openxmlformats.org/markup-compatibility/2006" xmlns:p14="http://schemas.microsoft.com/office/powerpoint/2010/main">
    <mc:Choice Requires="p14">
      <p:transition spd="slow" p14:dur="2000" advTm="46405"/>
    </mc:Choice>
    <mc:Fallback xmlns="">
      <p:transition spd="slow" advTm="464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altLang="en-US" dirty="0">
                <a:cs typeface="Calibri"/>
              </a:rPr>
              <a:t>Michael Davenport</a:t>
            </a:r>
          </a:p>
        </p:txBody>
      </p:sp>
      <p:sp>
        <p:nvSpPr>
          <p:cNvPr id="4098" name="Title 1"/>
          <p:cNvSpPr>
            <a:spLocks noGrp="1"/>
          </p:cNvSpPr>
          <p:nvPr>
            <p:ph type="title"/>
          </p:nvPr>
        </p:nvSpPr>
        <p:spPr/>
        <p:txBody>
          <a:bodyPr/>
          <a:lstStyle/>
          <a:p>
            <a:r>
              <a:rPr lang="en-US" altLang="en-US" dirty="0"/>
              <a:t>Basic Information</a:t>
            </a:r>
          </a:p>
        </p:txBody>
      </p:sp>
      <p:sp>
        <p:nvSpPr>
          <p:cNvPr id="4" name="Date Placeholder 3">
            <a:extLst>
              <a:ext uri="{FF2B5EF4-FFF2-40B4-BE49-F238E27FC236}">
                <a16:creationId xmlns:a16="http://schemas.microsoft.com/office/drawing/2014/main" id="{C4744A7F-909A-403E-B2EB-C7950D29A026}"/>
              </a:ext>
            </a:extLst>
          </p:cNvPr>
          <p:cNvSpPr>
            <a:spLocks noGrp="1"/>
          </p:cNvSpPr>
          <p:nvPr>
            <p:ph type="dt" sz="half" idx="2"/>
          </p:nvPr>
        </p:nvSpPr>
        <p:spPr/>
        <p:txBody>
          <a:bodyPr/>
          <a:lstStyle/>
          <a:p>
            <a:r>
              <a:rPr lang="en-US"/>
              <a:t>12-13-2020 v0.94</a:t>
            </a:r>
            <a:endParaRPr lang="en-US" dirty="0"/>
          </a:p>
        </p:txBody>
      </p:sp>
      <p:sp>
        <p:nvSpPr>
          <p:cNvPr id="5" name="Footer Placeholder 4">
            <a:extLst>
              <a:ext uri="{FF2B5EF4-FFF2-40B4-BE49-F238E27FC236}">
                <a16:creationId xmlns:a16="http://schemas.microsoft.com/office/drawing/2014/main" id="{ED72040C-92D9-43B4-B4CC-C09E3BF319B9}"/>
              </a:ext>
            </a:extLst>
          </p:cNvPr>
          <p:cNvSpPr>
            <a:spLocks noGrp="1"/>
          </p:cNvSpPr>
          <p:nvPr>
            <p:ph type="ftr" sz="quarter" idx="3"/>
          </p:nvPr>
        </p:nvSpPr>
        <p:spPr/>
        <p:txBody>
          <a:bodyPr/>
          <a:lstStyle/>
          <a:p>
            <a:pPr>
              <a:defRPr/>
            </a:pPr>
            <a:r>
              <a:rPr lang="en-US"/>
              <a:t>NJ Core Davenport TY2019</a:t>
            </a:r>
            <a:endParaRPr lang="en-US" dirty="0"/>
          </a:p>
        </p:txBody>
      </p:sp>
      <p:sp>
        <p:nvSpPr>
          <p:cNvPr id="6" name="Slide Number Placeholder 5">
            <a:extLst>
              <a:ext uri="{FF2B5EF4-FFF2-40B4-BE49-F238E27FC236}">
                <a16:creationId xmlns:a16="http://schemas.microsoft.com/office/drawing/2014/main" id="{C5EA2D99-F3A6-415F-AE09-748DABD2550A}"/>
              </a:ext>
            </a:extLst>
          </p:cNvPr>
          <p:cNvSpPr>
            <a:spLocks noGrp="1"/>
          </p:cNvSpPr>
          <p:nvPr>
            <p:ph type="sldNum" sz="quarter" idx="4"/>
          </p:nvPr>
        </p:nvSpPr>
        <p:spPr/>
        <p:txBody>
          <a:bodyPr/>
          <a:lstStyle/>
          <a:p>
            <a:pPr>
              <a:defRPr/>
            </a:pPr>
            <a:fld id="{0C71C609-0F0D-4841-9F2F-030B3379F104}" type="slidenum">
              <a:rPr lang="en-US" altLang="en-US" smtClean="0"/>
              <a:pPr>
                <a:defRPr/>
              </a:pPr>
              <a:t>4</a:t>
            </a:fld>
            <a:endParaRPr lang="en-US" altLang="en-US" dirty="0"/>
          </a:p>
        </p:txBody>
      </p:sp>
    </p:spTree>
    <p:extLst>
      <p:ext uri="{BB962C8B-B14F-4D97-AF65-F5344CB8AC3E}">
        <p14:creationId xmlns:p14="http://schemas.microsoft.com/office/powerpoint/2010/main" val="3419644334"/>
      </p:ext>
    </p:extLst>
  </p:cSld>
  <p:clrMapOvr>
    <a:masterClrMapping/>
  </p:clrMapOvr>
  <p:transition spd="slow" advTm="762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76600" y="2420878"/>
            <a:ext cx="8210789" cy="2599459"/>
          </a:xfrm>
          <a:prstGeom prst="rect">
            <a:avLst/>
          </a:prstGeom>
        </p:spPr>
      </p:pic>
      <p:sp>
        <p:nvSpPr>
          <p:cNvPr id="7" name="Date Placeholder 6">
            <a:extLst>
              <a:ext uri="{FF2B5EF4-FFF2-40B4-BE49-F238E27FC236}">
                <a16:creationId xmlns:a16="http://schemas.microsoft.com/office/drawing/2014/main" id="{9F0862BD-B75F-47F6-BA5C-3986DE4EEA5C}"/>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40</a:t>
            </a:fld>
            <a:endParaRPr lang="en-US" altLang="en-US" dirty="0"/>
          </a:p>
        </p:txBody>
      </p:sp>
      <p:sp>
        <p:nvSpPr>
          <p:cNvPr id="6" name="Title 5"/>
          <p:cNvSpPr>
            <a:spLocks noGrp="1"/>
          </p:cNvSpPr>
          <p:nvPr>
            <p:ph type="title"/>
          </p:nvPr>
        </p:nvSpPr>
        <p:spPr/>
        <p:txBody>
          <a:bodyPr>
            <a:normAutofit fontScale="90000"/>
          </a:bodyPr>
          <a:lstStyle/>
          <a:p>
            <a:r>
              <a:rPr lang="en-US" dirty="0"/>
              <a:t>PSO Insurance Premiums Added to Medical Expenses on NJ Checklist </a:t>
            </a:r>
          </a:p>
        </p:txBody>
      </p:sp>
      <p:sp>
        <p:nvSpPr>
          <p:cNvPr id="10" name="TextBox 9"/>
          <p:cNvSpPr txBox="1"/>
          <p:nvPr/>
        </p:nvSpPr>
        <p:spPr>
          <a:xfrm>
            <a:off x="435655" y="3229132"/>
            <a:ext cx="2562305" cy="923330"/>
          </a:xfrm>
          <a:prstGeom prst="rect">
            <a:avLst/>
          </a:prstGeom>
          <a:noFill/>
          <a:ln w="28575">
            <a:solidFill>
              <a:srgbClr val="FF0000"/>
            </a:solidFill>
          </a:ln>
        </p:spPr>
        <p:txBody>
          <a:bodyPr wrap="none" rtlCol="0">
            <a:spAutoFit/>
          </a:bodyPr>
          <a:lstStyle/>
          <a:p>
            <a:r>
              <a:rPr lang="en-US" b="1" dirty="0">
                <a:solidFill>
                  <a:srgbClr val="FF0000"/>
                </a:solidFill>
              </a:rPr>
              <a:t>PSO insurance premiums</a:t>
            </a:r>
          </a:p>
          <a:p>
            <a:r>
              <a:rPr lang="en-US" b="1" dirty="0">
                <a:solidFill>
                  <a:srgbClr val="FF0000"/>
                </a:solidFill>
              </a:rPr>
              <a:t>added to NJ medical </a:t>
            </a:r>
          </a:p>
          <a:p>
            <a:r>
              <a:rPr lang="en-US" b="1" dirty="0">
                <a:solidFill>
                  <a:srgbClr val="FF0000"/>
                </a:solidFill>
              </a:rPr>
              <a:t>expenses</a:t>
            </a:r>
          </a:p>
        </p:txBody>
      </p:sp>
      <p:sp>
        <p:nvSpPr>
          <p:cNvPr id="11" name="Oval 10"/>
          <p:cNvSpPr/>
          <p:nvPr/>
        </p:nvSpPr>
        <p:spPr>
          <a:xfrm>
            <a:off x="5111039" y="3560399"/>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a:stCxn id="10" idx="3"/>
          </p:cNvCxnSpPr>
          <p:nvPr/>
        </p:nvCxnSpPr>
        <p:spPr bwMode="auto">
          <a:xfrm flipV="1">
            <a:off x="2997960" y="3672380"/>
            <a:ext cx="2127593" cy="18417"/>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937533269"/>
      </p:ext>
    </p:extLst>
  </p:cSld>
  <p:clrMapOvr>
    <a:masterClrMapping/>
  </p:clrMapOvr>
  <mc:AlternateContent xmlns:mc="http://schemas.openxmlformats.org/markup-compatibility/2006" xmlns:p14="http://schemas.microsoft.com/office/powerpoint/2010/main">
    <mc:Choice Requires="p14">
      <p:transition spd="slow" p14:dur="2000" advTm="54984"/>
    </mc:Choice>
    <mc:Fallback xmlns="">
      <p:transition spd="slow" advTm="5498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41</a:t>
            </a:fld>
            <a:endParaRPr lang="en-US" altLang="en-US" dirty="0"/>
          </a:p>
        </p:txBody>
      </p:sp>
      <p:sp>
        <p:nvSpPr>
          <p:cNvPr id="4" name="Content Placeholder 3"/>
          <p:cNvSpPr>
            <a:spLocks noGrp="1"/>
          </p:cNvSpPr>
          <p:nvPr>
            <p:ph sz="quarter" idx="12"/>
          </p:nvPr>
        </p:nvSpPr>
        <p:spPr/>
        <p:txBody>
          <a:bodyPr/>
          <a:lstStyle/>
          <a:p>
            <a:r>
              <a:rPr lang="en-US" dirty="0"/>
              <a:t>Pause slide show</a:t>
            </a:r>
          </a:p>
          <a:p>
            <a:r>
              <a:rPr lang="en-US" dirty="0"/>
              <a:t>Listen to lesson entitled “Bogart Annuity Calculator” for instructions on how to use the calculator to determine the taxable amount of the pension</a:t>
            </a:r>
          </a:p>
          <a:p>
            <a:pPr lvl="1"/>
            <a:r>
              <a:rPr lang="en-US" dirty="0"/>
              <a:t>On Core Training Exercises Checklist</a:t>
            </a:r>
          </a:p>
          <a:p>
            <a:r>
              <a:rPr lang="en-US" dirty="0"/>
              <a:t>After listening to that lesson, return to this slide in Step 3</a:t>
            </a:r>
          </a:p>
          <a:p>
            <a:pPr lvl="1"/>
            <a:endParaRPr lang="en-US" dirty="0"/>
          </a:p>
          <a:p>
            <a:endParaRPr lang="en-US" dirty="0"/>
          </a:p>
          <a:p>
            <a:endParaRPr lang="en-US" dirty="0"/>
          </a:p>
          <a:p>
            <a:endParaRPr lang="en-US" dirty="0"/>
          </a:p>
        </p:txBody>
      </p:sp>
      <p:sp>
        <p:nvSpPr>
          <p:cNvPr id="5" name="Title 4"/>
          <p:cNvSpPr>
            <a:spLocks noGrp="1"/>
          </p:cNvSpPr>
          <p:nvPr>
            <p:ph type="title"/>
          </p:nvPr>
        </p:nvSpPr>
        <p:spPr/>
        <p:txBody>
          <a:bodyPr>
            <a:normAutofit fontScale="90000"/>
          </a:bodyPr>
          <a:lstStyle/>
          <a:p>
            <a:r>
              <a:rPr lang="en-US" dirty="0"/>
              <a:t>Using Bogart Annuity Calculator to Determine Taxable Amount of Distribution for Box 2a</a:t>
            </a:r>
          </a:p>
        </p:txBody>
      </p:sp>
      <p:sp>
        <p:nvSpPr>
          <p:cNvPr id="7" name="Date Placeholder 6">
            <a:extLst>
              <a:ext uri="{FF2B5EF4-FFF2-40B4-BE49-F238E27FC236}">
                <a16:creationId xmlns:a16="http://schemas.microsoft.com/office/drawing/2014/main" id="{241219A8-E0B9-45BF-873A-312ED895C9D8}"/>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341521452"/>
      </p:ext>
    </p:extLst>
  </p:cSld>
  <p:clrMapOvr>
    <a:masterClrMapping/>
  </p:clrMapOvr>
  <mc:AlternateContent xmlns:mc="http://schemas.openxmlformats.org/markup-compatibility/2006" xmlns:p14="http://schemas.microsoft.com/office/powerpoint/2010/main">
    <mc:Choice Requires="p14">
      <p:transition spd="slow" p14:dur="2000" advTm="79611"/>
    </mc:Choice>
    <mc:Fallback xmlns="">
      <p:transition spd="slow" advTm="7961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42</a:t>
            </a:fld>
            <a:endParaRPr lang="en-US" altLang="en-US" dirty="0"/>
          </a:p>
        </p:txBody>
      </p:sp>
      <p:sp>
        <p:nvSpPr>
          <p:cNvPr id="5" name="Title 4"/>
          <p:cNvSpPr>
            <a:spLocks noGrp="1"/>
          </p:cNvSpPr>
          <p:nvPr>
            <p:ph type="title"/>
          </p:nvPr>
        </p:nvSpPr>
        <p:spPr/>
        <p:txBody>
          <a:bodyPr>
            <a:normAutofit fontScale="90000"/>
          </a:bodyPr>
          <a:lstStyle/>
          <a:p>
            <a:r>
              <a:rPr lang="en-US" dirty="0"/>
              <a:t>Results of Bogart Annuity Calculator for Davenport</a:t>
            </a:r>
          </a:p>
        </p:txBody>
      </p:sp>
      <p:pic>
        <p:nvPicPr>
          <p:cNvPr id="8" name="Content Placeholder 7"/>
          <p:cNvPicPr>
            <a:picLocks noGrp="1" noChangeAspect="1"/>
          </p:cNvPicPr>
          <p:nvPr>
            <p:ph sz="quarter" idx="12"/>
          </p:nvPr>
        </p:nvPicPr>
        <p:blipFill>
          <a:blip r:embed="rId3"/>
          <a:stretch>
            <a:fillRect/>
          </a:stretch>
        </p:blipFill>
        <p:spPr>
          <a:xfrm>
            <a:off x="2895600" y="1464706"/>
            <a:ext cx="8119380" cy="4800599"/>
          </a:xfrm>
          <a:prstGeom prst="rect">
            <a:avLst/>
          </a:prstGeom>
          <a:ln>
            <a:solidFill>
              <a:schemeClr val="tx1"/>
            </a:solidFill>
          </a:ln>
        </p:spPr>
      </p:pic>
      <p:sp>
        <p:nvSpPr>
          <p:cNvPr id="4" name="TextBox 3"/>
          <p:cNvSpPr txBox="1"/>
          <p:nvPr/>
        </p:nvSpPr>
        <p:spPr>
          <a:xfrm>
            <a:off x="370063" y="1437667"/>
            <a:ext cx="2352054" cy="923330"/>
          </a:xfrm>
          <a:prstGeom prst="rect">
            <a:avLst/>
          </a:prstGeom>
          <a:noFill/>
          <a:ln w="28575">
            <a:solidFill>
              <a:srgbClr val="FF0000"/>
            </a:solidFill>
          </a:ln>
        </p:spPr>
        <p:txBody>
          <a:bodyPr wrap="none" rtlCol="0">
            <a:spAutoFit/>
          </a:bodyPr>
          <a:lstStyle/>
          <a:p>
            <a:r>
              <a:rPr lang="en-US" b="1" dirty="0">
                <a:solidFill>
                  <a:srgbClr val="FF0000"/>
                </a:solidFill>
              </a:rPr>
              <a:t>Be sure to print results</a:t>
            </a:r>
          </a:p>
          <a:p>
            <a:r>
              <a:rPr lang="en-US" b="1" dirty="0">
                <a:solidFill>
                  <a:srgbClr val="FF0000"/>
                </a:solidFill>
              </a:rPr>
              <a:t>and include in </a:t>
            </a:r>
          </a:p>
          <a:p>
            <a:r>
              <a:rPr lang="en-US" b="1" dirty="0">
                <a:solidFill>
                  <a:srgbClr val="FF0000"/>
                </a:solidFill>
              </a:rPr>
              <a:t>taxpayer’s envelope</a:t>
            </a:r>
          </a:p>
        </p:txBody>
      </p:sp>
      <p:sp>
        <p:nvSpPr>
          <p:cNvPr id="6" name="Date Placeholder 5">
            <a:extLst>
              <a:ext uri="{FF2B5EF4-FFF2-40B4-BE49-F238E27FC236}">
                <a16:creationId xmlns:a16="http://schemas.microsoft.com/office/drawing/2014/main" id="{0F81A0F0-56EB-419C-8F4C-161D2B743639}"/>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495240481"/>
      </p:ext>
    </p:extLst>
  </p:cSld>
  <p:clrMapOvr>
    <a:masterClrMapping/>
  </p:clrMapOvr>
  <mc:AlternateContent xmlns:mc="http://schemas.openxmlformats.org/markup-compatibility/2006" xmlns:p14="http://schemas.microsoft.com/office/powerpoint/2010/main">
    <mc:Choice Requires="p14">
      <p:transition spd="slow" p14:dur="2000" advTm="49446"/>
    </mc:Choice>
    <mc:Fallback xmlns="">
      <p:transition spd="slow" advTm="4944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43</a:t>
            </a:fld>
            <a:endParaRPr lang="en-US" altLang="en-US" dirty="0"/>
          </a:p>
        </p:txBody>
      </p:sp>
      <p:sp>
        <p:nvSpPr>
          <p:cNvPr id="5" name="Title 4"/>
          <p:cNvSpPr>
            <a:spLocks noGrp="1"/>
          </p:cNvSpPr>
          <p:nvPr>
            <p:ph type="title"/>
          </p:nvPr>
        </p:nvSpPr>
        <p:spPr/>
        <p:txBody>
          <a:bodyPr>
            <a:normAutofit fontScale="90000"/>
          </a:bodyPr>
          <a:lstStyle/>
          <a:p>
            <a:r>
              <a:rPr lang="en-US" dirty="0"/>
              <a:t>Results of Bogart Annuity Calculator for Davenport</a:t>
            </a:r>
          </a:p>
        </p:txBody>
      </p:sp>
      <p:pic>
        <p:nvPicPr>
          <p:cNvPr id="9" name="Content Placeholder 8"/>
          <p:cNvPicPr>
            <a:picLocks noGrp="1" noChangeAspect="1"/>
          </p:cNvPicPr>
          <p:nvPr>
            <p:ph sz="quarter" idx="12"/>
          </p:nvPr>
        </p:nvPicPr>
        <p:blipFill>
          <a:blip r:embed="rId3"/>
          <a:stretch>
            <a:fillRect/>
          </a:stretch>
        </p:blipFill>
        <p:spPr>
          <a:xfrm>
            <a:off x="2057400" y="1447800"/>
            <a:ext cx="7774180" cy="4648199"/>
          </a:xfrm>
          <a:prstGeom prst="rect">
            <a:avLst/>
          </a:prstGeom>
          <a:ln>
            <a:solidFill>
              <a:schemeClr val="tx1"/>
            </a:solidFill>
          </a:ln>
        </p:spPr>
      </p:pic>
      <p:sp>
        <p:nvSpPr>
          <p:cNvPr id="4" name="TextBox 3"/>
          <p:cNvSpPr txBox="1"/>
          <p:nvPr/>
        </p:nvSpPr>
        <p:spPr>
          <a:xfrm>
            <a:off x="331391" y="2292151"/>
            <a:ext cx="1421209" cy="1754326"/>
          </a:xfrm>
          <a:prstGeom prst="rect">
            <a:avLst/>
          </a:prstGeom>
          <a:noFill/>
          <a:ln w="28575">
            <a:solidFill>
              <a:srgbClr val="FF0000"/>
            </a:solidFill>
          </a:ln>
        </p:spPr>
        <p:txBody>
          <a:bodyPr wrap="square" rtlCol="0">
            <a:spAutoFit/>
          </a:bodyPr>
          <a:lstStyle/>
          <a:p>
            <a:r>
              <a:rPr lang="en-US" b="1" dirty="0">
                <a:solidFill>
                  <a:srgbClr val="FF0000"/>
                </a:solidFill>
              </a:rPr>
              <a:t>Can enter this info directly onto 1099-R screen</a:t>
            </a:r>
          </a:p>
          <a:p>
            <a:r>
              <a:rPr lang="en-US" b="1" dirty="0">
                <a:solidFill>
                  <a:srgbClr val="FF0000"/>
                </a:solidFill>
              </a:rPr>
              <a:t>(see slide 45)</a:t>
            </a:r>
          </a:p>
        </p:txBody>
      </p:sp>
      <p:sp>
        <p:nvSpPr>
          <p:cNvPr id="6" name="Left Bracket 5"/>
          <p:cNvSpPr/>
          <p:nvPr/>
        </p:nvSpPr>
        <p:spPr>
          <a:xfrm>
            <a:off x="1905000" y="2514599"/>
            <a:ext cx="152400" cy="1477328"/>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10132369" y="1997241"/>
            <a:ext cx="1936749" cy="2031325"/>
          </a:xfrm>
          <a:prstGeom prst="rect">
            <a:avLst/>
          </a:prstGeom>
          <a:noFill/>
          <a:ln w="28575">
            <a:solidFill>
              <a:srgbClr val="FF0000"/>
            </a:solidFill>
          </a:ln>
        </p:spPr>
        <p:txBody>
          <a:bodyPr wrap="none" rtlCol="0">
            <a:spAutoFit/>
          </a:bodyPr>
          <a:lstStyle/>
          <a:p>
            <a:r>
              <a:rPr lang="en-US" b="1" dirty="0">
                <a:solidFill>
                  <a:srgbClr val="FF0000"/>
                </a:solidFill>
              </a:rPr>
              <a:t>Can enter this info</a:t>
            </a:r>
          </a:p>
          <a:p>
            <a:r>
              <a:rPr lang="en-US" b="1" dirty="0">
                <a:solidFill>
                  <a:srgbClr val="FF0000"/>
                </a:solidFill>
              </a:rPr>
              <a:t>onto Simplified</a:t>
            </a:r>
          </a:p>
          <a:p>
            <a:r>
              <a:rPr lang="en-US" b="1" dirty="0">
                <a:solidFill>
                  <a:srgbClr val="FF0000"/>
                </a:solidFill>
              </a:rPr>
              <a:t>Method Work-</a:t>
            </a:r>
          </a:p>
          <a:p>
            <a:r>
              <a:rPr lang="en-US" b="1" dirty="0">
                <a:solidFill>
                  <a:srgbClr val="FF0000"/>
                </a:solidFill>
              </a:rPr>
              <a:t>Sheet screen </a:t>
            </a:r>
          </a:p>
          <a:p>
            <a:r>
              <a:rPr lang="en-US" b="1" dirty="0">
                <a:solidFill>
                  <a:srgbClr val="FF0000"/>
                </a:solidFill>
              </a:rPr>
              <a:t>(see slide 48)</a:t>
            </a:r>
          </a:p>
          <a:p>
            <a:endParaRPr lang="en-US" dirty="0"/>
          </a:p>
          <a:p>
            <a:endParaRPr lang="en-US" dirty="0"/>
          </a:p>
        </p:txBody>
      </p:sp>
      <p:sp>
        <p:nvSpPr>
          <p:cNvPr id="13" name="Right Bracket 12"/>
          <p:cNvSpPr/>
          <p:nvPr/>
        </p:nvSpPr>
        <p:spPr>
          <a:xfrm>
            <a:off x="9831580" y="1981199"/>
            <a:ext cx="152400" cy="2010727"/>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81138" y="5166793"/>
            <a:ext cx="1748236" cy="1200329"/>
          </a:xfrm>
          <a:prstGeom prst="rect">
            <a:avLst/>
          </a:prstGeom>
          <a:noFill/>
          <a:ln w="28575">
            <a:solidFill>
              <a:srgbClr val="FF0000"/>
            </a:solidFill>
          </a:ln>
        </p:spPr>
        <p:txBody>
          <a:bodyPr wrap="none" rtlCol="0">
            <a:spAutoFit/>
          </a:bodyPr>
          <a:lstStyle/>
          <a:p>
            <a:r>
              <a:rPr lang="en-US" b="1" dirty="0">
                <a:solidFill>
                  <a:srgbClr val="FF0000"/>
                </a:solidFill>
              </a:rPr>
              <a:t>Enter on Non- </a:t>
            </a:r>
          </a:p>
          <a:p>
            <a:r>
              <a:rPr lang="en-US" b="1" dirty="0">
                <a:solidFill>
                  <a:srgbClr val="FF0000"/>
                </a:solidFill>
              </a:rPr>
              <a:t>Taxable Income</a:t>
            </a:r>
          </a:p>
          <a:p>
            <a:r>
              <a:rPr lang="en-US" b="1" dirty="0">
                <a:solidFill>
                  <a:srgbClr val="FF0000"/>
                </a:solidFill>
              </a:rPr>
              <a:t>screen (see slide</a:t>
            </a:r>
          </a:p>
          <a:p>
            <a:r>
              <a:rPr lang="en-US" b="1" dirty="0">
                <a:solidFill>
                  <a:srgbClr val="FF0000"/>
                </a:solidFill>
              </a:rPr>
              <a:t>51)</a:t>
            </a:r>
          </a:p>
        </p:txBody>
      </p:sp>
      <p:sp>
        <p:nvSpPr>
          <p:cNvPr id="11" name="Oval 10"/>
          <p:cNvSpPr/>
          <p:nvPr/>
        </p:nvSpPr>
        <p:spPr>
          <a:xfrm flipV="1">
            <a:off x="2148317" y="5638799"/>
            <a:ext cx="442484" cy="35451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Arrow Connector 13"/>
          <p:cNvCxnSpPr/>
          <p:nvPr/>
        </p:nvCxnSpPr>
        <p:spPr bwMode="auto">
          <a:xfrm>
            <a:off x="1843517" y="5803766"/>
            <a:ext cx="213883" cy="12289"/>
          </a:xfrm>
          <a:prstGeom prst="straightConnector1">
            <a:avLst/>
          </a:prstGeom>
          <a:noFill/>
          <a:ln w="38100" cap="flat" cmpd="sng" algn="ctr">
            <a:solidFill>
              <a:srgbClr val="FF0000"/>
            </a:solidFill>
            <a:prstDash val="solid"/>
            <a:round/>
            <a:headEnd type="none" w="med" len="med"/>
            <a:tailEnd type="triangle"/>
          </a:ln>
          <a:effectLst/>
        </p:spPr>
      </p:cxnSp>
      <p:sp>
        <p:nvSpPr>
          <p:cNvPr id="8" name="TextBox 7"/>
          <p:cNvSpPr txBox="1"/>
          <p:nvPr/>
        </p:nvSpPr>
        <p:spPr>
          <a:xfrm>
            <a:off x="10399094" y="622458"/>
            <a:ext cx="838199" cy="338554"/>
          </a:xfrm>
          <a:prstGeom prst="rect">
            <a:avLst/>
          </a:prstGeom>
          <a:noFill/>
        </p:spPr>
        <p:txBody>
          <a:bodyPr wrap="square" rtlCol="0">
            <a:spAutoFit/>
          </a:bodyPr>
          <a:lstStyle/>
          <a:p>
            <a:r>
              <a:rPr lang="en-US" sz="1600" dirty="0">
                <a:solidFill>
                  <a:schemeClr val="bg1"/>
                </a:solidFill>
              </a:rPr>
              <a:t>cont’d</a:t>
            </a:r>
          </a:p>
        </p:txBody>
      </p:sp>
      <p:sp>
        <p:nvSpPr>
          <p:cNvPr id="10" name="Date Placeholder 9">
            <a:extLst>
              <a:ext uri="{FF2B5EF4-FFF2-40B4-BE49-F238E27FC236}">
                <a16:creationId xmlns:a16="http://schemas.microsoft.com/office/drawing/2014/main" id="{D75F0069-A50E-48AB-943F-DC67E437B6A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98232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44</a:t>
            </a:fld>
            <a:endParaRPr lang="en-US" altLang="en-US" dirty="0"/>
          </a:p>
        </p:txBody>
      </p:sp>
      <p:sp>
        <p:nvSpPr>
          <p:cNvPr id="5" name="Title 4"/>
          <p:cNvSpPr>
            <a:spLocks noGrp="1"/>
          </p:cNvSpPr>
          <p:nvPr>
            <p:ph type="title"/>
          </p:nvPr>
        </p:nvSpPr>
        <p:spPr>
          <a:xfrm>
            <a:off x="1066803" y="28835"/>
            <a:ext cx="9143997" cy="1143000"/>
          </a:xfrm>
        </p:spPr>
        <p:txBody>
          <a:bodyPr>
            <a:normAutofit fontScale="90000"/>
          </a:bodyPr>
          <a:lstStyle/>
          <a:p>
            <a:r>
              <a:rPr lang="en-US" dirty="0"/>
              <a:t>Results of Bogart Annuity Calculator for Davenport</a:t>
            </a:r>
          </a:p>
        </p:txBody>
      </p:sp>
      <p:pic>
        <p:nvPicPr>
          <p:cNvPr id="9" name="Content Placeholder 8"/>
          <p:cNvPicPr>
            <a:picLocks noGrp="1" noChangeAspect="1"/>
          </p:cNvPicPr>
          <p:nvPr>
            <p:ph sz="quarter" idx="12"/>
          </p:nvPr>
        </p:nvPicPr>
        <p:blipFill>
          <a:blip r:embed="rId3"/>
          <a:stretch>
            <a:fillRect/>
          </a:stretch>
        </p:blipFill>
        <p:spPr>
          <a:xfrm>
            <a:off x="2942184" y="1363745"/>
            <a:ext cx="5450946" cy="4901560"/>
          </a:xfrm>
          <a:prstGeom prst="rect">
            <a:avLst/>
          </a:prstGeom>
          <a:ln>
            <a:solidFill>
              <a:schemeClr val="tx1"/>
            </a:solidFill>
          </a:ln>
        </p:spPr>
      </p:pic>
      <p:sp>
        <p:nvSpPr>
          <p:cNvPr id="4" name="TextBox 3"/>
          <p:cNvSpPr txBox="1"/>
          <p:nvPr/>
        </p:nvSpPr>
        <p:spPr>
          <a:xfrm>
            <a:off x="10210800" y="627374"/>
            <a:ext cx="704167" cy="338554"/>
          </a:xfrm>
          <a:prstGeom prst="rect">
            <a:avLst/>
          </a:prstGeom>
          <a:noFill/>
        </p:spPr>
        <p:txBody>
          <a:bodyPr wrap="none" rtlCol="0">
            <a:spAutoFit/>
          </a:bodyPr>
          <a:lstStyle/>
          <a:p>
            <a:r>
              <a:rPr lang="en-US" sz="1600" dirty="0">
                <a:solidFill>
                  <a:schemeClr val="bg1"/>
                </a:solidFill>
              </a:rPr>
              <a:t>cont’d</a:t>
            </a:r>
          </a:p>
        </p:txBody>
      </p:sp>
      <p:sp>
        <p:nvSpPr>
          <p:cNvPr id="6" name="Date Placeholder 5">
            <a:extLst>
              <a:ext uri="{FF2B5EF4-FFF2-40B4-BE49-F238E27FC236}">
                <a16:creationId xmlns:a16="http://schemas.microsoft.com/office/drawing/2014/main" id="{4B3EEBF5-0AF4-4898-8EA1-A54C7969AAC9}"/>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269024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B9B5AF-5942-4EC6-9786-F78907C04609}"/>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45</a:t>
            </a:fld>
            <a:endParaRPr lang="en-US" altLang="en-US" dirty="0"/>
          </a:p>
        </p:txBody>
      </p:sp>
      <p:sp>
        <p:nvSpPr>
          <p:cNvPr id="6" name="Title 5"/>
          <p:cNvSpPr>
            <a:spLocks noGrp="1"/>
          </p:cNvSpPr>
          <p:nvPr>
            <p:ph type="title"/>
          </p:nvPr>
        </p:nvSpPr>
        <p:spPr/>
        <p:txBody>
          <a:bodyPr>
            <a:normAutofit fontScale="90000"/>
          </a:bodyPr>
          <a:lstStyle/>
          <a:p>
            <a:r>
              <a:rPr lang="en-GB" altLang="en-US" sz="3100" dirty="0"/>
              <a:t>TSO - Entering 1099-R for Calvert County Sheriff’s Department</a:t>
            </a:r>
            <a:br>
              <a:rPr lang="en-GB" altLang="en-US" sz="4800" dirty="0"/>
            </a:br>
            <a:r>
              <a:rPr lang="en-GB" altLang="en-US" sz="2400" dirty="0"/>
              <a:t>Federal Section&gt;Income&gt;</a:t>
            </a:r>
            <a:r>
              <a:rPr lang="pt-BR" sz="2400" dirty="0"/>
              <a:t> IRA/Pension Distributions &gt;Add or Edit a 1099-R</a:t>
            </a:r>
            <a:r>
              <a:rPr lang="en-US" sz="2400" dirty="0"/>
              <a:t> </a:t>
            </a:r>
          </a:p>
        </p:txBody>
      </p:sp>
      <p:pic>
        <p:nvPicPr>
          <p:cNvPr id="8" name="Picture 7"/>
          <p:cNvPicPr>
            <a:picLocks noChangeAspect="1"/>
          </p:cNvPicPr>
          <p:nvPr/>
        </p:nvPicPr>
        <p:blipFill>
          <a:blip r:embed="rId3"/>
          <a:stretch>
            <a:fillRect/>
          </a:stretch>
        </p:blipFill>
        <p:spPr>
          <a:xfrm>
            <a:off x="3270392" y="1309354"/>
            <a:ext cx="4141278" cy="5139071"/>
          </a:xfrm>
          <a:prstGeom prst="rect">
            <a:avLst/>
          </a:prstGeom>
          <a:ln>
            <a:solidFill>
              <a:schemeClr val="tx1"/>
            </a:solidFill>
          </a:ln>
        </p:spPr>
      </p:pic>
      <p:sp>
        <p:nvSpPr>
          <p:cNvPr id="9" name="TextBox 8"/>
          <p:cNvSpPr txBox="1"/>
          <p:nvPr/>
        </p:nvSpPr>
        <p:spPr>
          <a:xfrm>
            <a:off x="7701759" y="1587794"/>
            <a:ext cx="2980303" cy="369332"/>
          </a:xfrm>
          <a:prstGeom prst="rect">
            <a:avLst/>
          </a:prstGeom>
          <a:noFill/>
          <a:ln w="28575">
            <a:solidFill>
              <a:srgbClr val="FF0000"/>
            </a:solidFill>
          </a:ln>
        </p:spPr>
        <p:txBody>
          <a:bodyPr wrap="none" rtlCol="0">
            <a:spAutoFit/>
          </a:bodyPr>
          <a:lstStyle/>
          <a:p>
            <a:r>
              <a:rPr lang="en-US" b="1" dirty="0">
                <a:solidFill>
                  <a:srgbClr val="FF0000"/>
                </a:solidFill>
              </a:rPr>
              <a:t>Gross distribution from Box 1</a:t>
            </a:r>
          </a:p>
        </p:txBody>
      </p:sp>
      <p:sp>
        <p:nvSpPr>
          <p:cNvPr id="10" name="TextBox 9"/>
          <p:cNvSpPr txBox="1"/>
          <p:nvPr/>
        </p:nvSpPr>
        <p:spPr>
          <a:xfrm>
            <a:off x="7710947" y="2242477"/>
            <a:ext cx="3717684" cy="646331"/>
          </a:xfrm>
          <a:prstGeom prst="rect">
            <a:avLst/>
          </a:prstGeom>
          <a:noFill/>
          <a:ln w="28575">
            <a:solidFill>
              <a:srgbClr val="FF0000"/>
            </a:solidFill>
          </a:ln>
        </p:spPr>
        <p:txBody>
          <a:bodyPr wrap="none" rtlCol="0">
            <a:spAutoFit/>
          </a:bodyPr>
          <a:lstStyle/>
          <a:p>
            <a:r>
              <a:rPr lang="en-US" b="1" dirty="0">
                <a:solidFill>
                  <a:srgbClr val="FF0000"/>
                </a:solidFill>
              </a:rPr>
              <a:t>Taxable amount from Bogart Annuity</a:t>
            </a:r>
          </a:p>
          <a:p>
            <a:r>
              <a:rPr lang="en-US" b="1" dirty="0">
                <a:solidFill>
                  <a:srgbClr val="FF0000"/>
                </a:solidFill>
              </a:rPr>
              <a:t>Calculator (left side of slide 43)</a:t>
            </a:r>
            <a:r>
              <a:rPr lang="en-US" dirty="0"/>
              <a:t> </a:t>
            </a:r>
          </a:p>
        </p:txBody>
      </p:sp>
      <p:sp>
        <p:nvSpPr>
          <p:cNvPr id="11" name="TextBox 10"/>
          <p:cNvSpPr txBox="1"/>
          <p:nvPr/>
        </p:nvSpPr>
        <p:spPr>
          <a:xfrm>
            <a:off x="7796732" y="5257800"/>
            <a:ext cx="2892587" cy="369332"/>
          </a:xfrm>
          <a:prstGeom prst="rect">
            <a:avLst/>
          </a:prstGeom>
          <a:noFill/>
          <a:ln w="28575">
            <a:solidFill>
              <a:srgbClr val="FF0000"/>
            </a:solidFill>
          </a:ln>
        </p:spPr>
        <p:txBody>
          <a:bodyPr wrap="none" rtlCol="0">
            <a:spAutoFit/>
          </a:bodyPr>
          <a:lstStyle/>
          <a:p>
            <a:r>
              <a:rPr lang="en-US" b="1" dirty="0">
                <a:solidFill>
                  <a:srgbClr val="FF0000"/>
                </a:solidFill>
              </a:rPr>
              <a:t>Federal income tax withheld</a:t>
            </a:r>
          </a:p>
        </p:txBody>
      </p:sp>
      <p:sp>
        <p:nvSpPr>
          <p:cNvPr id="12" name="TextBox 11"/>
          <p:cNvSpPr txBox="1"/>
          <p:nvPr/>
        </p:nvSpPr>
        <p:spPr>
          <a:xfrm>
            <a:off x="7796732" y="5903788"/>
            <a:ext cx="3350982" cy="369332"/>
          </a:xfrm>
          <a:prstGeom prst="rect">
            <a:avLst/>
          </a:prstGeom>
          <a:noFill/>
          <a:ln w="28575">
            <a:solidFill>
              <a:srgbClr val="FF0000"/>
            </a:solidFill>
          </a:ln>
        </p:spPr>
        <p:txBody>
          <a:bodyPr wrap="none" rtlCol="0">
            <a:spAutoFit/>
          </a:bodyPr>
          <a:lstStyle/>
          <a:p>
            <a:r>
              <a:rPr lang="en-US" b="1" dirty="0">
                <a:solidFill>
                  <a:srgbClr val="FF0000"/>
                </a:solidFill>
              </a:rPr>
              <a:t>PSO health insurance premiums</a:t>
            </a:r>
          </a:p>
        </p:txBody>
      </p:sp>
      <p:sp>
        <p:nvSpPr>
          <p:cNvPr id="13" name="Oval 12"/>
          <p:cNvSpPr/>
          <p:nvPr/>
        </p:nvSpPr>
        <p:spPr>
          <a:xfrm>
            <a:off x="5426260" y="1714012"/>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5444403" y="2271070"/>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5399445" y="5423886"/>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Oval 15"/>
          <p:cNvSpPr/>
          <p:nvPr/>
        </p:nvSpPr>
        <p:spPr>
          <a:xfrm>
            <a:off x="5359174" y="6088454"/>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p:cNvCxnSpPr/>
          <p:nvPr/>
        </p:nvCxnSpPr>
        <p:spPr bwMode="auto">
          <a:xfrm flipH="1" flipV="1">
            <a:off x="6332214" y="1772460"/>
            <a:ext cx="1369545" cy="14514"/>
          </a:xfrm>
          <a:prstGeom prst="straightConnector1">
            <a:avLst/>
          </a:prstGeom>
          <a:noFill/>
          <a:ln w="38100" cap="flat" cmpd="sng" algn="ctr">
            <a:solidFill>
              <a:srgbClr val="FF0000"/>
            </a:solidFill>
            <a:prstDash val="solid"/>
            <a:round/>
            <a:headEnd type="none" w="med" len="med"/>
            <a:tailEnd type="triangle"/>
          </a:ln>
          <a:effectLst/>
        </p:spPr>
      </p:cxnSp>
      <p:cxnSp>
        <p:nvCxnSpPr>
          <p:cNvPr id="19" name="Straight Arrow Connector 18"/>
          <p:cNvCxnSpPr/>
          <p:nvPr/>
        </p:nvCxnSpPr>
        <p:spPr bwMode="auto">
          <a:xfrm flipH="1" flipV="1">
            <a:off x="6332214" y="2420232"/>
            <a:ext cx="1369545" cy="25400"/>
          </a:xfrm>
          <a:prstGeom prst="straightConnector1">
            <a:avLst/>
          </a:prstGeom>
          <a:noFill/>
          <a:ln w="38100" cap="flat" cmpd="sng" algn="ctr">
            <a:solidFill>
              <a:srgbClr val="FF0000"/>
            </a:solidFill>
            <a:prstDash val="solid"/>
            <a:round/>
            <a:headEnd type="none" w="med" len="med"/>
            <a:tailEnd type="triangle"/>
          </a:ln>
          <a:effectLst/>
        </p:spPr>
      </p:cxnSp>
      <p:cxnSp>
        <p:nvCxnSpPr>
          <p:cNvPr id="21" name="Straight Arrow Connector 20"/>
          <p:cNvCxnSpPr>
            <a:endCxn id="15" idx="6"/>
          </p:cNvCxnSpPr>
          <p:nvPr/>
        </p:nvCxnSpPr>
        <p:spPr bwMode="auto">
          <a:xfrm flipH="1">
            <a:off x="6287256" y="5442466"/>
            <a:ext cx="1501785" cy="133820"/>
          </a:xfrm>
          <a:prstGeom prst="straightConnector1">
            <a:avLst/>
          </a:prstGeom>
          <a:noFill/>
          <a:ln w="38100" cap="flat" cmpd="sng" algn="ctr">
            <a:solidFill>
              <a:srgbClr val="FF0000"/>
            </a:solidFill>
            <a:prstDash val="solid"/>
            <a:round/>
            <a:headEnd type="none" w="med" len="med"/>
            <a:tailEnd type="triangle"/>
          </a:ln>
          <a:effectLst/>
        </p:spPr>
      </p:cxnSp>
      <p:cxnSp>
        <p:nvCxnSpPr>
          <p:cNvPr id="23" name="Straight Arrow Connector 22"/>
          <p:cNvCxnSpPr>
            <a:endCxn id="16" idx="6"/>
          </p:cNvCxnSpPr>
          <p:nvPr/>
        </p:nvCxnSpPr>
        <p:spPr bwMode="auto">
          <a:xfrm flipH="1">
            <a:off x="6246985" y="6126177"/>
            <a:ext cx="1553162" cy="114677"/>
          </a:xfrm>
          <a:prstGeom prst="straightConnector1">
            <a:avLst/>
          </a:prstGeom>
          <a:noFill/>
          <a:ln w="38100" cap="flat" cmpd="sng" algn="ctr">
            <a:solidFill>
              <a:srgbClr val="FF0000"/>
            </a:solidFill>
            <a:prstDash val="solid"/>
            <a:round/>
            <a:headEnd type="none" w="med" len="med"/>
            <a:tailEnd type="triangle"/>
          </a:ln>
          <a:effectLst/>
        </p:spPr>
      </p:cxnSp>
      <p:sp>
        <p:nvSpPr>
          <p:cNvPr id="25" name="TextBox 24"/>
          <p:cNvSpPr txBox="1"/>
          <p:nvPr/>
        </p:nvSpPr>
        <p:spPr>
          <a:xfrm>
            <a:off x="7713508" y="3953494"/>
            <a:ext cx="4207498" cy="369332"/>
          </a:xfrm>
          <a:prstGeom prst="rect">
            <a:avLst/>
          </a:prstGeom>
          <a:noFill/>
          <a:ln w="28575">
            <a:solidFill>
              <a:srgbClr val="FF0000"/>
            </a:solidFill>
          </a:ln>
        </p:spPr>
        <p:txBody>
          <a:bodyPr wrap="none" rtlCol="0">
            <a:spAutoFit/>
          </a:bodyPr>
          <a:lstStyle/>
          <a:p>
            <a:r>
              <a:rPr lang="en-US" b="1" dirty="0">
                <a:solidFill>
                  <a:srgbClr val="FF0000"/>
                </a:solidFill>
              </a:rPr>
              <a:t>Taxable amount not determined - checked</a:t>
            </a:r>
          </a:p>
        </p:txBody>
      </p:sp>
      <p:sp>
        <p:nvSpPr>
          <p:cNvPr id="26" name="Oval 25"/>
          <p:cNvSpPr/>
          <p:nvPr/>
        </p:nvSpPr>
        <p:spPr>
          <a:xfrm>
            <a:off x="5444403" y="3886201"/>
            <a:ext cx="1794597" cy="40791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7" name="Straight Arrow Connector 26"/>
          <p:cNvCxnSpPr/>
          <p:nvPr/>
        </p:nvCxnSpPr>
        <p:spPr bwMode="auto">
          <a:xfrm flipH="1" flipV="1">
            <a:off x="7222985" y="4076156"/>
            <a:ext cx="478774" cy="14002"/>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739347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05218" y="1254369"/>
            <a:ext cx="5210657" cy="5138885"/>
          </a:xfrm>
          <a:prstGeom prst="rect">
            <a:avLst/>
          </a:prstGeom>
          <a:ln>
            <a:solidFill>
              <a:schemeClr val="tx1"/>
            </a:solidFill>
          </a:ln>
        </p:spPr>
      </p:pic>
      <p:sp>
        <p:nvSpPr>
          <p:cNvPr id="5" name="Date Placeholder 4">
            <a:extLst>
              <a:ext uri="{FF2B5EF4-FFF2-40B4-BE49-F238E27FC236}">
                <a16:creationId xmlns:a16="http://schemas.microsoft.com/office/drawing/2014/main" id="{41BA6045-B7AD-49D8-A1EF-4FA48121DD25}"/>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46</a:t>
            </a:fld>
            <a:endParaRPr lang="en-US" altLang="en-US" dirty="0"/>
          </a:p>
        </p:txBody>
      </p:sp>
      <p:sp>
        <p:nvSpPr>
          <p:cNvPr id="6" name="Title 5"/>
          <p:cNvSpPr>
            <a:spLocks noGrp="1"/>
          </p:cNvSpPr>
          <p:nvPr>
            <p:ph type="title"/>
          </p:nvPr>
        </p:nvSpPr>
        <p:spPr/>
        <p:txBody>
          <a:bodyPr>
            <a:normAutofit fontScale="90000"/>
          </a:bodyPr>
          <a:lstStyle/>
          <a:p>
            <a:r>
              <a:rPr lang="en-GB" altLang="en-US" sz="3100" dirty="0"/>
              <a:t>TSO - Entering 1099-R for Calvert County Sheriff’s Department</a:t>
            </a:r>
            <a:br>
              <a:rPr lang="en-GB" altLang="en-US" sz="4800" dirty="0"/>
            </a:br>
            <a:r>
              <a:rPr lang="en-GB" altLang="en-US" sz="2400" dirty="0"/>
              <a:t>Federal Section&gt;Income&gt;</a:t>
            </a:r>
            <a:r>
              <a:rPr lang="pt-BR" sz="2400" dirty="0"/>
              <a:t> IRA/Pension Distributions &gt;Add or Edit a 1099-R</a:t>
            </a:r>
            <a:r>
              <a:rPr lang="en-US" sz="2400" dirty="0"/>
              <a:t> </a:t>
            </a:r>
          </a:p>
        </p:txBody>
      </p:sp>
      <p:sp>
        <p:nvSpPr>
          <p:cNvPr id="9" name="TextBox 8"/>
          <p:cNvSpPr txBox="1"/>
          <p:nvPr/>
        </p:nvSpPr>
        <p:spPr>
          <a:xfrm>
            <a:off x="8211696" y="1359806"/>
            <a:ext cx="2068836" cy="369332"/>
          </a:xfrm>
          <a:prstGeom prst="rect">
            <a:avLst/>
          </a:prstGeom>
          <a:noFill/>
          <a:ln w="28575">
            <a:solidFill>
              <a:srgbClr val="FF0000"/>
            </a:solidFill>
          </a:ln>
        </p:spPr>
        <p:txBody>
          <a:bodyPr wrap="none" rtlCol="0">
            <a:spAutoFit/>
          </a:bodyPr>
          <a:lstStyle/>
          <a:p>
            <a:r>
              <a:rPr lang="en-US" b="1" dirty="0">
                <a:solidFill>
                  <a:srgbClr val="FF0000"/>
                </a:solidFill>
              </a:rPr>
              <a:t>Normal distribution</a:t>
            </a:r>
          </a:p>
        </p:txBody>
      </p:sp>
      <p:sp>
        <p:nvSpPr>
          <p:cNvPr id="10" name="TextBox 9"/>
          <p:cNvSpPr txBox="1"/>
          <p:nvPr/>
        </p:nvSpPr>
        <p:spPr>
          <a:xfrm>
            <a:off x="7789012" y="2754376"/>
            <a:ext cx="2976584" cy="369332"/>
          </a:xfrm>
          <a:prstGeom prst="rect">
            <a:avLst/>
          </a:prstGeom>
          <a:noFill/>
          <a:ln w="28575">
            <a:solidFill>
              <a:srgbClr val="FF0000"/>
            </a:solidFill>
          </a:ln>
        </p:spPr>
        <p:txBody>
          <a:bodyPr wrap="none" rtlCol="0">
            <a:spAutoFit/>
          </a:bodyPr>
          <a:lstStyle/>
          <a:p>
            <a:r>
              <a:rPr lang="en-US" b="1" dirty="0">
                <a:solidFill>
                  <a:srgbClr val="FF0000"/>
                </a:solidFill>
              </a:rPr>
              <a:t>Total employee contributions</a:t>
            </a:r>
            <a:endParaRPr lang="en-US" dirty="0"/>
          </a:p>
        </p:txBody>
      </p:sp>
      <p:sp>
        <p:nvSpPr>
          <p:cNvPr id="11" name="TextBox 10"/>
          <p:cNvSpPr txBox="1"/>
          <p:nvPr/>
        </p:nvSpPr>
        <p:spPr>
          <a:xfrm>
            <a:off x="134745" y="4724400"/>
            <a:ext cx="2474652" cy="369332"/>
          </a:xfrm>
          <a:prstGeom prst="rect">
            <a:avLst/>
          </a:prstGeom>
          <a:noFill/>
          <a:ln w="28575">
            <a:solidFill>
              <a:srgbClr val="FF0000"/>
            </a:solidFill>
          </a:ln>
        </p:spPr>
        <p:txBody>
          <a:bodyPr wrap="none" rtlCol="0">
            <a:spAutoFit/>
          </a:bodyPr>
          <a:lstStyle/>
          <a:p>
            <a:r>
              <a:rPr lang="en-US" b="1" dirty="0">
                <a:solidFill>
                  <a:srgbClr val="FF0000"/>
                </a:solidFill>
              </a:rPr>
              <a:t>NJ income tax withheld</a:t>
            </a:r>
          </a:p>
        </p:txBody>
      </p:sp>
      <p:sp>
        <p:nvSpPr>
          <p:cNvPr id="13" name="Oval 12"/>
          <p:cNvSpPr/>
          <p:nvPr/>
        </p:nvSpPr>
        <p:spPr>
          <a:xfrm>
            <a:off x="5477676" y="1275176"/>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5477676" y="2766981"/>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2711511" y="5509376"/>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p:cNvCxnSpPr/>
          <p:nvPr/>
        </p:nvCxnSpPr>
        <p:spPr bwMode="auto">
          <a:xfrm flipH="1" flipV="1">
            <a:off x="6330174" y="1427576"/>
            <a:ext cx="1840416" cy="145788"/>
          </a:xfrm>
          <a:prstGeom prst="straightConnector1">
            <a:avLst/>
          </a:prstGeom>
          <a:noFill/>
          <a:ln w="38100" cap="flat" cmpd="sng" algn="ctr">
            <a:solidFill>
              <a:srgbClr val="FF0000"/>
            </a:solidFill>
            <a:prstDash val="solid"/>
            <a:round/>
            <a:headEnd type="none" w="med" len="med"/>
            <a:tailEnd type="triangle"/>
          </a:ln>
          <a:effectLst/>
        </p:spPr>
      </p:cxnSp>
      <p:cxnSp>
        <p:nvCxnSpPr>
          <p:cNvPr id="19" name="Straight Arrow Connector 18"/>
          <p:cNvCxnSpPr>
            <a:stCxn id="10" idx="1"/>
          </p:cNvCxnSpPr>
          <p:nvPr/>
        </p:nvCxnSpPr>
        <p:spPr bwMode="auto">
          <a:xfrm flipH="1" flipV="1">
            <a:off x="6365488" y="2897584"/>
            <a:ext cx="1423524" cy="41458"/>
          </a:xfrm>
          <a:prstGeom prst="straightConnector1">
            <a:avLst/>
          </a:prstGeom>
          <a:noFill/>
          <a:ln w="38100" cap="flat" cmpd="sng" algn="ctr">
            <a:solidFill>
              <a:srgbClr val="FF0000"/>
            </a:solidFill>
            <a:prstDash val="solid"/>
            <a:round/>
            <a:headEnd type="none" w="med" len="med"/>
            <a:tailEnd type="triangle"/>
          </a:ln>
          <a:effectLst/>
        </p:spPr>
      </p:cxnSp>
      <p:cxnSp>
        <p:nvCxnSpPr>
          <p:cNvPr id="21" name="Straight Arrow Connector 20"/>
          <p:cNvCxnSpPr>
            <a:endCxn id="15" idx="1"/>
          </p:cNvCxnSpPr>
          <p:nvPr/>
        </p:nvCxnSpPr>
        <p:spPr bwMode="auto">
          <a:xfrm>
            <a:off x="2438400" y="5111753"/>
            <a:ext cx="403128" cy="442260"/>
          </a:xfrm>
          <a:prstGeom prst="straightConnector1">
            <a:avLst/>
          </a:prstGeom>
          <a:noFill/>
          <a:ln w="38100" cap="flat" cmpd="sng" algn="ctr">
            <a:solidFill>
              <a:srgbClr val="FF0000"/>
            </a:solidFill>
            <a:prstDash val="solid"/>
            <a:round/>
            <a:headEnd type="none" w="med" len="med"/>
            <a:tailEnd type="triangle"/>
          </a:ln>
          <a:effectLst/>
        </p:spPr>
      </p:cxnSp>
      <p:sp>
        <p:nvSpPr>
          <p:cNvPr id="25" name="TextBox 24"/>
          <p:cNvSpPr txBox="1"/>
          <p:nvPr/>
        </p:nvSpPr>
        <p:spPr>
          <a:xfrm>
            <a:off x="4245641" y="4963551"/>
            <a:ext cx="3399007" cy="369332"/>
          </a:xfrm>
          <a:prstGeom prst="rect">
            <a:avLst/>
          </a:prstGeom>
          <a:noFill/>
          <a:ln w="28575">
            <a:solidFill>
              <a:srgbClr val="FF0000"/>
            </a:solidFill>
          </a:ln>
        </p:spPr>
        <p:txBody>
          <a:bodyPr wrap="none" rtlCol="0">
            <a:spAutoFit/>
          </a:bodyPr>
          <a:lstStyle/>
          <a:p>
            <a:r>
              <a:rPr lang="en-US" b="1" dirty="0">
                <a:solidFill>
                  <a:srgbClr val="FF0000"/>
                </a:solidFill>
              </a:rPr>
              <a:t>Choose NJ from drop-down menu</a:t>
            </a:r>
          </a:p>
        </p:txBody>
      </p:sp>
      <p:sp>
        <p:nvSpPr>
          <p:cNvPr id="26" name="Oval 25"/>
          <p:cNvSpPr/>
          <p:nvPr/>
        </p:nvSpPr>
        <p:spPr>
          <a:xfrm>
            <a:off x="3746069" y="5535870"/>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7" name="Straight Arrow Connector 26"/>
          <p:cNvCxnSpPr/>
          <p:nvPr/>
        </p:nvCxnSpPr>
        <p:spPr bwMode="auto">
          <a:xfrm flipH="1">
            <a:off x="4354420" y="5332883"/>
            <a:ext cx="696910" cy="212126"/>
          </a:xfrm>
          <a:prstGeom prst="straightConnector1">
            <a:avLst/>
          </a:prstGeom>
          <a:noFill/>
          <a:ln w="38100" cap="flat" cmpd="sng" algn="ctr">
            <a:solidFill>
              <a:srgbClr val="FF0000"/>
            </a:solidFill>
            <a:prstDash val="solid"/>
            <a:round/>
            <a:headEnd type="none" w="med" len="med"/>
            <a:tailEnd type="triangle"/>
          </a:ln>
          <a:effectLst/>
        </p:spPr>
      </p:cxnSp>
      <p:sp>
        <p:nvSpPr>
          <p:cNvPr id="29" name="Oval 28"/>
          <p:cNvSpPr/>
          <p:nvPr/>
        </p:nvSpPr>
        <p:spPr>
          <a:xfrm>
            <a:off x="5614414" y="5545009"/>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0" name="TextBox 29"/>
          <p:cNvSpPr txBox="1"/>
          <p:nvPr/>
        </p:nvSpPr>
        <p:spPr>
          <a:xfrm>
            <a:off x="6954674" y="5477110"/>
            <a:ext cx="2917209" cy="369332"/>
          </a:xfrm>
          <a:prstGeom prst="rect">
            <a:avLst/>
          </a:prstGeom>
          <a:noFill/>
          <a:ln w="28575">
            <a:solidFill>
              <a:srgbClr val="FF0000"/>
            </a:solidFill>
          </a:ln>
        </p:spPr>
        <p:txBody>
          <a:bodyPr wrap="none" rtlCol="0">
            <a:spAutoFit/>
          </a:bodyPr>
          <a:lstStyle/>
          <a:p>
            <a:r>
              <a:rPr lang="en-US" b="1" dirty="0">
                <a:solidFill>
                  <a:srgbClr val="FF0000"/>
                </a:solidFill>
              </a:rPr>
              <a:t>TSO automatically populates</a:t>
            </a:r>
          </a:p>
        </p:txBody>
      </p:sp>
      <p:cxnSp>
        <p:nvCxnSpPr>
          <p:cNvPr id="31" name="Straight Arrow Connector 30"/>
          <p:cNvCxnSpPr>
            <a:stCxn id="30" idx="1"/>
          </p:cNvCxnSpPr>
          <p:nvPr/>
        </p:nvCxnSpPr>
        <p:spPr bwMode="auto">
          <a:xfrm flipH="1">
            <a:off x="6488383" y="5661776"/>
            <a:ext cx="466291" cy="29731"/>
          </a:xfrm>
          <a:prstGeom prst="straightConnector1">
            <a:avLst/>
          </a:prstGeom>
          <a:noFill/>
          <a:ln w="38100" cap="flat" cmpd="sng" algn="ctr">
            <a:solidFill>
              <a:srgbClr val="FF0000"/>
            </a:solidFill>
            <a:prstDash val="solid"/>
            <a:round/>
            <a:headEnd type="none" w="med" len="med"/>
            <a:tailEnd type="triangle"/>
          </a:ln>
          <a:effectLst/>
        </p:spPr>
      </p:cxnSp>
      <p:sp>
        <p:nvSpPr>
          <p:cNvPr id="35" name="TextBox 34"/>
          <p:cNvSpPr txBox="1"/>
          <p:nvPr/>
        </p:nvSpPr>
        <p:spPr>
          <a:xfrm>
            <a:off x="10280532" y="600023"/>
            <a:ext cx="704167" cy="338554"/>
          </a:xfrm>
          <a:prstGeom prst="rect">
            <a:avLst/>
          </a:prstGeom>
          <a:noFill/>
        </p:spPr>
        <p:txBody>
          <a:bodyPr wrap="none" rtlCol="0">
            <a:spAutoFit/>
          </a:bodyPr>
          <a:lstStyle/>
          <a:p>
            <a:r>
              <a:rPr lang="en-US" sz="1600" dirty="0">
                <a:solidFill>
                  <a:schemeClr val="bg1"/>
                </a:solidFill>
              </a:rPr>
              <a:t>cont’d</a:t>
            </a:r>
          </a:p>
        </p:txBody>
      </p:sp>
    </p:spTree>
    <p:extLst>
      <p:ext uri="{BB962C8B-B14F-4D97-AF65-F5344CB8AC3E}">
        <p14:creationId xmlns:p14="http://schemas.microsoft.com/office/powerpoint/2010/main" val="3378292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1278833" y="1295400"/>
            <a:ext cx="9753600" cy="4489393"/>
          </a:xfrm>
        </p:spPr>
        <p:txBody>
          <a:bodyPr/>
          <a:lstStyle/>
          <a:p>
            <a:r>
              <a:rPr lang="en-US" dirty="0"/>
              <a:t>On 1099-R screen under Box 2a, TSO asks: “Do you need to calculate your taxable amount?” Click on “Click here for options”</a:t>
            </a:r>
          </a:p>
        </p:txBody>
      </p:sp>
      <p:sp>
        <p:nvSpPr>
          <p:cNvPr id="4" name="Title 3"/>
          <p:cNvSpPr>
            <a:spLocks noGrp="1"/>
          </p:cNvSpPr>
          <p:nvPr>
            <p:ph type="title"/>
          </p:nvPr>
        </p:nvSpPr>
        <p:spPr>
          <a:xfrm>
            <a:off x="1066803" y="28835"/>
            <a:ext cx="10972797" cy="1143000"/>
          </a:xfrm>
        </p:spPr>
        <p:txBody>
          <a:bodyPr>
            <a:normAutofit fontScale="90000"/>
          </a:bodyPr>
          <a:lstStyle/>
          <a:p>
            <a:r>
              <a:rPr lang="en-US" sz="3300" dirty="0"/>
              <a:t>TSO – Alternate Way to Enter Info from Bogart Annuity Calculator </a:t>
            </a:r>
            <a:br>
              <a:rPr lang="en-US" sz="3300" dirty="0"/>
            </a:br>
            <a:r>
              <a:rPr lang="en-GB" altLang="en-US" sz="2400" dirty="0"/>
              <a:t>Federal Section&gt;Income&gt;</a:t>
            </a:r>
            <a:r>
              <a:rPr lang="pt-BR" sz="2400" dirty="0"/>
              <a:t> IRA/Pension Distributions &gt;Add or Edit a 1099-R&gt;Options</a:t>
            </a:r>
            <a:endParaRPr lang="en-US" sz="2400" dirty="0"/>
          </a:p>
        </p:txBody>
      </p:sp>
      <p:sp>
        <p:nvSpPr>
          <p:cNvPr id="10" name="Date Placeholder 9">
            <a:extLst>
              <a:ext uri="{FF2B5EF4-FFF2-40B4-BE49-F238E27FC236}">
                <a16:creationId xmlns:a16="http://schemas.microsoft.com/office/drawing/2014/main" id="{895FCD5F-1F20-4DDA-9C1B-0C4025F40AB5}"/>
              </a:ext>
            </a:extLst>
          </p:cNvPr>
          <p:cNvSpPr>
            <a:spLocks noGrp="1"/>
          </p:cNvSpPr>
          <p:nvPr>
            <p:ph type="dt" sz="half" idx="2"/>
          </p:nvPr>
        </p:nvSpPr>
        <p:spPr/>
        <p:txBody>
          <a:bodyPr/>
          <a:lstStyle/>
          <a:p>
            <a:r>
              <a:rPr lang="en-US"/>
              <a:t>12-13-2020 v0.94</a:t>
            </a:r>
            <a:endParaRPr lang="en-US" dirty="0"/>
          </a:p>
        </p:txBody>
      </p:sp>
      <p:sp>
        <p:nvSpPr>
          <p:cNvPr id="2" name="Footer Placeholder 1"/>
          <p:cNvSpPr>
            <a:spLocks noGrp="1"/>
          </p:cNvSpPr>
          <p:nvPr>
            <p:ph type="ftr" sz="quarter" idx="3"/>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p:txBody>
          <a:bodyPr/>
          <a:lstStyle/>
          <a:p>
            <a:pPr>
              <a:defRPr/>
            </a:pPr>
            <a:fld id="{9C9E3000-1FE7-4597-BE23-A1AC10F0DE04}" type="slidenum">
              <a:rPr lang="en-US" altLang="en-US" smtClean="0"/>
              <a:pPr>
                <a:defRPr/>
              </a:pPr>
              <a:t>47</a:t>
            </a:fld>
            <a:endParaRPr lang="en-US" altLang="en-US" dirty="0"/>
          </a:p>
        </p:txBody>
      </p:sp>
      <p:pic>
        <p:nvPicPr>
          <p:cNvPr id="5" name="Picture 4"/>
          <p:cNvPicPr>
            <a:picLocks noChangeAspect="1"/>
          </p:cNvPicPr>
          <p:nvPr/>
        </p:nvPicPr>
        <p:blipFill>
          <a:blip r:embed="rId3"/>
          <a:stretch>
            <a:fillRect/>
          </a:stretch>
        </p:blipFill>
        <p:spPr>
          <a:xfrm>
            <a:off x="2743199" y="3017304"/>
            <a:ext cx="6910137" cy="3228506"/>
          </a:xfrm>
          <a:prstGeom prst="rect">
            <a:avLst/>
          </a:prstGeom>
          <a:ln>
            <a:solidFill>
              <a:schemeClr val="tx1"/>
            </a:solidFill>
          </a:ln>
        </p:spPr>
      </p:pic>
      <p:sp>
        <p:nvSpPr>
          <p:cNvPr id="6" name="Oval 5"/>
          <p:cNvSpPr/>
          <p:nvPr/>
        </p:nvSpPr>
        <p:spPr>
          <a:xfrm>
            <a:off x="2413000" y="3733800"/>
            <a:ext cx="2895600" cy="609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5562599" y="3853934"/>
            <a:ext cx="2351028" cy="369332"/>
          </a:xfrm>
          <a:prstGeom prst="rect">
            <a:avLst/>
          </a:prstGeom>
          <a:noFill/>
        </p:spPr>
        <p:txBody>
          <a:bodyPr wrap="none" rtlCol="0">
            <a:spAutoFit/>
          </a:bodyPr>
          <a:lstStyle/>
          <a:p>
            <a:r>
              <a:rPr lang="en-US" b="1" dirty="0">
                <a:solidFill>
                  <a:srgbClr val="FF0000"/>
                </a:solidFill>
              </a:rPr>
              <a:t>Includes PSO exclusion</a:t>
            </a:r>
          </a:p>
        </p:txBody>
      </p:sp>
      <p:sp>
        <p:nvSpPr>
          <p:cNvPr id="9" name="TextBox 8"/>
          <p:cNvSpPr txBox="1"/>
          <p:nvPr/>
        </p:nvSpPr>
        <p:spPr>
          <a:xfrm>
            <a:off x="5562599" y="4470707"/>
            <a:ext cx="2451953" cy="923330"/>
          </a:xfrm>
          <a:prstGeom prst="rect">
            <a:avLst/>
          </a:prstGeom>
          <a:noFill/>
        </p:spPr>
        <p:txBody>
          <a:bodyPr wrap="none" rtlCol="0">
            <a:spAutoFit/>
          </a:bodyPr>
          <a:lstStyle/>
          <a:p>
            <a:r>
              <a:rPr lang="en-US" b="1" dirty="0">
                <a:solidFill>
                  <a:srgbClr val="FF0000"/>
                </a:solidFill>
              </a:rPr>
              <a:t>Use for PSO exclusion if</a:t>
            </a:r>
          </a:p>
          <a:p>
            <a:r>
              <a:rPr lang="en-US" b="1" dirty="0">
                <a:solidFill>
                  <a:srgbClr val="FF0000"/>
                </a:solidFill>
              </a:rPr>
              <a:t>taxable amount is given</a:t>
            </a:r>
          </a:p>
          <a:p>
            <a:r>
              <a:rPr lang="en-US" b="1" dirty="0">
                <a:solidFill>
                  <a:srgbClr val="FF0000"/>
                </a:solidFill>
              </a:rPr>
              <a:t>on 1099-R</a:t>
            </a:r>
          </a:p>
        </p:txBody>
      </p:sp>
    </p:spTree>
    <p:extLst>
      <p:ext uri="{BB962C8B-B14F-4D97-AF65-F5344CB8AC3E}">
        <p14:creationId xmlns:p14="http://schemas.microsoft.com/office/powerpoint/2010/main" val="3178989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48</a:t>
            </a:fld>
            <a:endParaRPr lang="en-US" altLang="en-US" dirty="0"/>
          </a:p>
        </p:txBody>
      </p:sp>
      <p:sp>
        <p:nvSpPr>
          <p:cNvPr id="4" name="Title 3"/>
          <p:cNvSpPr>
            <a:spLocks noGrp="1"/>
          </p:cNvSpPr>
          <p:nvPr>
            <p:ph type="title"/>
          </p:nvPr>
        </p:nvSpPr>
        <p:spPr/>
        <p:txBody>
          <a:bodyPr>
            <a:normAutofit fontScale="90000"/>
          </a:bodyPr>
          <a:lstStyle/>
          <a:p>
            <a:r>
              <a:rPr lang="en-US" dirty="0"/>
              <a:t>TSO – Simplified Method Worksheet Screen</a:t>
            </a:r>
            <a:br>
              <a:rPr lang="en-US" dirty="0"/>
            </a:br>
            <a:r>
              <a:rPr lang="en-GB" altLang="en-US" sz="2400" dirty="0"/>
              <a:t>Federal Section&gt;Income&gt;</a:t>
            </a:r>
            <a:r>
              <a:rPr lang="pt-BR" sz="2400" dirty="0"/>
              <a:t> IRA/Pension Distributions &gt;Add or Edit a 1099R&gt;Options&gt;Simplified Method Worksheet</a:t>
            </a:r>
            <a:endParaRPr lang="en-US" sz="2400" dirty="0"/>
          </a:p>
        </p:txBody>
      </p:sp>
      <p:pic>
        <p:nvPicPr>
          <p:cNvPr id="6" name="Picture 5"/>
          <p:cNvPicPr>
            <a:picLocks noChangeAspect="1"/>
          </p:cNvPicPr>
          <p:nvPr/>
        </p:nvPicPr>
        <p:blipFill>
          <a:blip r:embed="rId3"/>
          <a:stretch>
            <a:fillRect/>
          </a:stretch>
        </p:blipFill>
        <p:spPr>
          <a:xfrm>
            <a:off x="4191000" y="1304150"/>
            <a:ext cx="3848637" cy="4961155"/>
          </a:xfrm>
          <a:prstGeom prst="rect">
            <a:avLst/>
          </a:prstGeom>
          <a:ln>
            <a:solidFill>
              <a:schemeClr val="tx1"/>
            </a:solidFill>
          </a:ln>
        </p:spPr>
      </p:pic>
      <p:sp>
        <p:nvSpPr>
          <p:cNvPr id="7" name="TextBox 6"/>
          <p:cNvSpPr txBox="1"/>
          <p:nvPr/>
        </p:nvSpPr>
        <p:spPr>
          <a:xfrm>
            <a:off x="838200" y="1828800"/>
            <a:ext cx="2659190" cy="923330"/>
          </a:xfrm>
          <a:prstGeom prst="rect">
            <a:avLst/>
          </a:prstGeom>
          <a:noFill/>
          <a:ln w="28575">
            <a:solidFill>
              <a:srgbClr val="FF0000"/>
            </a:solidFill>
          </a:ln>
        </p:spPr>
        <p:txBody>
          <a:bodyPr wrap="none" rtlCol="0">
            <a:spAutoFit/>
          </a:bodyPr>
          <a:lstStyle/>
          <a:p>
            <a:r>
              <a:rPr lang="en-US" b="1" dirty="0">
                <a:solidFill>
                  <a:srgbClr val="FF0000"/>
                </a:solidFill>
              </a:rPr>
              <a:t>Info from Bogart Annuity</a:t>
            </a:r>
          </a:p>
          <a:p>
            <a:r>
              <a:rPr lang="en-US" b="1" dirty="0">
                <a:solidFill>
                  <a:srgbClr val="FF0000"/>
                </a:solidFill>
              </a:rPr>
              <a:t>Calculator</a:t>
            </a:r>
          </a:p>
          <a:p>
            <a:r>
              <a:rPr lang="en-US" b="1" dirty="0">
                <a:solidFill>
                  <a:srgbClr val="FF0000"/>
                </a:solidFill>
              </a:rPr>
              <a:t>(see slide 43 – right side)</a:t>
            </a:r>
          </a:p>
        </p:txBody>
      </p:sp>
      <p:sp>
        <p:nvSpPr>
          <p:cNvPr id="9" name="TextBox 8"/>
          <p:cNvSpPr txBox="1"/>
          <p:nvPr/>
        </p:nvSpPr>
        <p:spPr>
          <a:xfrm>
            <a:off x="8305800" y="1644134"/>
            <a:ext cx="3299749" cy="1107996"/>
          </a:xfrm>
          <a:prstGeom prst="rect">
            <a:avLst/>
          </a:prstGeom>
          <a:noFill/>
          <a:ln>
            <a:solidFill>
              <a:srgbClr val="FF0000"/>
            </a:solidFill>
          </a:ln>
        </p:spPr>
        <p:txBody>
          <a:bodyPr wrap="none" rtlCol="0">
            <a:spAutoFit/>
          </a:bodyPr>
          <a:lstStyle/>
          <a:p>
            <a:r>
              <a:rPr lang="en-US" sz="2200" b="1" dirty="0">
                <a:solidFill>
                  <a:srgbClr val="FF0000"/>
                </a:solidFill>
              </a:rPr>
              <a:t>Advantage to this method:</a:t>
            </a:r>
          </a:p>
          <a:p>
            <a:r>
              <a:rPr lang="en-US" sz="2200" b="1" dirty="0">
                <a:solidFill>
                  <a:srgbClr val="FF0000"/>
                </a:solidFill>
              </a:rPr>
              <a:t>Data carries forward to</a:t>
            </a:r>
          </a:p>
          <a:p>
            <a:r>
              <a:rPr lang="en-US" sz="2200" b="1" dirty="0">
                <a:solidFill>
                  <a:srgbClr val="FF0000"/>
                </a:solidFill>
              </a:rPr>
              <a:t>following year</a:t>
            </a:r>
          </a:p>
        </p:txBody>
      </p:sp>
      <p:sp>
        <p:nvSpPr>
          <p:cNvPr id="5" name="Date Placeholder 4">
            <a:extLst>
              <a:ext uri="{FF2B5EF4-FFF2-40B4-BE49-F238E27FC236}">
                <a16:creationId xmlns:a16="http://schemas.microsoft.com/office/drawing/2014/main" id="{D6DF65E3-BDA7-4247-AD28-602A2DFC845E}"/>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3294829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278833" y="1371042"/>
            <a:ext cx="9753600" cy="4413751"/>
          </a:xfrm>
        </p:spPr>
        <p:txBody>
          <a:bodyPr/>
          <a:lstStyle/>
          <a:p>
            <a:r>
              <a:rPr lang="en-US" dirty="0"/>
              <a:t>TSO displays when taxable amount is less than gross distribution.  In Davenport case, just click Continue</a:t>
            </a:r>
          </a:p>
        </p:txBody>
      </p:sp>
      <p:sp>
        <p:nvSpPr>
          <p:cNvPr id="4" name="Title 3"/>
          <p:cNvSpPr>
            <a:spLocks noGrp="1"/>
          </p:cNvSpPr>
          <p:nvPr>
            <p:ph type="title"/>
          </p:nvPr>
        </p:nvSpPr>
        <p:spPr/>
        <p:txBody>
          <a:bodyPr/>
          <a:lstStyle/>
          <a:p>
            <a:r>
              <a:rPr lang="en-US" dirty="0"/>
              <a:t>TSO – Warning about Form 1099-R</a:t>
            </a:r>
          </a:p>
        </p:txBody>
      </p:sp>
      <p:sp>
        <p:nvSpPr>
          <p:cNvPr id="8" name="Date Placeholder 7">
            <a:extLst>
              <a:ext uri="{FF2B5EF4-FFF2-40B4-BE49-F238E27FC236}">
                <a16:creationId xmlns:a16="http://schemas.microsoft.com/office/drawing/2014/main" id="{2F38CACA-E6C7-412C-BC78-642400AC4449}"/>
              </a:ext>
            </a:extLst>
          </p:cNvPr>
          <p:cNvSpPr>
            <a:spLocks noGrp="1"/>
          </p:cNvSpPr>
          <p:nvPr>
            <p:ph type="dt" sz="half" idx="2"/>
          </p:nvPr>
        </p:nvSpPr>
        <p:spPr/>
        <p:txBody>
          <a:bodyPr/>
          <a:lstStyle/>
          <a:p>
            <a:r>
              <a:rPr lang="en-US"/>
              <a:t>12-13-2020 v0.94</a:t>
            </a:r>
            <a:endParaRPr lang="en-US" dirty="0"/>
          </a:p>
        </p:txBody>
      </p:sp>
      <p:sp>
        <p:nvSpPr>
          <p:cNvPr id="2" name="Footer Placeholder 1"/>
          <p:cNvSpPr>
            <a:spLocks noGrp="1"/>
          </p:cNvSpPr>
          <p:nvPr>
            <p:ph type="ftr" sz="quarter" idx="3"/>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p:txBody>
          <a:bodyPr/>
          <a:lstStyle/>
          <a:p>
            <a:pPr>
              <a:defRPr/>
            </a:pPr>
            <a:fld id="{9C9E3000-1FE7-4597-BE23-A1AC10F0DE04}" type="slidenum">
              <a:rPr lang="en-US" altLang="en-US" smtClean="0"/>
              <a:pPr>
                <a:defRPr/>
              </a:pPr>
              <a:t>49</a:t>
            </a:fld>
            <a:endParaRPr lang="en-US" altLang="en-US" dirty="0"/>
          </a:p>
        </p:txBody>
      </p:sp>
      <p:pic>
        <p:nvPicPr>
          <p:cNvPr id="5" name="Picture 4"/>
          <p:cNvPicPr>
            <a:picLocks noChangeAspect="1"/>
          </p:cNvPicPr>
          <p:nvPr/>
        </p:nvPicPr>
        <p:blipFill>
          <a:blip r:embed="rId3"/>
          <a:stretch>
            <a:fillRect/>
          </a:stretch>
        </p:blipFill>
        <p:spPr>
          <a:xfrm>
            <a:off x="1828800" y="2502748"/>
            <a:ext cx="8458200" cy="3563350"/>
          </a:xfrm>
          <a:prstGeom prst="rect">
            <a:avLst/>
          </a:prstGeom>
          <a:ln>
            <a:solidFill>
              <a:schemeClr val="tx1"/>
            </a:solidFill>
          </a:ln>
        </p:spPr>
      </p:pic>
      <p:sp>
        <p:nvSpPr>
          <p:cNvPr id="7" name="Oval 6"/>
          <p:cNvSpPr/>
          <p:nvPr/>
        </p:nvSpPr>
        <p:spPr>
          <a:xfrm flipV="1">
            <a:off x="8305800" y="5410195"/>
            <a:ext cx="1981200" cy="65590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7862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97AD2E0-1AF9-4C7C-8D0E-CC7E477A4181}"/>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C6FBE330-DF1B-4D74-9E05-1C39A24EA2F4}"/>
              </a:ext>
            </a:extLst>
          </p:cNvPr>
          <p:cNvSpPr>
            <a:spLocks noGrp="1"/>
          </p:cNvSpPr>
          <p:nvPr>
            <p:ph type="title"/>
          </p:nvPr>
        </p:nvSpPr>
        <p:spPr/>
        <p:txBody>
          <a:bodyPr/>
          <a:lstStyle/>
          <a:p>
            <a:pPr marL="0" indent="0"/>
            <a:r>
              <a:rPr lang="en-US" dirty="0"/>
              <a:t>Scenario Step 0</a:t>
            </a:r>
            <a:br>
              <a:rPr lang="en-US" dirty="0"/>
            </a:br>
            <a:r>
              <a:rPr lang="en-US" dirty="0"/>
              <a:t>Basic Information</a:t>
            </a:r>
          </a:p>
        </p:txBody>
      </p:sp>
      <p:sp>
        <p:nvSpPr>
          <p:cNvPr id="4" name="Footer Placeholder 3">
            <a:extLst>
              <a:ext uri="{FF2B5EF4-FFF2-40B4-BE49-F238E27FC236}">
                <a16:creationId xmlns:a16="http://schemas.microsoft.com/office/drawing/2014/main" id="{28111B36-32F1-44C4-ABB5-CFA15F2F7981}"/>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D8983E3C-51E7-41B6-88C2-B1D1B7E9AA1F}"/>
              </a:ext>
            </a:extLst>
          </p:cNvPr>
          <p:cNvSpPr>
            <a:spLocks noGrp="1"/>
          </p:cNvSpPr>
          <p:nvPr>
            <p:ph type="sldNum" sz="quarter" idx="4"/>
          </p:nvPr>
        </p:nvSpPr>
        <p:spPr/>
        <p:txBody>
          <a:bodyPr/>
          <a:lstStyle/>
          <a:p>
            <a:pPr>
              <a:defRPr/>
            </a:pPr>
            <a:fld id="{0C71C609-0F0D-4841-9F2F-030B3379F104}" type="slidenum">
              <a:rPr lang="en-US" altLang="en-US" smtClean="0"/>
              <a:pPr>
                <a:defRPr/>
              </a:pPr>
              <a:t>5</a:t>
            </a:fld>
            <a:endParaRPr lang="en-US" altLang="en-US" dirty="0"/>
          </a:p>
        </p:txBody>
      </p:sp>
      <p:sp>
        <p:nvSpPr>
          <p:cNvPr id="7" name="Date Placeholder 6">
            <a:extLst>
              <a:ext uri="{FF2B5EF4-FFF2-40B4-BE49-F238E27FC236}">
                <a16:creationId xmlns:a16="http://schemas.microsoft.com/office/drawing/2014/main" id="{EBF97CB6-7C80-4CFB-A818-47F9176B134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247648305"/>
      </p:ext>
    </p:extLst>
  </p:cSld>
  <p:clrMapOvr>
    <a:masterClrMapping/>
  </p:clrMapOvr>
  <mc:AlternateContent xmlns:mc="http://schemas.openxmlformats.org/markup-compatibility/2006" xmlns:p14="http://schemas.microsoft.com/office/powerpoint/2010/main">
    <mc:Choice Requires="p14">
      <p:transition spd="slow" p14:dur="2000" advTm="11436"/>
    </mc:Choice>
    <mc:Fallback xmlns="">
      <p:transition spd="slow" advTm="1143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50</a:t>
            </a:fld>
            <a:endParaRPr lang="en-US" altLang="en-US" dirty="0"/>
          </a:p>
        </p:txBody>
      </p:sp>
      <p:sp>
        <p:nvSpPr>
          <p:cNvPr id="4" name="Title 3"/>
          <p:cNvSpPr>
            <a:spLocks noGrp="1"/>
          </p:cNvSpPr>
          <p:nvPr>
            <p:ph type="title"/>
          </p:nvPr>
        </p:nvSpPr>
        <p:spPr>
          <a:xfrm>
            <a:off x="1066803" y="28835"/>
            <a:ext cx="10210797" cy="1143000"/>
          </a:xfrm>
        </p:spPr>
        <p:txBody>
          <a:bodyPr>
            <a:normAutofit fontScale="90000"/>
          </a:bodyPr>
          <a:lstStyle/>
          <a:p>
            <a:r>
              <a:rPr lang="en-US" sz="3600" dirty="0"/>
              <a:t>TSO – Entering Reason for Excludable Portion of 1099-R</a:t>
            </a:r>
            <a:r>
              <a:rPr lang="en-GB" altLang="en-US" dirty="0"/>
              <a:t> </a:t>
            </a:r>
            <a:r>
              <a:rPr lang="en-GB" altLang="en-US" sz="2400" dirty="0"/>
              <a:t>Federal Section&gt;Income&gt;</a:t>
            </a:r>
            <a:r>
              <a:rPr lang="pt-BR" sz="2400" dirty="0"/>
              <a:t> IRA/Pension Distributions </a:t>
            </a:r>
            <a:endParaRPr lang="en-US" dirty="0"/>
          </a:p>
        </p:txBody>
      </p:sp>
      <p:pic>
        <p:nvPicPr>
          <p:cNvPr id="5" name="Picture 4"/>
          <p:cNvPicPr>
            <a:picLocks noChangeAspect="1"/>
          </p:cNvPicPr>
          <p:nvPr/>
        </p:nvPicPr>
        <p:blipFill>
          <a:blip r:embed="rId3"/>
          <a:stretch>
            <a:fillRect/>
          </a:stretch>
        </p:blipFill>
        <p:spPr>
          <a:xfrm>
            <a:off x="1789534" y="1403349"/>
            <a:ext cx="7202066" cy="4669631"/>
          </a:xfrm>
          <a:prstGeom prst="rect">
            <a:avLst/>
          </a:prstGeom>
          <a:ln>
            <a:solidFill>
              <a:schemeClr val="tx1"/>
            </a:solidFill>
          </a:ln>
        </p:spPr>
      </p:pic>
      <p:sp>
        <p:nvSpPr>
          <p:cNvPr id="6" name="Oval 5"/>
          <p:cNvSpPr/>
          <p:nvPr/>
        </p:nvSpPr>
        <p:spPr>
          <a:xfrm>
            <a:off x="1676400" y="4343400"/>
            <a:ext cx="2438400" cy="533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Date Placeholder 6">
            <a:extLst>
              <a:ext uri="{FF2B5EF4-FFF2-40B4-BE49-F238E27FC236}">
                <a16:creationId xmlns:a16="http://schemas.microsoft.com/office/drawing/2014/main" id="{AAFFBF01-85DD-4FFF-8694-6FF27FE80F8D}"/>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856210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684758" y="1244215"/>
            <a:ext cx="4515480" cy="5021090"/>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51</a:t>
            </a:fld>
            <a:endParaRPr lang="en-US" altLang="en-US" dirty="0"/>
          </a:p>
        </p:txBody>
      </p:sp>
      <p:sp>
        <p:nvSpPr>
          <p:cNvPr id="4" name="Title 3"/>
          <p:cNvSpPr>
            <a:spLocks noGrp="1"/>
          </p:cNvSpPr>
          <p:nvPr>
            <p:ph type="title"/>
          </p:nvPr>
        </p:nvSpPr>
        <p:spPr>
          <a:xfrm>
            <a:off x="1066803" y="28835"/>
            <a:ext cx="10058397" cy="1143000"/>
          </a:xfrm>
        </p:spPr>
        <p:txBody>
          <a:bodyPr>
            <a:normAutofit fontScale="90000"/>
          </a:bodyPr>
          <a:lstStyle/>
          <a:p>
            <a:r>
              <a:rPr lang="en-US" sz="3600" dirty="0"/>
              <a:t>TSO – Entering Reason for Non-Taxable Portion of 1099-R</a:t>
            </a:r>
            <a:br>
              <a:rPr lang="en-US" sz="3600" dirty="0"/>
            </a:br>
            <a:r>
              <a:rPr lang="en-GB" altLang="en-US" sz="2400" dirty="0"/>
              <a:t>Federal Section&gt;Income&gt;</a:t>
            </a:r>
            <a:r>
              <a:rPr lang="pt-BR" sz="2400" dirty="0"/>
              <a:t> IRA/Pension Distributions &gt;Nontaxable Distributions</a:t>
            </a:r>
            <a:endParaRPr lang="en-US" sz="2400" dirty="0"/>
          </a:p>
        </p:txBody>
      </p:sp>
      <p:sp>
        <p:nvSpPr>
          <p:cNvPr id="6" name="Oval 5"/>
          <p:cNvSpPr/>
          <p:nvPr/>
        </p:nvSpPr>
        <p:spPr>
          <a:xfrm>
            <a:off x="3276600" y="4572000"/>
            <a:ext cx="4923638" cy="838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530945" y="3886200"/>
            <a:ext cx="2572884" cy="923330"/>
          </a:xfrm>
          <a:prstGeom prst="rect">
            <a:avLst/>
          </a:prstGeom>
          <a:noFill/>
          <a:ln w="28575">
            <a:solidFill>
              <a:srgbClr val="FF0000"/>
            </a:solidFill>
          </a:ln>
        </p:spPr>
        <p:txBody>
          <a:bodyPr wrap="none" rtlCol="0">
            <a:spAutoFit/>
          </a:bodyPr>
          <a:lstStyle/>
          <a:p>
            <a:r>
              <a:rPr lang="en-US" b="1" dirty="0">
                <a:solidFill>
                  <a:srgbClr val="FF0000"/>
                </a:solidFill>
              </a:rPr>
              <a:t>Info from Bogart Annuity</a:t>
            </a:r>
          </a:p>
          <a:p>
            <a:r>
              <a:rPr lang="en-US" b="1" dirty="0">
                <a:solidFill>
                  <a:srgbClr val="FF0000"/>
                </a:solidFill>
              </a:rPr>
              <a:t>calculator (see slide 43</a:t>
            </a:r>
          </a:p>
          <a:p>
            <a:r>
              <a:rPr lang="en-US" b="1" dirty="0">
                <a:solidFill>
                  <a:srgbClr val="FF0000"/>
                </a:solidFill>
              </a:rPr>
              <a:t>bottom)</a:t>
            </a:r>
          </a:p>
        </p:txBody>
      </p:sp>
      <p:sp>
        <p:nvSpPr>
          <p:cNvPr id="8" name="Date Placeholder 7">
            <a:extLst>
              <a:ext uri="{FF2B5EF4-FFF2-40B4-BE49-F238E27FC236}">
                <a16:creationId xmlns:a16="http://schemas.microsoft.com/office/drawing/2014/main" id="{88C766A5-B287-4EEE-9EC1-5F06094917A7}"/>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69547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52</a:t>
            </a:fld>
            <a:endParaRPr lang="en-US" altLang="en-US" dirty="0"/>
          </a:p>
        </p:txBody>
      </p:sp>
      <p:sp>
        <p:nvSpPr>
          <p:cNvPr id="4" name="Content Placeholder 3"/>
          <p:cNvSpPr>
            <a:spLocks noGrp="1"/>
          </p:cNvSpPr>
          <p:nvPr>
            <p:ph sz="quarter" idx="12"/>
          </p:nvPr>
        </p:nvSpPr>
        <p:spPr>
          <a:xfrm>
            <a:off x="1278833" y="1524000"/>
            <a:ext cx="9753600" cy="4260793"/>
          </a:xfrm>
        </p:spPr>
        <p:txBody>
          <a:bodyPr>
            <a:normAutofit fontScale="77500" lnSpcReduction="20000"/>
          </a:bodyPr>
          <a:lstStyle/>
          <a:p>
            <a:r>
              <a:rPr lang="en-US" dirty="0"/>
              <a:t>Taxable amount of pension from Box 2a flows through to NJ 1040 Line 20a</a:t>
            </a:r>
          </a:p>
          <a:p>
            <a:r>
              <a:rPr lang="en-US" dirty="0"/>
              <a:t>Excludable amount of pension due to after-tax pension contributions must be manually entered on NJ 1040 20b</a:t>
            </a:r>
          </a:p>
          <a:p>
            <a:pPr lvl="1"/>
            <a:r>
              <a:rPr lang="en-US" dirty="0"/>
              <a:t>Use excludable amount shown on Tax Exclusion Table in Bogart Annuity Calculator results (see slide 44)</a:t>
            </a:r>
          </a:p>
          <a:p>
            <a:pPr lvl="1"/>
            <a:r>
              <a:rPr lang="en-US" dirty="0"/>
              <a:t>Enter as Adjustment to Line 20b on NJ Checklist in Income Subject to Tax section</a:t>
            </a:r>
          </a:p>
          <a:p>
            <a:r>
              <a:rPr lang="en-US" dirty="0"/>
              <a:t>Don’t forget to also do NJ Checklist entries for the PSO health insurance premiums</a:t>
            </a:r>
          </a:p>
          <a:p>
            <a:pPr lvl="1"/>
            <a:r>
              <a:rPr lang="en-US" dirty="0"/>
              <a:t>Refer to NJ Special Handling document for details on these entries</a:t>
            </a:r>
          </a:p>
          <a:p>
            <a:endParaRPr lang="en-US" dirty="0"/>
          </a:p>
        </p:txBody>
      </p:sp>
      <p:sp>
        <p:nvSpPr>
          <p:cNvPr id="5" name="Title 4"/>
          <p:cNvSpPr>
            <a:spLocks noGrp="1"/>
          </p:cNvSpPr>
          <p:nvPr>
            <p:ph type="title"/>
          </p:nvPr>
        </p:nvSpPr>
        <p:spPr/>
        <p:txBody>
          <a:bodyPr>
            <a:normAutofit fontScale="90000"/>
          </a:bodyPr>
          <a:lstStyle/>
          <a:p>
            <a:r>
              <a:rPr lang="en-US" dirty="0"/>
              <a:t>NJ Excludable Pension Amounts on NJ Checklist</a:t>
            </a:r>
          </a:p>
        </p:txBody>
      </p:sp>
      <p:sp>
        <p:nvSpPr>
          <p:cNvPr id="6" name="Date Placeholder 5">
            <a:extLst>
              <a:ext uri="{FF2B5EF4-FFF2-40B4-BE49-F238E27FC236}">
                <a16:creationId xmlns:a16="http://schemas.microsoft.com/office/drawing/2014/main" id="{34B7BD1E-60DA-4416-BF0E-4B23F65BC258}"/>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95145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6624" y="2595713"/>
            <a:ext cx="10686016" cy="372190"/>
          </a:xfrm>
          <a:prstGeom prst="rect">
            <a:avLst/>
          </a:prstGeom>
        </p:spPr>
      </p:pic>
      <p:pic>
        <p:nvPicPr>
          <p:cNvPr id="5" name="Picture 4"/>
          <p:cNvPicPr>
            <a:picLocks noChangeAspect="1"/>
          </p:cNvPicPr>
          <p:nvPr/>
        </p:nvPicPr>
        <p:blipFill rotWithShape="1">
          <a:blip r:embed="rId3"/>
          <a:srcRect t="2984"/>
          <a:stretch/>
        </p:blipFill>
        <p:spPr>
          <a:xfrm>
            <a:off x="958850" y="2930745"/>
            <a:ext cx="10686015" cy="1536414"/>
          </a:xfrm>
          <a:prstGeom prst="rect">
            <a:avLst/>
          </a:prstGeom>
        </p:spPr>
      </p:pic>
      <p:sp>
        <p:nvSpPr>
          <p:cNvPr id="7" name="Date Placeholder 6">
            <a:extLst>
              <a:ext uri="{FF2B5EF4-FFF2-40B4-BE49-F238E27FC236}">
                <a16:creationId xmlns:a16="http://schemas.microsoft.com/office/drawing/2014/main" id="{30BC9C73-6616-4063-8ACF-7CFB721BA7FF}"/>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53</a:t>
            </a:fld>
            <a:endParaRPr lang="en-US" altLang="en-US" dirty="0"/>
          </a:p>
        </p:txBody>
      </p:sp>
      <p:sp>
        <p:nvSpPr>
          <p:cNvPr id="6" name="Title 5"/>
          <p:cNvSpPr>
            <a:spLocks noGrp="1"/>
          </p:cNvSpPr>
          <p:nvPr>
            <p:ph type="title"/>
          </p:nvPr>
        </p:nvSpPr>
        <p:spPr/>
        <p:txBody>
          <a:bodyPr>
            <a:normAutofit fontScale="90000"/>
          </a:bodyPr>
          <a:lstStyle/>
          <a:p>
            <a:r>
              <a:rPr lang="en-US" dirty="0"/>
              <a:t>Excludable Pension Amount From Bogart Annuity Calculator on NJ Checklist </a:t>
            </a:r>
          </a:p>
        </p:txBody>
      </p:sp>
      <p:sp>
        <p:nvSpPr>
          <p:cNvPr id="14" name="TextBox 13"/>
          <p:cNvSpPr txBox="1"/>
          <p:nvPr/>
        </p:nvSpPr>
        <p:spPr>
          <a:xfrm>
            <a:off x="941064" y="1451977"/>
            <a:ext cx="3321166" cy="769441"/>
          </a:xfrm>
          <a:prstGeom prst="rect">
            <a:avLst/>
          </a:prstGeom>
          <a:noFill/>
          <a:ln w="28575">
            <a:solidFill>
              <a:srgbClr val="FF0000"/>
            </a:solidFill>
          </a:ln>
        </p:spPr>
        <p:txBody>
          <a:bodyPr wrap="none" rtlCol="0">
            <a:spAutoFit/>
          </a:bodyPr>
          <a:lstStyle/>
          <a:p>
            <a:r>
              <a:rPr lang="en-US" sz="2200" b="1" dirty="0">
                <a:solidFill>
                  <a:srgbClr val="FF0000"/>
                </a:solidFill>
              </a:rPr>
              <a:t>Excludable pension</a:t>
            </a:r>
          </a:p>
          <a:p>
            <a:r>
              <a:rPr lang="en-US" sz="2200" b="1" dirty="0">
                <a:solidFill>
                  <a:srgbClr val="FF0000"/>
                </a:solidFill>
              </a:rPr>
              <a:t> amount added to Line 20b</a:t>
            </a:r>
          </a:p>
        </p:txBody>
      </p:sp>
      <p:sp>
        <p:nvSpPr>
          <p:cNvPr id="15" name="Oval 14"/>
          <p:cNvSpPr/>
          <p:nvPr/>
        </p:nvSpPr>
        <p:spPr>
          <a:xfrm>
            <a:off x="3206323" y="2900505"/>
            <a:ext cx="1308951" cy="37219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a:cxnSpLocks/>
          </p:cNvCxnSpPr>
          <p:nvPr/>
        </p:nvCxnSpPr>
        <p:spPr bwMode="auto">
          <a:xfrm>
            <a:off x="2819400" y="2242539"/>
            <a:ext cx="762000" cy="657966"/>
          </a:xfrm>
          <a:prstGeom prst="straightConnector1">
            <a:avLst/>
          </a:prstGeom>
          <a:noFill/>
          <a:ln w="3810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6C4A64D9-8F0F-48E1-BAAD-D7756AA42752}"/>
              </a:ext>
            </a:extLst>
          </p:cNvPr>
          <p:cNvSpPr txBox="1"/>
          <p:nvPr/>
        </p:nvSpPr>
        <p:spPr>
          <a:xfrm>
            <a:off x="1295400" y="4981790"/>
            <a:ext cx="10112064" cy="769441"/>
          </a:xfrm>
          <a:prstGeom prst="rect">
            <a:avLst/>
          </a:prstGeom>
          <a:noFill/>
          <a:ln w="28575">
            <a:solidFill>
              <a:srgbClr val="FF0000"/>
            </a:solidFill>
          </a:ln>
        </p:spPr>
        <p:txBody>
          <a:bodyPr wrap="none" rtlCol="0">
            <a:spAutoFit/>
          </a:bodyPr>
          <a:lstStyle/>
          <a:p>
            <a:r>
              <a:rPr lang="en-US" sz="2200" b="1" dirty="0">
                <a:solidFill>
                  <a:srgbClr val="FF0000"/>
                </a:solidFill>
              </a:rPr>
              <a:t>Don’t forget to also do NJ Checklist entries for PSO health insurance premiums; refer </a:t>
            </a:r>
          </a:p>
          <a:p>
            <a:r>
              <a:rPr lang="en-US" sz="2200" b="1" dirty="0">
                <a:solidFill>
                  <a:srgbClr val="FF0000"/>
                </a:solidFill>
              </a:rPr>
              <a:t>to NJ Special Handling document for details</a:t>
            </a:r>
          </a:p>
        </p:txBody>
      </p:sp>
    </p:spTree>
    <p:extLst>
      <p:ext uri="{BB962C8B-B14F-4D97-AF65-F5344CB8AC3E}">
        <p14:creationId xmlns:p14="http://schemas.microsoft.com/office/powerpoint/2010/main" val="2026833107"/>
      </p:ext>
    </p:extLst>
  </p:cSld>
  <p:clrMapOvr>
    <a:masterClrMapping/>
  </p:clrMapOvr>
  <mc:AlternateContent xmlns:mc="http://schemas.openxmlformats.org/markup-compatibility/2006" xmlns:p14="http://schemas.microsoft.com/office/powerpoint/2010/main">
    <mc:Choice Requires="p14">
      <p:transition spd="slow" p14:dur="2000" advTm="30971"/>
    </mc:Choice>
    <mc:Fallback xmlns="">
      <p:transition spd="slow" advTm="3097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fontScale="85000" lnSpcReduction="20000"/>
          </a:bodyPr>
          <a:lstStyle/>
          <a:p>
            <a:r>
              <a:rPr lang="en-US" dirty="0"/>
              <a:t>Pause the slide show</a:t>
            </a:r>
          </a:p>
          <a:p>
            <a:r>
              <a:rPr lang="en-US" dirty="0"/>
              <a:t>Determine the taxable and excludable amounts of the pension by using the Bogart Annuity calculator on the TP4F Preparer page</a:t>
            </a:r>
          </a:p>
          <a:p>
            <a:r>
              <a:rPr lang="en-US" dirty="0"/>
              <a:t>Enter the 1099-R from Calvert County Sheriff’s Department into TSO (Step 3)</a:t>
            </a:r>
          </a:p>
          <a:p>
            <a:pPr lvl="1"/>
            <a:r>
              <a:rPr lang="en-US" dirty="0"/>
              <a:t>Enter info from Bogart Annuity calculator directly onto 1099-R screen </a:t>
            </a:r>
            <a:r>
              <a:rPr lang="en-US" u="sng" dirty="0"/>
              <a:t>or</a:t>
            </a:r>
            <a:r>
              <a:rPr lang="en-US" dirty="0"/>
              <a:t> by using Simplified Method Worksheet screen in TSO</a:t>
            </a:r>
          </a:p>
          <a:p>
            <a:pPr lvl="1"/>
            <a:r>
              <a:rPr lang="en-US" dirty="0"/>
              <a:t>Don’t forget to complete the Nontaxable Distributions screen also</a:t>
            </a:r>
          </a:p>
          <a:p>
            <a:r>
              <a:rPr lang="en-US" dirty="0"/>
              <a:t>Check the Federal and NJ refund monitors</a:t>
            </a:r>
          </a:p>
        </p:txBody>
      </p:sp>
      <p:sp>
        <p:nvSpPr>
          <p:cNvPr id="2" name="Title 1"/>
          <p:cNvSpPr>
            <a:spLocks noGrp="1"/>
          </p:cNvSpPr>
          <p:nvPr>
            <p:ph type="title"/>
          </p:nvPr>
        </p:nvSpPr>
        <p:spPr/>
        <p:txBody>
          <a:bodyPr>
            <a:normAutofit/>
          </a:bodyPr>
          <a:lstStyle/>
          <a:p>
            <a:r>
              <a:rPr lang="en-US" dirty="0"/>
              <a:t>TSO - Student Activity</a:t>
            </a:r>
            <a:br>
              <a:rPr lang="en-US" dirty="0"/>
            </a:br>
            <a:r>
              <a:rPr lang="en-GB" altLang="en-US" sz="2400" dirty="0"/>
              <a:t>Federal Section&gt;Income&gt;</a:t>
            </a:r>
            <a:r>
              <a:rPr lang="pt-BR" sz="2400" dirty="0"/>
              <a:t> IRA/Pension Distributions &gt;Add or Edit a 1099-R</a:t>
            </a:r>
            <a:endParaRPr lang="en-US" sz="2400" dirty="0"/>
          </a:p>
        </p:txBody>
      </p:sp>
      <p:sp>
        <p:nvSpPr>
          <p:cNvPr id="4" name="Date Placeholder 3">
            <a:extLst>
              <a:ext uri="{FF2B5EF4-FFF2-40B4-BE49-F238E27FC236}">
                <a16:creationId xmlns:a16="http://schemas.microsoft.com/office/drawing/2014/main" id="{323CB705-1B40-4076-8514-275621E8CFA0}"/>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54</a:t>
            </a:fld>
            <a:endParaRPr lang="en-US" dirty="0"/>
          </a:p>
        </p:txBody>
      </p:sp>
    </p:spTree>
    <p:extLst>
      <p:ext uri="{BB962C8B-B14F-4D97-AF65-F5344CB8AC3E}">
        <p14:creationId xmlns:p14="http://schemas.microsoft.com/office/powerpoint/2010/main" val="3825439957"/>
      </p:ext>
    </p:extLst>
  </p:cSld>
  <p:clrMapOvr>
    <a:masterClrMapping/>
  </p:clrMapOvr>
  <p:transition advTm="72674"/>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13580" y="1342312"/>
            <a:ext cx="4753638" cy="5106113"/>
          </a:xfrm>
          <a:prstGeom prst="rect">
            <a:avLst/>
          </a:prstGeom>
          <a:ln>
            <a:solidFill>
              <a:schemeClr val="tx1"/>
            </a:solidFill>
          </a:ln>
        </p:spPr>
      </p:pic>
      <p:sp>
        <p:nvSpPr>
          <p:cNvPr id="2" name="Date Placeholder 1">
            <a:extLst>
              <a:ext uri="{FF2B5EF4-FFF2-40B4-BE49-F238E27FC236}">
                <a16:creationId xmlns:a16="http://schemas.microsoft.com/office/drawing/2014/main" id="{EFE6F395-8EC4-4662-8302-E7764AD23329}"/>
              </a:ext>
            </a:extLst>
          </p:cNvPr>
          <p:cNvSpPr>
            <a:spLocks noGrp="1"/>
          </p:cNvSpPr>
          <p:nvPr>
            <p:ph type="dt" sz="half" idx="10"/>
          </p:nvPr>
        </p:nvSpPr>
        <p:spPr/>
        <p:txBody>
          <a:bodyPr/>
          <a:lstStyle/>
          <a:p>
            <a:r>
              <a:rPr lang="en-US"/>
              <a:t>12-13-2020 v0.94</a:t>
            </a:r>
            <a:endParaRPr lang="en-US" dirty="0"/>
          </a:p>
        </p:txBody>
      </p:sp>
      <p:sp>
        <p:nvSpPr>
          <p:cNvPr id="4" name="Footer Placeholder 3"/>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fld id="{AE820BBC-AC8A-41A2-B5A2-A38EDA688333}" type="slidenum">
              <a:rPr lang="en-US" altLang="en-US" smtClean="0"/>
              <a:pPr/>
              <a:t>55</a:t>
            </a:fld>
            <a:endParaRPr lang="en-US" altLang="en-US" dirty="0"/>
          </a:p>
        </p:txBody>
      </p:sp>
      <p:sp>
        <p:nvSpPr>
          <p:cNvPr id="21506" name="Rectangle 9"/>
          <p:cNvSpPr>
            <a:spLocks noGrp="1" noChangeArrowheads="1"/>
          </p:cNvSpPr>
          <p:nvPr>
            <p:ph type="title"/>
          </p:nvPr>
        </p:nvSpPr>
        <p:spPr/>
        <p:txBody>
          <a:bodyPr>
            <a:normAutofit fontScale="90000"/>
          </a:bodyPr>
          <a:lstStyle/>
          <a:p>
            <a:r>
              <a:rPr lang="en-GB" altLang="en-US" dirty="0"/>
              <a:t>TSO – Davenport Pension Amounts on Federal 1040                                    </a:t>
            </a:r>
            <a:endParaRPr lang="en-GB" altLang="en-US" sz="1600" dirty="0"/>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ClrTx/>
              <a:buSzTx/>
              <a:buFontTx/>
              <a:buNone/>
            </a:pPr>
            <a:endParaRPr lang="en-US" altLang="en-US" sz="1050" b="0" dirty="0">
              <a:solidFill>
                <a:schemeClr val="bg1"/>
              </a:solidFill>
              <a:cs typeface="Calibri" panose="020F0502020204030204" pitchFamily="34" charset="0"/>
            </a:endParaRPr>
          </a:p>
        </p:txBody>
      </p:sp>
      <p:sp>
        <p:nvSpPr>
          <p:cNvPr id="7" name="TextBox 6"/>
          <p:cNvSpPr txBox="1"/>
          <p:nvPr/>
        </p:nvSpPr>
        <p:spPr>
          <a:xfrm>
            <a:off x="8457260" y="4506324"/>
            <a:ext cx="2763064" cy="1200329"/>
          </a:xfrm>
          <a:prstGeom prst="rect">
            <a:avLst/>
          </a:prstGeom>
          <a:noFill/>
          <a:ln w="28575">
            <a:solidFill>
              <a:srgbClr val="FF0000"/>
            </a:solidFill>
          </a:ln>
        </p:spPr>
        <p:txBody>
          <a:bodyPr wrap="none" rtlCol="0">
            <a:spAutoFit/>
          </a:bodyPr>
          <a:lstStyle/>
          <a:p>
            <a:r>
              <a:rPr lang="en-US" b="1" dirty="0">
                <a:solidFill>
                  <a:srgbClr val="FF0000"/>
                </a:solidFill>
              </a:rPr>
              <a:t>Taxable amount of Military</a:t>
            </a:r>
          </a:p>
          <a:p>
            <a:r>
              <a:rPr lang="en-US" b="1" dirty="0">
                <a:solidFill>
                  <a:srgbClr val="FF0000"/>
                </a:solidFill>
              </a:rPr>
              <a:t>and Sheriff’s Department</a:t>
            </a:r>
          </a:p>
          <a:p>
            <a:r>
              <a:rPr lang="en-US" b="1" dirty="0">
                <a:solidFill>
                  <a:srgbClr val="FF0000"/>
                </a:solidFill>
              </a:rPr>
              <a:t>pensions</a:t>
            </a:r>
          </a:p>
          <a:p>
            <a:r>
              <a:rPr lang="en-US" b="1" dirty="0">
                <a:solidFill>
                  <a:srgbClr val="FF0000"/>
                </a:solidFill>
              </a:rPr>
              <a:t>($13,567 + $36,887)</a:t>
            </a:r>
          </a:p>
        </p:txBody>
      </p:sp>
      <p:sp>
        <p:nvSpPr>
          <p:cNvPr id="10" name="Oval 9"/>
          <p:cNvSpPr/>
          <p:nvPr/>
        </p:nvSpPr>
        <p:spPr>
          <a:xfrm>
            <a:off x="7270978" y="4751057"/>
            <a:ext cx="609993" cy="21693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cxnSp>
        <p:nvCxnSpPr>
          <p:cNvPr id="11" name="Straight Arrow Connector 10"/>
          <p:cNvCxnSpPr>
            <a:cxnSpLocks/>
            <a:endCxn id="10" idx="6"/>
          </p:cNvCxnSpPr>
          <p:nvPr/>
        </p:nvCxnSpPr>
        <p:spPr>
          <a:xfrm flipH="1" flipV="1">
            <a:off x="7880971" y="4859523"/>
            <a:ext cx="576289" cy="108466"/>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205665" y="4452091"/>
            <a:ext cx="2649956" cy="1200329"/>
          </a:xfrm>
          <a:prstGeom prst="rect">
            <a:avLst/>
          </a:prstGeom>
          <a:noFill/>
          <a:ln w="28575">
            <a:solidFill>
              <a:srgbClr val="FF0000"/>
            </a:solidFill>
          </a:ln>
        </p:spPr>
        <p:txBody>
          <a:bodyPr wrap="none" rtlCol="0">
            <a:spAutoFit/>
          </a:bodyPr>
          <a:lstStyle/>
          <a:p>
            <a:r>
              <a:rPr lang="en-US" b="1" dirty="0">
                <a:solidFill>
                  <a:srgbClr val="FF0000"/>
                </a:solidFill>
              </a:rPr>
              <a:t>Gross amount of Military</a:t>
            </a:r>
          </a:p>
          <a:p>
            <a:r>
              <a:rPr lang="en-US" b="1" dirty="0">
                <a:solidFill>
                  <a:srgbClr val="FF0000"/>
                </a:solidFill>
              </a:rPr>
              <a:t>and Sheriff’s Department</a:t>
            </a:r>
          </a:p>
          <a:p>
            <a:r>
              <a:rPr lang="en-US" b="1" dirty="0">
                <a:solidFill>
                  <a:srgbClr val="FF0000"/>
                </a:solidFill>
              </a:rPr>
              <a:t>pensions</a:t>
            </a:r>
          </a:p>
          <a:p>
            <a:r>
              <a:rPr lang="en-US" b="1" dirty="0">
                <a:solidFill>
                  <a:srgbClr val="FF0000"/>
                </a:solidFill>
              </a:rPr>
              <a:t>($13,567 + $42,670)</a:t>
            </a:r>
          </a:p>
        </p:txBody>
      </p:sp>
      <p:sp>
        <p:nvSpPr>
          <p:cNvPr id="14" name="Oval 13"/>
          <p:cNvSpPr/>
          <p:nvPr/>
        </p:nvSpPr>
        <p:spPr>
          <a:xfrm>
            <a:off x="4946493" y="4663189"/>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5" name="Straight Arrow Connector 14"/>
          <p:cNvCxnSpPr/>
          <p:nvPr/>
        </p:nvCxnSpPr>
        <p:spPr bwMode="auto">
          <a:xfrm flipV="1">
            <a:off x="2875358" y="4859523"/>
            <a:ext cx="2057218" cy="12274"/>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494394206"/>
      </p:ext>
    </p:extLst>
  </p:cSld>
  <p:clrMapOvr>
    <a:masterClrMapping/>
  </p:clrMapOvr>
  <p:transition spd="slow" advTm="61413"/>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59339" y="1334562"/>
            <a:ext cx="4125957" cy="4964431"/>
          </a:xfrm>
          <a:prstGeom prst="rect">
            <a:avLst/>
          </a:prstGeom>
          <a:ln>
            <a:solidFill>
              <a:schemeClr val="tx1"/>
            </a:solidFill>
          </a:ln>
        </p:spPr>
      </p:pic>
      <p:sp>
        <p:nvSpPr>
          <p:cNvPr id="2" name="Date Placeholder 1">
            <a:extLst>
              <a:ext uri="{FF2B5EF4-FFF2-40B4-BE49-F238E27FC236}">
                <a16:creationId xmlns:a16="http://schemas.microsoft.com/office/drawing/2014/main" id="{05DB2FF1-FDB0-483E-80E7-63884010F986}"/>
              </a:ext>
            </a:extLst>
          </p:cNvPr>
          <p:cNvSpPr>
            <a:spLocks noGrp="1"/>
          </p:cNvSpPr>
          <p:nvPr>
            <p:ph type="dt" sz="half" idx="10"/>
          </p:nvPr>
        </p:nvSpPr>
        <p:spPr/>
        <p:txBody>
          <a:bodyPr/>
          <a:lstStyle/>
          <a:p>
            <a:r>
              <a:rPr lang="en-US"/>
              <a:t>12-13-2020 v0.94</a:t>
            </a:r>
            <a:endParaRPr lang="en-US" dirty="0"/>
          </a:p>
        </p:txBody>
      </p:sp>
      <p:sp>
        <p:nvSpPr>
          <p:cNvPr id="4" name="Footer Placeholder 3"/>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fld id="{AE820BBC-AC8A-41A2-B5A2-A38EDA688333}" type="slidenum">
              <a:rPr lang="en-US" altLang="en-US" smtClean="0"/>
              <a:pPr/>
              <a:t>56</a:t>
            </a:fld>
            <a:endParaRPr lang="en-US" altLang="en-US" dirty="0"/>
          </a:p>
        </p:txBody>
      </p:sp>
      <p:sp>
        <p:nvSpPr>
          <p:cNvPr id="21506" name="Rectangle 9"/>
          <p:cNvSpPr>
            <a:spLocks noGrp="1" noChangeArrowheads="1"/>
          </p:cNvSpPr>
          <p:nvPr>
            <p:ph type="title"/>
          </p:nvPr>
        </p:nvSpPr>
        <p:spPr/>
        <p:txBody>
          <a:bodyPr>
            <a:normAutofit fontScale="90000"/>
          </a:bodyPr>
          <a:lstStyle/>
          <a:p>
            <a:r>
              <a:rPr lang="en-GB" altLang="en-US" dirty="0"/>
              <a:t>TSO – Davenport Pension Amounts on NJ 1040                                    </a:t>
            </a:r>
            <a:endParaRPr lang="en-GB" altLang="en-US" sz="1600" dirty="0"/>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ClrTx/>
              <a:buSzTx/>
              <a:buFontTx/>
              <a:buNone/>
            </a:pPr>
            <a:endParaRPr lang="en-US" altLang="en-US" sz="1050" b="0" dirty="0">
              <a:solidFill>
                <a:schemeClr val="bg1"/>
              </a:solidFill>
              <a:cs typeface="Calibri" panose="020F0502020204030204" pitchFamily="34" charset="0"/>
            </a:endParaRPr>
          </a:p>
        </p:txBody>
      </p:sp>
      <p:sp>
        <p:nvSpPr>
          <p:cNvPr id="8" name="Oval 7"/>
          <p:cNvSpPr/>
          <p:nvPr/>
        </p:nvSpPr>
        <p:spPr>
          <a:xfrm>
            <a:off x="5400062" y="2514600"/>
            <a:ext cx="743767" cy="27167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6" name="TextBox 5"/>
          <p:cNvSpPr txBox="1"/>
          <p:nvPr/>
        </p:nvSpPr>
        <p:spPr>
          <a:xfrm>
            <a:off x="6553200" y="1334562"/>
            <a:ext cx="4110997" cy="2031325"/>
          </a:xfrm>
          <a:prstGeom prst="rect">
            <a:avLst/>
          </a:prstGeom>
          <a:noFill/>
          <a:ln w="28575">
            <a:solidFill>
              <a:srgbClr val="FF0000"/>
            </a:solidFill>
          </a:ln>
        </p:spPr>
        <p:txBody>
          <a:bodyPr wrap="none" rtlCol="0">
            <a:spAutoFit/>
          </a:bodyPr>
          <a:lstStyle/>
          <a:p>
            <a:r>
              <a:rPr lang="en-US" b="1" dirty="0">
                <a:solidFill>
                  <a:srgbClr val="FF0000"/>
                </a:solidFill>
              </a:rPr>
              <a:t>Taxable amount of Military and Sheriff’s</a:t>
            </a:r>
          </a:p>
          <a:p>
            <a:r>
              <a:rPr lang="en-US" b="1" dirty="0">
                <a:solidFill>
                  <a:srgbClr val="FF0000"/>
                </a:solidFill>
              </a:rPr>
              <a:t>Department pensions from Federal</a:t>
            </a:r>
          </a:p>
          <a:p>
            <a:r>
              <a:rPr lang="en-US" b="1" dirty="0">
                <a:solidFill>
                  <a:srgbClr val="FF0000"/>
                </a:solidFill>
              </a:rPr>
              <a:t>($13,567 + $36,887)</a:t>
            </a:r>
          </a:p>
          <a:p>
            <a:endParaRPr lang="en-US" b="1" dirty="0">
              <a:solidFill>
                <a:srgbClr val="FF0000"/>
              </a:solidFill>
            </a:endParaRPr>
          </a:p>
          <a:p>
            <a:r>
              <a:rPr lang="en-US" b="1" dirty="0">
                <a:solidFill>
                  <a:srgbClr val="FF0000"/>
                </a:solidFill>
              </a:rPr>
              <a:t>Military pension will show on NJ 1040</a:t>
            </a:r>
          </a:p>
          <a:p>
            <a:r>
              <a:rPr lang="en-US" b="1" dirty="0">
                <a:solidFill>
                  <a:srgbClr val="FF0000"/>
                </a:solidFill>
              </a:rPr>
              <a:t>until adjusting entry from NJ Checklist</a:t>
            </a:r>
          </a:p>
          <a:p>
            <a:r>
              <a:rPr lang="en-US" b="1" dirty="0">
                <a:solidFill>
                  <a:srgbClr val="FF0000"/>
                </a:solidFill>
              </a:rPr>
              <a:t>is entered in TSO State section (Step 15d)</a:t>
            </a:r>
          </a:p>
        </p:txBody>
      </p:sp>
      <p:cxnSp>
        <p:nvCxnSpPr>
          <p:cNvPr id="10" name="Straight Arrow Connector 9"/>
          <p:cNvCxnSpPr/>
          <p:nvPr/>
        </p:nvCxnSpPr>
        <p:spPr bwMode="auto">
          <a:xfrm flipH="1">
            <a:off x="5771945" y="2214276"/>
            <a:ext cx="754742" cy="300324"/>
          </a:xfrm>
          <a:prstGeom prst="straightConnector1">
            <a:avLst/>
          </a:prstGeom>
          <a:noFill/>
          <a:ln w="38100" cap="flat" cmpd="sng" algn="ctr">
            <a:solidFill>
              <a:srgbClr val="FF0000"/>
            </a:solidFill>
            <a:prstDash val="solid"/>
            <a:round/>
            <a:headEnd type="none" w="med" len="med"/>
            <a:tailEnd type="triangle"/>
          </a:ln>
          <a:effectLst/>
        </p:spPr>
      </p:cxnSp>
      <p:sp>
        <p:nvSpPr>
          <p:cNvPr id="13" name="Oval 12"/>
          <p:cNvSpPr/>
          <p:nvPr/>
        </p:nvSpPr>
        <p:spPr>
          <a:xfrm>
            <a:off x="5400062" y="2799867"/>
            <a:ext cx="743767" cy="28672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6526687" y="3733800"/>
            <a:ext cx="4406143" cy="1200329"/>
          </a:xfrm>
          <a:prstGeom prst="rect">
            <a:avLst/>
          </a:prstGeom>
          <a:noFill/>
          <a:ln w="28575">
            <a:solidFill>
              <a:srgbClr val="FF0000"/>
            </a:solidFill>
          </a:ln>
        </p:spPr>
        <p:txBody>
          <a:bodyPr wrap="none" rtlCol="0">
            <a:spAutoFit/>
          </a:bodyPr>
          <a:lstStyle/>
          <a:p>
            <a:r>
              <a:rPr lang="en-US" b="1" dirty="0">
                <a:solidFill>
                  <a:srgbClr val="FF0000"/>
                </a:solidFill>
              </a:rPr>
              <a:t>Tax-exempt portion of Sheriff’s Department </a:t>
            </a:r>
          </a:p>
          <a:p>
            <a:r>
              <a:rPr lang="en-US" b="1" dirty="0">
                <a:solidFill>
                  <a:srgbClr val="FF0000"/>
                </a:solidFill>
              </a:rPr>
              <a:t>pension will not appear on Line 20b until </a:t>
            </a:r>
          </a:p>
          <a:p>
            <a:r>
              <a:rPr lang="en-US" b="1" dirty="0">
                <a:solidFill>
                  <a:srgbClr val="FF0000"/>
                </a:solidFill>
              </a:rPr>
              <a:t>adjusting entry from NJ Checklist is entered</a:t>
            </a:r>
          </a:p>
          <a:p>
            <a:r>
              <a:rPr lang="en-US" b="1" dirty="0">
                <a:solidFill>
                  <a:srgbClr val="FF0000"/>
                </a:solidFill>
              </a:rPr>
              <a:t>in TSO State section (Step 15d)</a:t>
            </a:r>
          </a:p>
        </p:txBody>
      </p:sp>
      <p:cxnSp>
        <p:nvCxnSpPr>
          <p:cNvPr id="16" name="Straight Arrow Connector 15"/>
          <p:cNvCxnSpPr/>
          <p:nvPr/>
        </p:nvCxnSpPr>
        <p:spPr bwMode="auto">
          <a:xfrm flipH="1" flipV="1">
            <a:off x="5941877" y="3062406"/>
            <a:ext cx="584810" cy="1183195"/>
          </a:xfrm>
          <a:prstGeom prst="straightConnector1">
            <a:avLst/>
          </a:prstGeom>
          <a:noFill/>
          <a:ln w="38100" cap="flat" cmpd="sng" algn="ctr">
            <a:solidFill>
              <a:srgbClr val="FF0000"/>
            </a:solidFill>
            <a:prstDash val="solid"/>
            <a:round/>
            <a:headEnd type="none" w="med" len="med"/>
            <a:tailEnd type="triangle"/>
          </a:ln>
          <a:effectLst/>
        </p:spPr>
      </p:cxnSp>
      <p:sp>
        <p:nvSpPr>
          <p:cNvPr id="18" name="Oval 17"/>
          <p:cNvSpPr/>
          <p:nvPr/>
        </p:nvSpPr>
        <p:spPr>
          <a:xfrm>
            <a:off x="5400062" y="3810001"/>
            <a:ext cx="74376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TextBox 14"/>
          <p:cNvSpPr txBox="1"/>
          <p:nvPr/>
        </p:nvSpPr>
        <p:spPr>
          <a:xfrm>
            <a:off x="2161319" y="4245601"/>
            <a:ext cx="3604000" cy="2031325"/>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Medicare premiums that exceed 2%</a:t>
            </a:r>
          </a:p>
          <a:p>
            <a:r>
              <a:rPr lang="en-US" b="1" dirty="0">
                <a:solidFill>
                  <a:srgbClr val="FF0000"/>
                </a:solidFill>
              </a:rPr>
              <a:t>of NJ Gross Income</a:t>
            </a:r>
          </a:p>
          <a:p>
            <a:endParaRPr lang="en-US" b="1" dirty="0">
              <a:solidFill>
                <a:srgbClr val="FF0000"/>
              </a:solidFill>
            </a:endParaRPr>
          </a:p>
          <a:p>
            <a:r>
              <a:rPr lang="en-US" b="1" dirty="0">
                <a:solidFill>
                  <a:srgbClr val="FF0000"/>
                </a:solidFill>
              </a:rPr>
              <a:t>PSO insurance premiums will not</a:t>
            </a:r>
          </a:p>
          <a:p>
            <a:r>
              <a:rPr lang="en-US" b="1" dirty="0">
                <a:solidFill>
                  <a:srgbClr val="FF0000"/>
                </a:solidFill>
              </a:rPr>
              <a:t>appear on Line 31 until adjusting</a:t>
            </a:r>
          </a:p>
          <a:p>
            <a:r>
              <a:rPr lang="en-US" b="1" dirty="0">
                <a:solidFill>
                  <a:srgbClr val="FF0000"/>
                </a:solidFill>
              </a:rPr>
              <a:t>entry from NJ checklist is entered</a:t>
            </a:r>
          </a:p>
          <a:p>
            <a:r>
              <a:rPr lang="en-US" b="1" dirty="0">
                <a:solidFill>
                  <a:srgbClr val="FF0000"/>
                </a:solidFill>
              </a:rPr>
              <a:t>In TSO State section (Step 15e)</a:t>
            </a:r>
            <a:r>
              <a:rPr lang="en-US" dirty="0"/>
              <a:t> </a:t>
            </a:r>
          </a:p>
        </p:txBody>
      </p:sp>
      <p:cxnSp>
        <p:nvCxnSpPr>
          <p:cNvPr id="20" name="Straight Arrow Connector 19"/>
          <p:cNvCxnSpPr/>
          <p:nvPr/>
        </p:nvCxnSpPr>
        <p:spPr bwMode="auto">
          <a:xfrm flipV="1">
            <a:off x="4821081" y="3924301"/>
            <a:ext cx="551996" cy="299233"/>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98338282"/>
      </p:ext>
    </p:extLst>
  </p:cSld>
  <p:clrMapOvr>
    <a:masterClrMapping/>
  </p:clrMapOvr>
  <p:transition spd="slow" advTm="172644"/>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fontScale="77500" lnSpcReduction="20000"/>
          </a:bodyPr>
          <a:lstStyle/>
          <a:p>
            <a:r>
              <a:rPr lang="en-US" dirty="0"/>
              <a:t>Money transferred from one tax-deferred account into another (e.g. – 401k to IRA or one IRA to another IRA)</a:t>
            </a:r>
          </a:p>
          <a:p>
            <a:r>
              <a:rPr lang="en-US" dirty="0"/>
              <a:t>Entries on tax documents and treatment in TaxSlayer depend upon circumstances of transfer</a:t>
            </a:r>
          </a:p>
          <a:p>
            <a:r>
              <a:rPr lang="en-US" dirty="0"/>
              <a:t>Counselor needs to fully understand what occurred</a:t>
            </a:r>
          </a:p>
          <a:p>
            <a:r>
              <a:rPr lang="en-US" dirty="0"/>
              <a:t>Three common scenarios we see</a:t>
            </a:r>
          </a:p>
          <a:p>
            <a:pPr lvl="1"/>
            <a:r>
              <a:rPr lang="en-US" dirty="0"/>
              <a:t>Direct IRA trustee-to-trustee transfer </a:t>
            </a:r>
          </a:p>
          <a:p>
            <a:pPr lvl="1"/>
            <a:r>
              <a:rPr lang="en-US" dirty="0"/>
              <a:t>Direct transfer from a qualified retirement plan like a 401k to an IRA (Taxpayer does not receive money)</a:t>
            </a:r>
          </a:p>
          <a:p>
            <a:pPr lvl="1"/>
            <a:r>
              <a:rPr lang="en-US" dirty="0"/>
              <a:t>60-day indirect rollover (Taxpayer receives money)</a:t>
            </a:r>
          </a:p>
          <a:p>
            <a:endParaRPr lang="en-US" dirty="0"/>
          </a:p>
          <a:p>
            <a:endParaRPr lang="en-US" dirty="0"/>
          </a:p>
          <a:p>
            <a:endParaRPr lang="en-US" dirty="0"/>
          </a:p>
          <a:p>
            <a:endParaRPr lang="en-US" dirty="0"/>
          </a:p>
        </p:txBody>
      </p:sp>
      <p:sp>
        <p:nvSpPr>
          <p:cNvPr id="522242" name="Title 1"/>
          <p:cNvSpPr>
            <a:spLocks noGrp="1"/>
          </p:cNvSpPr>
          <p:nvPr>
            <p:ph type="title"/>
          </p:nvPr>
        </p:nvSpPr>
        <p:spPr/>
        <p:txBody>
          <a:bodyPr/>
          <a:lstStyle/>
          <a:p>
            <a:r>
              <a:rPr lang="en-US" altLang="en-US" dirty="0"/>
              <a:t>Other 1099-R Situations</a:t>
            </a:r>
          </a:p>
        </p:txBody>
      </p:sp>
      <p:sp>
        <p:nvSpPr>
          <p:cNvPr id="4" name="Date Placeholder 3">
            <a:extLst>
              <a:ext uri="{FF2B5EF4-FFF2-40B4-BE49-F238E27FC236}">
                <a16:creationId xmlns:a16="http://schemas.microsoft.com/office/drawing/2014/main" id="{F0F19649-E766-40E4-B0DD-3A578EABDD68}"/>
              </a:ext>
            </a:extLst>
          </p:cNvPr>
          <p:cNvSpPr>
            <a:spLocks noGrp="1"/>
          </p:cNvSpPr>
          <p:nvPr>
            <p:ph type="dt" sz="half" idx="2"/>
          </p:nvPr>
        </p:nvSpPr>
        <p:spPr/>
        <p:txBody>
          <a:bodyPr/>
          <a:lstStyle/>
          <a:p>
            <a:r>
              <a:rPr lang="en-US"/>
              <a:t>12-13-2020 v0.94</a:t>
            </a:r>
          </a:p>
        </p:txBody>
      </p:sp>
      <p:sp>
        <p:nvSpPr>
          <p:cNvPr id="2" name="Footer Placeholder 1"/>
          <p:cNvSpPr>
            <a:spLocks noGrp="1"/>
          </p:cNvSpPr>
          <p:nvPr>
            <p:ph type="ftr" sz="quarter" idx="3"/>
          </p:nvPr>
        </p:nvSpPr>
        <p:spPr/>
        <p:txBody>
          <a:bodyPr/>
          <a:lstStyle/>
          <a:p>
            <a:r>
              <a:rPr lang="en-US"/>
              <a:t>NJ Core Davenport TY2019</a:t>
            </a:r>
          </a:p>
        </p:txBody>
      </p:sp>
      <p:sp>
        <p:nvSpPr>
          <p:cNvPr id="5" name="Slide Number Placeholder 4"/>
          <p:cNvSpPr>
            <a:spLocks noGrp="1"/>
          </p:cNvSpPr>
          <p:nvPr>
            <p:ph type="sldNum" sz="quarter" idx="4"/>
          </p:nvPr>
        </p:nvSpPr>
        <p:spPr/>
        <p:txBody>
          <a:bodyPr/>
          <a:lstStyle/>
          <a:p>
            <a:fld id="{251E97C6-B5EA-4059-8D5E-F0990EFE7977}" type="slidenum">
              <a:rPr lang="en-US" smtClean="0"/>
              <a:pPr/>
              <a:t>57</a:t>
            </a:fld>
            <a:endParaRPr lang="en-US" dirty="0"/>
          </a:p>
        </p:txBody>
      </p:sp>
    </p:spTree>
    <p:extLst>
      <p:ext uri="{BB962C8B-B14F-4D97-AF65-F5344CB8AC3E}">
        <p14:creationId xmlns:p14="http://schemas.microsoft.com/office/powerpoint/2010/main" val="1172522544"/>
      </p:ext>
    </p:extLst>
  </p:cSld>
  <p:clrMapOvr>
    <a:masterClrMapping/>
  </p:clrMapOvr>
  <mc:AlternateContent xmlns:mc="http://schemas.openxmlformats.org/markup-compatibility/2006" xmlns:p14="http://schemas.microsoft.com/office/powerpoint/2010/main">
    <mc:Choice Requires="p14">
      <p:transition spd="slow" p14:dur="2000" advTm="160721"/>
    </mc:Choice>
    <mc:Fallback xmlns="">
      <p:transition spd="slow" advTm="16072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1" name="Content Placeholder 2"/>
          <p:cNvSpPr>
            <a:spLocks noGrp="1"/>
          </p:cNvSpPr>
          <p:nvPr>
            <p:ph sz="quarter" idx="12"/>
          </p:nvPr>
        </p:nvSpPr>
        <p:spPr/>
        <p:txBody>
          <a:bodyPr>
            <a:normAutofit fontScale="70000" lnSpcReduction="20000"/>
          </a:bodyPr>
          <a:lstStyle/>
          <a:p>
            <a:r>
              <a:rPr lang="en-US" altLang="en-US" dirty="0"/>
              <a:t>Transfer of assets from IRA under one trustee to IRA under a different trustee without taxpayer ever taking control of money</a:t>
            </a:r>
          </a:p>
          <a:p>
            <a:pPr lvl="1"/>
            <a:r>
              <a:rPr lang="en-US" altLang="en-US" dirty="0"/>
              <a:t> No limit on how many can be done in one year</a:t>
            </a:r>
          </a:p>
          <a:p>
            <a:r>
              <a:rPr lang="en-US" altLang="en-US" dirty="0"/>
              <a:t>Can be done electronically (receiving trustee requests from original trustee) or distribution check can be issued in name of receiving trustee (not in taxpayer’s name)</a:t>
            </a:r>
          </a:p>
          <a:p>
            <a:r>
              <a:rPr lang="en-US" altLang="en-US" dirty="0"/>
              <a:t>Not reported on 1099-R</a:t>
            </a:r>
          </a:p>
          <a:p>
            <a:r>
              <a:rPr lang="en-US" altLang="en-US" dirty="0"/>
              <a:t>Not a taxable event; nothing in TaxSlayer</a:t>
            </a:r>
          </a:p>
          <a:p>
            <a:r>
              <a:rPr lang="en-US" altLang="en-US" dirty="0"/>
              <a:t>Receiving trustee does not issue a Form 5498 to show how much was received</a:t>
            </a:r>
          </a:p>
        </p:txBody>
      </p:sp>
      <p:sp>
        <p:nvSpPr>
          <p:cNvPr id="524290" name="Title 1"/>
          <p:cNvSpPr>
            <a:spLocks noGrp="1"/>
          </p:cNvSpPr>
          <p:nvPr>
            <p:ph type="title"/>
          </p:nvPr>
        </p:nvSpPr>
        <p:spPr/>
        <p:txBody>
          <a:bodyPr>
            <a:normAutofit/>
          </a:bodyPr>
          <a:lstStyle/>
          <a:p>
            <a:r>
              <a:rPr lang="en-US" altLang="en-US" dirty="0"/>
              <a:t>Direct IRA Trustee-to-Trustee Transfer</a:t>
            </a:r>
          </a:p>
        </p:txBody>
      </p:sp>
      <p:sp>
        <p:nvSpPr>
          <p:cNvPr id="3" name="Date Placeholder 2">
            <a:extLst>
              <a:ext uri="{FF2B5EF4-FFF2-40B4-BE49-F238E27FC236}">
                <a16:creationId xmlns:a16="http://schemas.microsoft.com/office/drawing/2014/main" id="{18FB255B-03D5-4FDE-9D7C-077F7B92154F}"/>
              </a:ext>
            </a:extLst>
          </p:cNvPr>
          <p:cNvSpPr>
            <a:spLocks noGrp="1"/>
          </p:cNvSpPr>
          <p:nvPr>
            <p:ph type="dt" sz="half" idx="2"/>
          </p:nvPr>
        </p:nvSpPr>
        <p:spPr/>
        <p:txBody>
          <a:bodyPr/>
          <a:lstStyle/>
          <a:p>
            <a:r>
              <a:rPr lang="en-US"/>
              <a:t>12-13-2020 v0.94</a:t>
            </a:r>
          </a:p>
        </p:txBody>
      </p:sp>
      <p:sp>
        <p:nvSpPr>
          <p:cNvPr id="2" name="Footer Placeholder 1"/>
          <p:cNvSpPr>
            <a:spLocks noGrp="1"/>
          </p:cNvSpPr>
          <p:nvPr>
            <p:ph type="ftr" sz="quarter" idx="3"/>
          </p:nvPr>
        </p:nvSpPr>
        <p:spPr/>
        <p:txBody>
          <a:bodyPr/>
          <a:lstStyle/>
          <a:p>
            <a:r>
              <a:rPr lang="en-US"/>
              <a:t>NJ Core Davenport TY2019</a:t>
            </a:r>
          </a:p>
        </p:txBody>
      </p:sp>
      <p:sp>
        <p:nvSpPr>
          <p:cNvPr id="4" name="Slide Number Placeholder 3"/>
          <p:cNvSpPr>
            <a:spLocks noGrp="1"/>
          </p:cNvSpPr>
          <p:nvPr>
            <p:ph type="sldNum" sz="quarter" idx="4"/>
          </p:nvPr>
        </p:nvSpPr>
        <p:spPr/>
        <p:txBody>
          <a:bodyPr/>
          <a:lstStyle/>
          <a:p>
            <a:fld id="{251E97C6-B5EA-4059-8D5E-F0990EFE7977}" type="slidenum">
              <a:rPr lang="en-US" smtClean="0"/>
              <a:pPr/>
              <a:t>58</a:t>
            </a:fld>
            <a:endParaRPr lang="en-US" dirty="0"/>
          </a:p>
        </p:txBody>
      </p:sp>
    </p:spTree>
    <p:extLst>
      <p:ext uri="{BB962C8B-B14F-4D97-AF65-F5344CB8AC3E}">
        <p14:creationId xmlns:p14="http://schemas.microsoft.com/office/powerpoint/2010/main" val="698492757"/>
      </p:ext>
    </p:extLst>
  </p:cSld>
  <p:clrMapOvr>
    <a:masterClrMapping/>
  </p:clrMapOvr>
  <mc:AlternateContent xmlns:mc="http://schemas.openxmlformats.org/markup-compatibility/2006" xmlns:p14="http://schemas.microsoft.com/office/powerpoint/2010/main">
    <mc:Choice Requires="p14">
      <p:transition spd="slow" p14:dur="2000" advTm="178878"/>
    </mc:Choice>
    <mc:Fallback xmlns="">
      <p:transition spd="slow" advTm="178878"/>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Content Placeholder 2"/>
          <p:cNvSpPr>
            <a:spLocks noGrp="1"/>
          </p:cNvSpPr>
          <p:nvPr>
            <p:ph sz="quarter" idx="12"/>
          </p:nvPr>
        </p:nvSpPr>
        <p:spPr/>
        <p:txBody>
          <a:bodyPr>
            <a:normAutofit fontScale="92500" lnSpcReduction="10000"/>
          </a:bodyPr>
          <a:lstStyle/>
          <a:p>
            <a:r>
              <a:rPr lang="en-US" altLang="en-US" sz="2800" dirty="0"/>
              <a:t>Transfer of assets from a qualified retirement plan (e.g. – 401k) into an IRA (or another qualified retirement plan) -  Taxpayer does not receive money</a:t>
            </a:r>
          </a:p>
          <a:p>
            <a:r>
              <a:rPr lang="en-US" altLang="en-US" sz="2800" dirty="0"/>
              <a:t>Reported on 1099-R with Code G in Box 7</a:t>
            </a:r>
          </a:p>
          <a:p>
            <a:r>
              <a:rPr lang="en-US" altLang="en-US" sz="2800" dirty="0"/>
              <a:t>TaxSlayer handles automatically</a:t>
            </a:r>
          </a:p>
          <a:p>
            <a:r>
              <a:rPr lang="en-US" altLang="en-US" dirty="0"/>
              <a:t>Form 5498 may be issued by receiving plan with amount received in Box 2</a:t>
            </a:r>
          </a:p>
          <a:p>
            <a:pPr lvl="1"/>
            <a:r>
              <a:rPr lang="en-US" altLang="en-US" sz="2400" dirty="0"/>
              <a:t> </a:t>
            </a:r>
            <a:r>
              <a:rPr lang="en-US" altLang="en-US" sz="2600" dirty="0"/>
              <a:t>Do nothing with Form 5498 in TaxSlayer</a:t>
            </a:r>
            <a:r>
              <a:rPr lang="en-US" altLang="en-US" sz="2800" dirty="0"/>
              <a:t> </a:t>
            </a:r>
          </a:p>
        </p:txBody>
      </p:sp>
      <p:sp>
        <p:nvSpPr>
          <p:cNvPr id="526338" name="Title 1"/>
          <p:cNvSpPr>
            <a:spLocks noGrp="1"/>
          </p:cNvSpPr>
          <p:nvPr>
            <p:ph type="title"/>
          </p:nvPr>
        </p:nvSpPr>
        <p:spPr/>
        <p:txBody>
          <a:bodyPr>
            <a:normAutofit fontScale="90000"/>
          </a:bodyPr>
          <a:lstStyle/>
          <a:p>
            <a:r>
              <a:rPr lang="en-US" altLang="en-US" sz="3400" dirty="0"/>
              <a:t>Direct Transfer from a Qualified Retirement Plan to an IRA or Another Qualified Retirement Plan </a:t>
            </a:r>
            <a:r>
              <a:rPr lang="en-US" altLang="en-US" sz="2700" dirty="0"/>
              <a:t>(Taxpayer Does Not Receive Money)</a:t>
            </a:r>
          </a:p>
        </p:txBody>
      </p:sp>
      <p:sp>
        <p:nvSpPr>
          <p:cNvPr id="3" name="Date Placeholder 2">
            <a:extLst>
              <a:ext uri="{FF2B5EF4-FFF2-40B4-BE49-F238E27FC236}">
                <a16:creationId xmlns:a16="http://schemas.microsoft.com/office/drawing/2014/main" id="{970AC714-69A5-4D66-8BCC-C6013CBDC087}"/>
              </a:ext>
            </a:extLst>
          </p:cNvPr>
          <p:cNvSpPr>
            <a:spLocks noGrp="1"/>
          </p:cNvSpPr>
          <p:nvPr>
            <p:ph type="dt" sz="half" idx="2"/>
          </p:nvPr>
        </p:nvSpPr>
        <p:spPr/>
        <p:txBody>
          <a:bodyPr/>
          <a:lstStyle/>
          <a:p>
            <a:r>
              <a:rPr lang="en-US"/>
              <a:t>12-13-2020 v0.94</a:t>
            </a:r>
          </a:p>
        </p:txBody>
      </p:sp>
      <p:sp>
        <p:nvSpPr>
          <p:cNvPr id="2" name="Footer Placeholder 1"/>
          <p:cNvSpPr>
            <a:spLocks noGrp="1"/>
          </p:cNvSpPr>
          <p:nvPr>
            <p:ph type="ftr" sz="quarter" idx="3"/>
          </p:nvPr>
        </p:nvSpPr>
        <p:spPr/>
        <p:txBody>
          <a:bodyPr/>
          <a:lstStyle/>
          <a:p>
            <a:r>
              <a:rPr lang="en-US"/>
              <a:t>NJ Core Davenport TY2019</a:t>
            </a:r>
          </a:p>
        </p:txBody>
      </p:sp>
      <p:sp>
        <p:nvSpPr>
          <p:cNvPr id="4" name="Slide Number Placeholder 3"/>
          <p:cNvSpPr>
            <a:spLocks noGrp="1"/>
          </p:cNvSpPr>
          <p:nvPr>
            <p:ph type="sldNum" sz="quarter" idx="4"/>
          </p:nvPr>
        </p:nvSpPr>
        <p:spPr/>
        <p:txBody>
          <a:bodyPr/>
          <a:lstStyle/>
          <a:p>
            <a:fld id="{251E97C6-B5EA-4059-8D5E-F0990EFE7977}" type="slidenum">
              <a:rPr lang="en-US" smtClean="0"/>
              <a:pPr/>
              <a:t>59</a:t>
            </a:fld>
            <a:endParaRPr lang="en-US" dirty="0"/>
          </a:p>
        </p:txBody>
      </p:sp>
    </p:spTree>
    <p:extLst>
      <p:ext uri="{BB962C8B-B14F-4D97-AF65-F5344CB8AC3E}">
        <p14:creationId xmlns:p14="http://schemas.microsoft.com/office/powerpoint/2010/main" val="4139161278"/>
      </p:ext>
    </p:extLst>
  </p:cSld>
  <p:clrMapOvr>
    <a:masterClrMapping/>
  </p:clrMapOvr>
  <mc:AlternateContent xmlns:mc="http://schemas.openxmlformats.org/markup-compatibility/2006" xmlns:p14="http://schemas.microsoft.com/office/powerpoint/2010/main">
    <mc:Choice Requires="p14">
      <p:transition spd="slow" p14:dur="2000" advTm="125611"/>
    </mc:Choice>
    <mc:Fallback xmlns="">
      <p:transition spd="slow" advTm="12561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3476488" y="6265305"/>
            <a:ext cx="38608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NJ Core Davenport TY2019</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4"/>
          </p:nvPr>
        </p:nvSpPr>
        <p:spPr>
          <a:xfrm>
            <a:off x="609603" y="6265305"/>
            <a:ext cx="93648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820BBC-AC8A-41A2-B5A2-A38EDA688333}" type="slidenum">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8611" name="Rectangle 3"/>
          <p:cNvSpPr>
            <a:spLocks noGrp="1" noChangeArrowheads="1"/>
          </p:cNvSpPr>
          <p:nvPr>
            <p:ph sz="quarter" idx="12"/>
          </p:nvPr>
        </p:nvSpPr>
        <p:spPr/>
        <p:txBody>
          <a:bodyPr>
            <a:normAutofit fontScale="92500" lnSpcReduction="20000"/>
          </a:bodyPr>
          <a:lstStyle/>
          <a:p>
            <a:pPr marL="0" indent="0">
              <a:buNone/>
            </a:pPr>
            <a:r>
              <a:rPr lang="en-US" altLang="en-US" b="1" dirty="0">
                <a:solidFill>
                  <a:srgbClr val="FF0000"/>
                </a:solidFill>
              </a:rPr>
              <a:t>See information in Caldwell problem on determining filing status</a:t>
            </a:r>
          </a:p>
          <a:p>
            <a:r>
              <a:rPr lang="en-US" altLang="en-US" dirty="0"/>
              <a:t>Single</a:t>
            </a:r>
          </a:p>
          <a:p>
            <a:r>
              <a:rPr lang="en-US" altLang="en-US" b="1" dirty="0">
                <a:solidFill>
                  <a:srgbClr val="FF0000"/>
                </a:solidFill>
              </a:rPr>
              <a:t>Married Filing Jointly (MFJ) – used for Davenport problem</a:t>
            </a:r>
          </a:p>
          <a:p>
            <a:r>
              <a:rPr lang="en-US" altLang="en-US" dirty="0"/>
              <a:t>Married Filing Separately (MFS)</a:t>
            </a:r>
          </a:p>
          <a:p>
            <a:r>
              <a:rPr lang="en-US" altLang="en-US" dirty="0">
                <a:solidFill>
                  <a:srgbClr val="67202F"/>
                </a:solidFill>
              </a:rPr>
              <a:t>Head Of Household (HOH)</a:t>
            </a:r>
          </a:p>
          <a:p>
            <a:r>
              <a:rPr lang="en-US" altLang="en-US" dirty="0"/>
              <a:t>Qualified Widow(</a:t>
            </a:r>
            <a:r>
              <a:rPr lang="en-US" altLang="en-US" dirty="0" err="1"/>
              <a:t>er</a:t>
            </a:r>
            <a:r>
              <a:rPr lang="en-US" altLang="en-US" dirty="0"/>
              <a:t>) (QW)</a:t>
            </a:r>
          </a:p>
        </p:txBody>
      </p:sp>
      <p:sp>
        <p:nvSpPr>
          <p:cNvPr id="8194" name="Rectangle 2"/>
          <p:cNvSpPr>
            <a:spLocks noGrp="1" noChangeArrowheads="1"/>
          </p:cNvSpPr>
          <p:nvPr>
            <p:ph type="title"/>
          </p:nvPr>
        </p:nvSpPr>
        <p:spPr/>
        <p:txBody>
          <a:bodyPr/>
          <a:lstStyle/>
          <a:p>
            <a:r>
              <a:rPr lang="en-US" altLang="en-US" dirty="0"/>
              <a:t>Five Choices for Filing Status</a:t>
            </a:r>
          </a:p>
        </p:txBody>
      </p:sp>
      <p:sp>
        <p:nvSpPr>
          <p:cNvPr id="6" name="Cloud Callout 5"/>
          <p:cNvSpPr/>
          <p:nvPr/>
        </p:nvSpPr>
        <p:spPr>
          <a:xfrm>
            <a:off x="8686800" y="1905000"/>
            <a:ext cx="2345634" cy="2438400"/>
          </a:xfrm>
          <a:prstGeom prst="cloudCallout">
            <a:avLst>
              <a:gd name="adj1" fmla="val -161240"/>
              <a:gd name="adj2" fmla="val 44078"/>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Date Placeholder 1">
            <a:extLst>
              <a:ext uri="{FF2B5EF4-FFF2-40B4-BE49-F238E27FC236}">
                <a16:creationId xmlns:a16="http://schemas.microsoft.com/office/drawing/2014/main" id="{D584801E-82FD-44C5-9F07-4C2AA7D47C4B}"/>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973056365"/>
      </p:ext>
    </p:extLst>
  </p:cSld>
  <p:clrMapOvr>
    <a:masterClrMapping/>
  </p:clrMapOvr>
  <p:transition spd="slow" advTm="26862"/>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7" name="Content Placeholder 2"/>
          <p:cNvSpPr>
            <a:spLocks noGrp="1"/>
          </p:cNvSpPr>
          <p:nvPr>
            <p:ph sz="quarter" idx="12"/>
          </p:nvPr>
        </p:nvSpPr>
        <p:spPr/>
        <p:txBody>
          <a:bodyPr>
            <a:normAutofit fontScale="25000" lnSpcReduction="20000"/>
          </a:bodyPr>
          <a:lstStyle/>
          <a:p>
            <a:r>
              <a:rPr lang="en-US" altLang="en-US" sz="11200" dirty="0"/>
              <a:t>Assets in IRA are withdrawn via check made out to taxpayer; funds are re-deposited with another trustee </a:t>
            </a:r>
          </a:p>
          <a:p>
            <a:r>
              <a:rPr lang="en-US" altLang="en-US" sz="11200" dirty="0"/>
              <a:t>Original trustee reports distribution on 1099-R as a normal distribution (code 1 or 7) since it does not know what taxpayer will do with the money</a:t>
            </a:r>
          </a:p>
          <a:p>
            <a:r>
              <a:rPr lang="en-US" altLang="en-US" sz="11200" dirty="0"/>
              <a:t>If re-deposited in another IRA within 60 days, considered a rollover and is not taxable</a:t>
            </a:r>
          </a:p>
          <a:p>
            <a:r>
              <a:rPr lang="en-US" altLang="en-US" sz="11200" dirty="0"/>
              <a:t>Can </a:t>
            </a:r>
            <a:r>
              <a:rPr lang="en-US" sz="11200" dirty="0"/>
              <a:t>make only one rollover from one IRA to another or one Roth IRA to another Roth IRA in any 12-month period, regardless of the number of IRAs owned</a:t>
            </a:r>
          </a:p>
          <a:p>
            <a:endParaRPr lang="en-US" sz="12400" dirty="0"/>
          </a:p>
          <a:p>
            <a:pPr lvl="1"/>
            <a:endParaRPr lang="en-US" sz="12400" dirty="0"/>
          </a:p>
          <a:p>
            <a:pPr lvl="1"/>
            <a:endParaRPr lang="en-US" sz="2000" dirty="0"/>
          </a:p>
          <a:p>
            <a:endParaRPr lang="en-US" altLang="en-US" sz="2400" dirty="0"/>
          </a:p>
        </p:txBody>
      </p:sp>
      <p:sp>
        <p:nvSpPr>
          <p:cNvPr id="528386" name="Title 1"/>
          <p:cNvSpPr>
            <a:spLocks noGrp="1"/>
          </p:cNvSpPr>
          <p:nvPr>
            <p:ph type="title"/>
          </p:nvPr>
        </p:nvSpPr>
        <p:spPr/>
        <p:txBody>
          <a:bodyPr>
            <a:normAutofit fontScale="90000"/>
          </a:bodyPr>
          <a:lstStyle/>
          <a:p>
            <a:r>
              <a:rPr lang="en-US" altLang="en-US" dirty="0"/>
              <a:t>Indirect 60-Day IRA Rollover (Taxpayer Receives Money)</a:t>
            </a:r>
            <a:endParaRPr lang="en-US" altLang="en-US" sz="3200" dirty="0"/>
          </a:p>
        </p:txBody>
      </p:sp>
      <p:sp>
        <p:nvSpPr>
          <p:cNvPr id="3" name="Date Placeholder 2">
            <a:extLst>
              <a:ext uri="{FF2B5EF4-FFF2-40B4-BE49-F238E27FC236}">
                <a16:creationId xmlns:a16="http://schemas.microsoft.com/office/drawing/2014/main" id="{F88E5B14-64FC-46D9-A8B1-940966797197}"/>
              </a:ext>
            </a:extLst>
          </p:cNvPr>
          <p:cNvSpPr>
            <a:spLocks noGrp="1"/>
          </p:cNvSpPr>
          <p:nvPr>
            <p:ph type="dt" sz="half" idx="2"/>
          </p:nvPr>
        </p:nvSpPr>
        <p:spPr/>
        <p:txBody>
          <a:bodyPr/>
          <a:lstStyle/>
          <a:p>
            <a:r>
              <a:rPr lang="en-US"/>
              <a:t>12-13-2020 v0.94</a:t>
            </a:r>
          </a:p>
        </p:txBody>
      </p:sp>
      <p:sp>
        <p:nvSpPr>
          <p:cNvPr id="2" name="Footer Placeholder 1"/>
          <p:cNvSpPr>
            <a:spLocks noGrp="1"/>
          </p:cNvSpPr>
          <p:nvPr>
            <p:ph type="ftr" sz="quarter" idx="3"/>
          </p:nvPr>
        </p:nvSpPr>
        <p:spPr/>
        <p:txBody>
          <a:bodyPr/>
          <a:lstStyle/>
          <a:p>
            <a:r>
              <a:rPr lang="en-US"/>
              <a:t>NJ Core Davenport TY2019</a:t>
            </a:r>
          </a:p>
        </p:txBody>
      </p:sp>
      <p:sp>
        <p:nvSpPr>
          <p:cNvPr id="4" name="Slide Number Placeholder 3"/>
          <p:cNvSpPr>
            <a:spLocks noGrp="1"/>
          </p:cNvSpPr>
          <p:nvPr>
            <p:ph type="sldNum" sz="quarter" idx="4"/>
          </p:nvPr>
        </p:nvSpPr>
        <p:spPr/>
        <p:txBody>
          <a:bodyPr/>
          <a:lstStyle/>
          <a:p>
            <a:fld id="{251E97C6-B5EA-4059-8D5E-F0990EFE7977}" type="slidenum">
              <a:rPr lang="en-US" smtClean="0"/>
              <a:pPr/>
              <a:t>60</a:t>
            </a:fld>
            <a:endParaRPr lang="en-US" dirty="0"/>
          </a:p>
        </p:txBody>
      </p:sp>
    </p:spTree>
    <p:extLst>
      <p:ext uri="{BB962C8B-B14F-4D97-AF65-F5344CB8AC3E}">
        <p14:creationId xmlns:p14="http://schemas.microsoft.com/office/powerpoint/2010/main" val="1394897286"/>
      </p:ext>
    </p:extLst>
  </p:cSld>
  <p:clrMapOvr>
    <a:masterClrMapping/>
  </p:clrMapOvr>
  <mc:AlternateContent xmlns:mc="http://schemas.openxmlformats.org/markup-compatibility/2006" xmlns:p14="http://schemas.microsoft.com/office/powerpoint/2010/main">
    <mc:Choice Requires="p14">
      <p:transition spd="slow" p14:dur="2000" advTm="134534"/>
    </mc:Choice>
    <mc:Fallback xmlns="">
      <p:transition spd="slow" advTm="13453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7" name="Content Placeholder 2"/>
          <p:cNvSpPr>
            <a:spLocks noGrp="1"/>
          </p:cNvSpPr>
          <p:nvPr>
            <p:ph sz="quarter" idx="12"/>
          </p:nvPr>
        </p:nvSpPr>
        <p:spPr/>
        <p:txBody>
          <a:bodyPr>
            <a:noAutofit/>
          </a:bodyPr>
          <a:lstStyle/>
          <a:p>
            <a:pPr lvl="1"/>
            <a:r>
              <a:rPr lang="en-US" sz="2400" dirty="0"/>
              <a:t> If more than one rollover, distributions after first become taxable.  May incur 10% early distribution penalty if under age 59 ½.  Out of scope for us  </a:t>
            </a:r>
          </a:p>
          <a:p>
            <a:pPr lvl="1"/>
            <a:r>
              <a:rPr lang="en-US" sz="2400" dirty="0"/>
              <a:t>Limit does not apply to direct Trustee-to-Trustee transfers,  conversions from traditional to Roth IRAs, or transfers between IRAs and qualified retirement plans (or vice versa) </a:t>
            </a:r>
          </a:p>
          <a:p>
            <a:r>
              <a:rPr lang="en-US" altLang="en-US" sz="2400" dirty="0"/>
              <a:t> </a:t>
            </a:r>
            <a:r>
              <a:rPr lang="en-US" altLang="en-US" sz="2800" dirty="0"/>
              <a:t>Reported on 1099-R with Code 1 or 7 in Box 7</a:t>
            </a:r>
          </a:p>
          <a:p>
            <a:pPr lvl="1"/>
            <a:r>
              <a:rPr lang="en-US" altLang="en-US" sz="2400" dirty="0"/>
              <a:t> Enter 1099-R into TaxSlayer as usual</a:t>
            </a:r>
          </a:p>
          <a:p>
            <a:pPr lvl="1"/>
            <a:r>
              <a:rPr lang="en-US" altLang="en-US" sz="2400" dirty="0"/>
              <a:t> Enter taxable amount in Box 2a (amount not rolled over)</a:t>
            </a:r>
          </a:p>
        </p:txBody>
      </p:sp>
      <p:sp>
        <p:nvSpPr>
          <p:cNvPr id="528386" name="Title 1"/>
          <p:cNvSpPr>
            <a:spLocks noGrp="1"/>
          </p:cNvSpPr>
          <p:nvPr>
            <p:ph type="title"/>
          </p:nvPr>
        </p:nvSpPr>
        <p:spPr/>
        <p:txBody>
          <a:bodyPr>
            <a:normAutofit fontScale="90000"/>
          </a:bodyPr>
          <a:lstStyle/>
          <a:p>
            <a:r>
              <a:rPr lang="en-US" altLang="en-US" dirty="0"/>
              <a:t>Indirect 60-Day IRA Rollover (Taxpayer Receives Money)                                   </a:t>
            </a:r>
            <a:endParaRPr lang="en-US" altLang="en-US" sz="2000" b="0" dirty="0"/>
          </a:p>
        </p:txBody>
      </p:sp>
      <p:sp>
        <p:nvSpPr>
          <p:cNvPr id="3" name="Date Placeholder 2">
            <a:extLst>
              <a:ext uri="{FF2B5EF4-FFF2-40B4-BE49-F238E27FC236}">
                <a16:creationId xmlns:a16="http://schemas.microsoft.com/office/drawing/2014/main" id="{5B642D02-C0CC-4253-902B-5B19F15FD0D0}"/>
              </a:ext>
            </a:extLst>
          </p:cNvPr>
          <p:cNvSpPr>
            <a:spLocks noGrp="1"/>
          </p:cNvSpPr>
          <p:nvPr>
            <p:ph type="dt" sz="half" idx="2"/>
          </p:nvPr>
        </p:nvSpPr>
        <p:spPr/>
        <p:txBody>
          <a:bodyPr/>
          <a:lstStyle/>
          <a:p>
            <a:r>
              <a:rPr lang="en-US"/>
              <a:t>12-13-2020 v0.94</a:t>
            </a:r>
          </a:p>
        </p:txBody>
      </p:sp>
      <p:sp>
        <p:nvSpPr>
          <p:cNvPr id="2" name="Footer Placeholder 1"/>
          <p:cNvSpPr>
            <a:spLocks noGrp="1"/>
          </p:cNvSpPr>
          <p:nvPr>
            <p:ph type="ftr" sz="quarter" idx="3"/>
          </p:nvPr>
        </p:nvSpPr>
        <p:spPr/>
        <p:txBody>
          <a:bodyPr/>
          <a:lstStyle/>
          <a:p>
            <a:r>
              <a:rPr lang="en-US"/>
              <a:t>NJ Core Davenport TY2019</a:t>
            </a:r>
          </a:p>
        </p:txBody>
      </p:sp>
      <p:sp>
        <p:nvSpPr>
          <p:cNvPr id="4" name="Slide Number Placeholder 3"/>
          <p:cNvSpPr>
            <a:spLocks noGrp="1"/>
          </p:cNvSpPr>
          <p:nvPr>
            <p:ph type="sldNum" sz="quarter" idx="4"/>
          </p:nvPr>
        </p:nvSpPr>
        <p:spPr/>
        <p:txBody>
          <a:bodyPr/>
          <a:lstStyle/>
          <a:p>
            <a:fld id="{251E97C6-B5EA-4059-8D5E-F0990EFE7977}" type="slidenum">
              <a:rPr lang="en-US" smtClean="0"/>
              <a:pPr/>
              <a:t>61</a:t>
            </a:fld>
            <a:endParaRPr lang="en-US" dirty="0"/>
          </a:p>
        </p:txBody>
      </p:sp>
      <p:sp>
        <p:nvSpPr>
          <p:cNvPr id="5" name="TextBox 4">
            <a:extLst>
              <a:ext uri="{FF2B5EF4-FFF2-40B4-BE49-F238E27FC236}">
                <a16:creationId xmlns:a16="http://schemas.microsoft.com/office/drawing/2014/main" id="{BC83F9B6-C06D-4820-A769-F39ADED3456F}"/>
              </a:ext>
            </a:extLst>
          </p:cNvPr>
          <p:cNvSpPr txBox="1"/>
          <p:nvPr/>
        </p:nvSpPr>
        <p:spPr>
          <a:xfrm>
            <a:off x="10328266" y="600335"/>
            <a:ext cx="704167" cy="338554"/>
          </a:xfrm>
          <a:prstGeom prst="rect">
            <a:avLst/>
          </a:prstGeom>
          <a:noFill/>
        </p:spPr>
        <p:txBody>
          <a:bodyPr wrap="none" rtlCol="0">
            <a:spAutoFit/>
          </a:bodyPr>
          <a:lstStyle/>
          <a:p>
            <a:r>
              <a:rPr lang="en-US" sz="1600" dirty="0">
                <a:solidFill>
                  <a:schemeClr val="bg1"/>
                </a:solidFill>
              </a:rPr>
              <a:t>cont’d</a:t>
            </a:r>
          </a:p>
        </p:txBody>
      </p:sp>
    </p:spTree>
    <p:extLst>
      <p:ext uri="{BB962C8B-B14F-4D97-AF65-F5344CB8AC3E}">
        <p14:creationId xmlns:p14="http://schemas.microsoft.com/office/powerpoint/2010/main" val="2535306930"/>
      </p:ext>
    </p:extLst>
  </p:cSld>
  <p:clrMapOvr>
    <a:masterClrMapping/>
  </p:clrMapOvr>
  <mc:AlternateContent xmlns:mc="http://schemas.openxmlformats.org/markup-compatibility/2006" xmlns:p14="http://schemas.microsoft.com/office/powerpoint/2010/main">
    <mc:Choice Requires="p14">
      <p:transition spd="slow" p14:dur="2000" advTm="105238"/>
    </mc:Choice>
    <mc:Fallback xmlns="">
      <p:transition spd="slow" advTm="105238"/>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7A9AFD-905B-4789-AAFC-8A2923F5DF08}"/>
              </a:ext>
            </a:extLst>
          </p:cNvPr>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a:extLst>
              <a:ext uri="{FF2B5EF4-FFF2-40B4-BE49-F238E27FC236}">
                <a16:creationId xmlns:a16="http://schemas.microsoft.com/office/drawing/2014/main" id="{D0CFE9B6-6990-4987-B5AA-660B74C4AE63}"/>
              </a:ext>
            </a:extLst>
          </p:cNvPr>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62</a:t>
            </a:fld>
            <a:endParaRPr lang="en-US" altLang="en-US" dirty="0"/>
          </a:p>
        </p:txBody>
      </p:sp>
      <p:sp>
        <p:nvSpPr>
          <p:cNvPr id="4" name="Content Placeholder 3">
            <a:extLst>
              <a:ext uri="{FF2B5EF4-FFF2-40B4-BE49-F238E27FC236}">
                <a16:creationId xmlns:a16="http://schemas.microsoft.com/office/drawing/2014/main" id="{6819186A-E93B-4D06-AA3A-88900FFB3762}"/>
              </a:ext>
            </a:extLst>
          </p:cNvPr>
          <p:cNvSpPr>
            <a:spLocks noGrp="1"/>
          </p:cNvSpPr>
          <p:nvPr>
            <p:ph sz="quarter" idx="12"/>
          </p:nvPr>
        </p:nvSpPr>
        <p:spPr>
          <a:xfrm>
            <a:off x="1546090" y="1428581"/>
            <a:ext cx="9753600" cy="2429567"/>
          </a:xfrm>
        </p:spPr>
        <p:txBody>
          <a:bodyPr>
            <a:normAutofit lnSpcReduction="10000"/>
          </a:bodyPr>
          <a:lstStyle/>
          <a:p>
            <a:pPr lvl="1"/>
            <a:r>
              <a:rPr lang="en-US" altLang="en-US" sz="3200" dirty="0"/>
              <a:t> Check box that says, “</a:t>
            </a:r>
            <a:r>
              <a:rPr lang="en-US" sz="3200" dirty="0"/>
              <a:t>Check here if all/part of the distribution was rolled over, and enter the rollover amount”</a:t>
            </a:r>
          </a:p>
          <a:p>
            <a:pPr lvl="1"/>
            <a:r>
              <a:rPr lang="en-US" altLang="en-US" sz="3200" dirty="0"/>
              <a:t> Enter the amount rolled over.  TaxSlayer will not include  that amount on 1040 Line 4b as taxable</a:t>
            </a:r>
          </a:p>
          <a:p>
            <a:pPr marL="0" indent="0">
              <a:buNone/>
            </a:pPr>
            <a:endParaRPr lang="en-US" dirty="0"/>
          </a:p>
        </p:txBody>
      </p:sp>
      <p:sp>
        <p:nvSpPr>
          <p:cNvPr id="5" name="Title 4">
            <a:extLst>
              <a:ext uri="{FF2B5EF4-FFF2-40B4-BE49-F238E27FC236}">
                <a16:creationId xmlns:a16="http://schemas.microsoft.com/office/drawing/2014/main" id="{D25948D7-92DD-4284-9915-CCFABC2E70AF}"/>
              </a:ext>
            </a:extLst>
          </p:cNvPr>
          <p:cNvSpPr>
            <a:spLocks noGrp="1"/>
          </p:cNvSpPr>
          <p:nvPr>
            <p:ph type="title"/>
          </p:nvPr>
        </p:nvSpPr>
        <p:spPr>
          <a:xfrm>
            <a:off x="1066803" y="28835"/>
            <a:ext cx="10896597" cy="1143000"/>
          </a:xfrm>
        </p:spPr>
        <p:txBody>
          <a:bodyPr>
            <a:normAutofit/>
          </a:bodyPr>
          <a:lstStyle/>
          <a:p>
            <a:r>
              <a:rPr lang="en-US" altLang="en-US" sz="3200" dirty="0"/>
              <a:t>Indirect 60-Day IRA Rollover (Taxpayer Receives Money) </a:t>
            </a:r>
            <a:br>
              <a:rPr lang="en-GB" altLang="en-US" sz="2200" dirty="0"/>
            </a:br>
            <a:r>
              <a:rPr lang="en-GB" altLang="en-US" sz="2200" dirty="0"/>
              <a:t>Federal Section&gt;Income&gt;</a:t>
            </a:r>
            <a:r>
              <a:rPr lang="pt-BR" sz="2200" dirty="0"/>
              <a:t> IRA/Pension Distributions &gt;Add or Edit a 1099-R</a:t>
            </a:r>
            <a:endParaRPr lang="en-US" sz="2200" dirty="0"/>
          </a:p>
        </p:txBody>
      </p:sp>
      <p:pic>
        <p:nvPicPr>
          <p:cNvPr id="6" name="Content Placeholder 5">
            <a:extLst>
              <a:ext uri="{FF2B5EF4-FFF2-40B4-BE49-F238E27FC236}">
                <a16:creationId xmlns:a16="http://schemas.microsoft.com/office/drawing/2014/main" id="{3812B181-6091-4B61-A34F-1D63A92F9DB9}"/>
              </a:ext>
            </a:extLst>
          </p:cNvPr>
          <p:cNvPicPr>
            <a:picLocks noChangeAspect="1"/>
          </p:cNvPicPr>
          <p:nvPr/>
        </p:nvPicPr>
        <p:blipFill>
          <a:blip r:embed="rId3"/>
          <a:stretch>
            <a:fillRect/>
          </a:stretch>
        </p:blipFill>
        <p:spPr>
          <a:xfrm>
            <a:off x="3472902" y="3878234"/>
            <a:ext cx="6187976" cy="2179509"/>
          </a:xfrm>
          <a:prstGeom prst="rect">
            <a:avLst/>
          </a:prstGeom>
          <a:ln>
            <a:solidFill>
              <a:schemeClr val="tx1"/>
            </a:solidFill>
          </a:ln>
        </p:spPr>
      </p:pic>
      <p:sp>
        <p:nvSpPr>
          <p:cNvPr id="7" name="TextBox 6">
            <a:extLst>
              <a:ext uri="{FF2B5EF4-FFF2-40B4-BE49-F238E27FC236}">
                <a16:creationId xmlns:a16="http://schemas.microsoft.com/office/drawing/2014/main" id="{939BBF7D-2D4A-40F9-AA7A-B30CB901D279}"/>
              </a:ext>
            </a:extLst>
          </p:cNvPr>
          <p:cNvSpPr txBox="1"/>
          <p:nvPr/>
        </p:nvSpPr>
        <p:spPr>
          <a:xfrm>
            <a:off x="10421030" y="674047"/>
            <a:ext cx="704167" cy="338554"/>
          </a:xfrm>
          <a:prstGeom prst="rect">
            <a:avLst/>
          </a:prstGeom>
          <a:noFill/>
        </p:spPr>
        <p:txBody>
          <a:bodyPr wrap="none" rtlCol="0">
            <a:spAutoFit/>
          </a:bodyPr>
          <a:lstStyle/>
          <a:p>
            <a:r>
              <a:rPr lang="en-US" sz="1600" dirty="0">
                <a:solidFill>
                  <a:schemeClr val="bg1"/>
                </a:solidFill>
              </a:rPr>
              <a:t>cont’d</a:t>
            </a:r>
          </a:p>
        </p:txBody>
      </p:sp>
      <p:sp>
        <p:nvSpPr>
          <p:cNvPr id="9" name="Oval 8">
            <a:extLst>
              <a:ext uri="{FF2B5EF4-FFF2-40B4-BE49-F238E27FC236}">
                <a16:creationId xmlns:a16="http://schemas.microsoft.com/office/drawing/2014/main" id="{D464EF2D-6668-4FB2-BAE2-41D473931F7C}"/>
              </a:ext>
            </a:extLst>
          </p:cNvPr>
          <p:cNvSpPr/>
          <p:nvPr/>
        </p:nvSpPr>
        <p:spPr>
          <a:xfrm>
            <a:off x="3810000" y="5093243"/>
            <a:ext cx="887811" cy="33617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Oval 10">
            <a:extLst>
              <a:ext uri="{FF2B5EF4-FFF2-40B4-BE49-F238E27FC236}">
                <a16:creationId xmlns:a16="http://schemas.microsoft.com/office/drawing/2014/main" id="{8AD4563F-18BC-464B-AE98-A06C12AEE4B4}"/>
              </a:ext>
            </a:extLst>
          </p:cNvPr>
          <p:cNvSpPr/>
          <p:nvPr/>
        </p:nvSpPr>
        <p:spPr>
          <a:xfrm>
            <a:off x="3453181" y="4191000"/>
            <a:ext cx="6187975" cy="838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Date Placeholder 7">
            <a:extLst>
              <a:ext uri="{FF2B5EF4-FFF2-40B4-BE49-F238E27FC236}">
                <a16:creationId xmlns:a16="http://schemas.microsoft.com/office/drawing/2014/main" id="{4FF08B05-A2EE-41F8-A7BD-32B048B6D59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112648896"/>
      </p:ext>
    </p:extLst>
  </p:cSld>
  <p:clrMapOvr>
    <a:masterClrMapping/>
  </p:clrMapOvr>
  <mc:AlternateContent xmlns:mc="http://schemas.openxmlformats.org/markup-compatibility/2006" xmlns:p14="http://schemas.microsoft.com/office/powerpoint/2010/main">
    <mc:Choice Requires="p14">
      <p:transition spd="slow" p14:dur="2000" advTm="68034"/>
    </mc:Choice>
    <mc:Fallback xmlns="">
      <p:transition spd="slow" advTm="68034"/>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812FE59-F221-417C-B271-9C1E51DE7D15}"/>
              </a:ext>
            </a:extLst>
          </p:cNvPr>
          <p:cNvSpPr>
            <a:spLocks noGrp="1"/>
          </p:cNvSpPr>
          <p:nvPr>
            <p:ph sz="quarter" idx="12"/>
          </p:nvPr>
        </p:nvSpPr>
        <p:spPr/>
        <p:txBody>
          <a:bodyPr/>
          <a:lstStyle/>
          <a:p>
            <a:endParaRPr lang="en-US"/>
          </a:p>
        </p:txBody>
      </p:sp>
      <p:sp>
        <p:nvSpPr>
          <p:cNvPr id="2" name="Title 1"/>
          <p:cNvSpPr>
            <a:spLocks noGrp="1"/>
          </p:cNvSpPr>
          <p:nvPr>
            <p:ph type="title"/>
          </p:nvPr>
        </p:nvSpPr>
        <p:spPr/>
        <p:txBody>
          <a:bodyPr>
            <a:normAutofit fontScale="90000"/>
          </a:bodyPr>
          <a:lstStyle/>
          <a:p>
            <a:r>
              <a:rPr lang="en-US" dirty="0"/>
              <a:t>Form RRB-1099-R – Tier 2 – Pension Equivalent</a:t>
            </a:r>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5" name="Slide Number Placeholder 4"/>
          <p:cNvSpPr>
            <a:spLocks noGrp="1"/>
          </p:cNvSpPr>
          <p:nvPr>
            <p:ph type="sldNum" sz="quarter" idx="4"/>
          </p:nvPr>
        </p:nvSpPr>
        <p:spPr/>
        <p:txBody>
          <a:bodyPr/>
          <a:lstStyle/>
          <a:p>
            <a:fld id="{338ED3A5-5DFD-4230-BB90-0044010B1AE1}" type="slidenum">
              <a:rPr lang="en-US" smtClean="0"/>
              <a:pPr/>
              <a:t>63</a:t>
            </a:fld>
            <a:endParaRPr lang="en-US" dirty="0"/>
          </a:p>
        </p:txBody>
      </p:sp>
      <p:pic>
        <p:nvPicPr>
          <p:cNvPr id="4" name="Picture 3"/>
          <p:cNvPicPr>
            <a:picLocks noChangeAspect="1"/>
          </p:cNvPicPr>
          <p:nvPr/>
        </p:nvPicPr>
        <p:blipFill rotWithShape="1">
          <a:blip r:embed="rId3"/>
          <a:srcRect t="52943"/>
          <a:stretch/>
        </p:blipFill>
        <p:spPr>
          <a:xfrm>
            <a:off x="1447800" y="1981200"/>
            <a:ext cx="9543703" cy="3657600"/>
          </a:xfrm>
          <a:prstGeom prst="rect">
            <a:avLst/>
          </a:prstGeom>
          <a:solidFill>
            <a:schemeClr val="accent3">
              <a:lumMod val="40000"/>
              <a:lumOff val="60000"/>
              <a:alpha val="0"/>
            </a:schemeClr>
          </a:solidFill>
          <a:ln w="57150" cap="flat" cmpd="sng" algn="ctr">
            <a:solidFill>
              <a:srgbClr val="00B050"/>
            </a:solidFill>
            <a:prstDash val="solid"/>
            <a:round/>
            <a:headEnd type="none" w="med" len="med"/>
            <a:tailEnd type="none" w="med" len="med"/>
          </a:ln>
        </p:spPr>
      </p:pic>
      <p:sp>
        <p:nvSpPr>
          <p:cNvPr id="8" name="Date Placeholder 7">
            <a:extLst>
              <a:ext uri="{FF2B5EF4-FFF2-40B4-BE49-F238E27FC236}">
                <a16:creationId xmlns:a16="http://schemas.microsoft.com/office/drawing/2014/main" id="{B6E7EBCF-37D6-48F3-9AD7-B06B00AFED8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72982700"/>
      </p:ext>
    </p:extLst>
  </p:cSld>
  <p:clrMapOvr>
    <a:masterClrMapping/>
  </p:clrMapOvr>
  <mc:AlternateContent xmlns:mc="http://schemas.openxmlformats.org/markup-compatibility/2006" xmlns:p14="http://schemas.microsoft.com/office/powerpoint/2010/main">
    <mc:Choice Requires="p14">
      <p:transition spd="slow" p14:dur="2000" advTm="76026"/>
    </mc:Choice>
    <mc:Fallback xmlns="">
      <p:transition spd="slow" advTm="76026"/>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p:txBody>
          <a:bodyPr/>
          <a:lstStyle/>
          <a:p>
            <a:pPr marL="0" indent="0"/>
            <a:r>
              <a:rPr lang="en-US" sz="4200" dirty="0"/>
              <a:t>Scenario Steps 4 and 5</a:t>
            </a:r>
            <a:br>
              <a:rPr lang="en-US" sz="4200" dirty="0"/>
            </a:br>
            <a:r>
              <a:rPr lang="en-US" sz="4200" dirty="0"/>
              <a:t>1099-MISC Jerry’s Honey Jar and Schedule E</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64</a:t>
            </a:fld>
            <a:endParaRPr lang="en-US" altLang="en-US" dirty="0"/>
          </a:p>
        </p:txBody>
      </p:sp>
      <p:sp>
        <p:nvSpPr>
          <p:cNvPr id="6" name="Date Placeholder 5">
            <a:extLst>
              <a:ext uri="{FF2B5EF4-FFF2-40B4-BE49-F238E27FC236}">
                <a16:creationId xmlns:a16="http://schemas.microsoft.com/office/drawing/2014/main" id="{B090B64F-2AA6-4B99-856A-F8EC07DB6B86}"/>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630940996"/>
      </p:ext>
    </p:extLst>
  </p:cSld>
  <p:clrMapOvr>
    <a:masterClrMapping/>
  </p:clrMapOvr>
  <mc:AlternateContent xmlns:mc="http://schemas.openxmlformats.org/markup-compatibility/2006" xmlns:p14="http://schemas.microsoft.com/office/powerpoint/2010/main">
    <mc:Choice Requires="p14">
      <p:transition spd="slow" p14:dur="2000" advTm="58252"/>
    </mc:Choice>
    <mc:Fallback xmlns="">
      <p:transition spd="slow" advTm="5825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65</a:t>
            </a:fld>
            <a:endParaRPr lang="en-US" altLang="en-US" dirty="0"/>
          </a:p>
        </p:txBody>
      </p:sp>
      <p:sp>
        <p:nvSpPr>
          <p:cNvPr id="4" name="Content Placeholder 3"/>
          <p:cNvSpPr>
            <a:spLocks noGrp="1"/>
          </p:cNvSpPr>
          <p:nvPr>
            <p:ph sz="quarter" idx="12"/>
          </p:nvPr>
        </p:nvSpPr>
        <p:spPr>
          <a:xfrm>
            <a:off x="1278833" y="1524000"/>
            <a:ext cx="9753600" cy="4572000"/>
          </a:xfrm>
        </p:spPr>
        <p:txBody>
          <a:bodyPr>
            <a:normAutofit/>
          </a:bodyPr>
          <a:lstStyle/>
          <a:p>
            <a:r>
              <a:rPr lang="en-US" dirty="0"/>
              <a:t>Refer to Pub 4012 Page D-50</a:t>
            </a:r>
          </a:p>
          <a:p>
            <a:r>
              <a:rPr lang="en-US" dirty="0"/>
              <a:t>In Scope:</a:t>
            </a:r>
          </a:p>
          <a:p>
            <a:pPr lvl="1"/>
            <a:r>
              <a:rPr lang="en-US" dirty="0"/>
              <a:t>Land-only rental or gas/oil lease </a:t>
            </a:r>
          </a:p>
          <a:p>
            <a:pPr lvl="2"/>
            <a:r>
              <a:rPr lang="en-US" dirty="0"/>
              <a:t>If reported on 1099-MISC, enter on TSO 1099-MISC screen and attach to Schedule E</a:t>
            </a:r>
          </a:p>
          <a:p>
            <a:pPr lvl="2"/>
            <a:r>
              <a:rPr lang="en-US" dirty="0"/>
              <a:t>If cash income, enter directly on Schedule E</a:t>
            </a:r>
          </a:p>
          <a:p>
            <a:pPr lvl="2"/>
            <a:r>
              <a:rPr lang="en-US" dirty="0"/>
              <a:t>Only expense can be property taxes, which is reported as an itemized deduction on Schedule A</a:t>
            </a:r>
          </a:p>
          <a:p>
            <a:pPr lvl="1"/>
            <a:endParaRPr lang="en-US" dirty="0"/>
          </a:p>
        </p:txBody>
      </p:sp>
      <p:sp>
        <p:nvSpPr>
          <p:cNvPr id="5" name="Title 4"/>
          <p:cNvSpPr>
            <a:spLocks noGrp="1"/>
          </p:cNvSpPr>
          <p:nvPr>
            <p:ph type="title"/>
          </p:nvPr>
        </p:nvSpPr>
        <p:spPr/>
        <p:txBody>
          <a:bodyPr/>
          <a:lstStyle/>
          <a:p>
            <a:r>
              <a:rPr lang="en-US" dirty="0"/>
              <a:t>Rental Income</a:t>
            </a:r>
          </a:p>
        </p:txBody>
      </p:sp>
      <p:sp>
        <p:nvSpPr>
          <p:cNvPr id="6" name="Date Placeholder 5">
            <a:extLst>
              <a:ext uri="{FF2B5EF4-FFF2-40B4-BE49-F238E27FC236}">
                <a16:creationId xmlns:a16="http://schemas.microsoft.com/office/drawing/2014/main" id="{36148E5F-50F4-4925-940C-7BAB638CA48D}"/>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035680416"/>
      </p:ext>
    </p:extLst>
  </p:cSld>
  <p:clrMapOvr>
    <a:masterClrMapping/>
  </p:clrMapOvr>
  <mc:AlternateContent xmlns:mc="http://schemas.openxmlformats.org/markup-compatibility/2006" xmlns:p14="http://schemas.microsoft.com/office/powerpoint/2010/main">
    <mc:Choice Requires="p14">
      <p:transition spd="slow" p14:dur="2000" advTm="115250"/>
    </mc:Choice>
    <mc:Fallback xmlns="">
      <p:transition spd="slow" advTm="11525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66</a:t>
            </a:fld>
            <a:endParaRPr lang="en-US" altLang="en-US" dirty="0"/>
          </a:p>
        </p:txBody>
      </p:sp>
      <p:sp>
        <p:nvSpPr>
          <p:cNvPr id="4" name="Content Placeholder 3"/>
          <p:cNvSpPr>
            <a:spLocks noGrp="1"/>
          </p:cNvSpPr>
          <p:nvPr>
            <p:ph sz="quarter" idx="12"/>
          </p:nvPr>
        </p:nvSpPr>
        <p:spPr>
          <a:xfrm>
            <a:off x="1278833" y="1371600"/>
            <a:ext cx="9753600" cy="4724400"/>
          </a:xfrm>
        </p:spPr>
        <p:txBody>
          <a:bodyPr>
            <a:normAutofit fontScale="92500" lnSpcReduction="20000"/>
          </a:bodyPr>
          <a:lstStyle/>
          <a:p>
            <a:r>
              <a:rPr lang="en-US" dirty="0"/>
              <a:t>In Scope:</a:t>
            </a:r>
          </a:p>
          <a:p>
            <a:pPr lvl="1"/>
            <a:r>
              <a:rPr lang="en-US" dirty="0"/>
              <a:t>Rental of a personal residence that taxpayer used personally for at least 15 days and rented for no more than 14 days during the year</a:t>
            </a:r>
          </a:p>
          <a:p>
            <a:pPr lvl="2"/>
            <a:r>
              <a:rPr lang="en-US" dirty="0"/>
              <a:t>Generally not a taxable event, so do not enter the income or expenses</a:t>
            </a:r>
          </a:p>
          <a:p>
            <a:pPr lvl="2"/>
            <a:r>
              <a:rPr lang="en-US" dirty="0"/>
              <a:t>If reported on a 1099-MISC:</a:t>
            </a:r>
          </a:p>
          <a:p>
            <a:pPr lvl="3"/>
            <a:r>
              <a:rPr lang="en-US" dirty="0"/>
              <a:t>Enter income on 1099-MISC screen and attach to a Schedule E</a:t>
            </a:r>
          </a:p>
          <a:p>
            <a:pPr lvl="3"/>
            <a:r>
              <a:rPr lang="en-US" dirty="0"/>
              <a:t>Enter the same amount as an Additional Expense labeled "less than 15-day rental of main home“ (This zeroes out the income)</a:t>
            </a:r>
          </a:p>
          <a:p>
            <a:r>
              <a:rPr lang="en-US" dirty="0"/>
              <a:t>Out of Scope:</a:t>
            </a:r>
          </a:p>
          <a:p>
            <a:pPr lvl="1"/>
            <a:r>
              <a:rPr lang="en-US" dirty="0"/>
              <a:t>Rental income from room in home, apartment over garage, separate building, Airbnb, etc. (that doesn’t meet criteria above)</a:t>
            </a:r>
          </a:p>
          <a:p>
            <a:endParaRPr lang="en-US" dirty="0"/>
          </a:p>
        </p:txBody>
      </p:sp>
      <p:sp>
        <p:nvSpPr>
          <p:cNvPr id="5" name="Title 4"/>
          <p:cNvSpPr>
            <a:spLocks noGrp="1"/>
          </p:cNvSpPr>
          <p:nvPr>
            <p:ph type="title"/>
          </p:nvPr>
        </p:nvSpPr>
        <p:spPr/>
        <p:txBody>
          <a:bodyPr/>
          <a:lstStyle/>
          <a:p>
            <a:r>
              <a:rPr lang="en-US" dirty="0"/>
              <a:t>Rental Income</a:t>
            </a:r>
          </a:p>
        </p:txBody>
      </p:sp>
      <p:sp>
        <p:nvSpPr>
          <p:cNvPr id="6" name="TextBox 5"/>
          <p:cNvSpPr txBox="1"/>
          <p:nvPr/>
        </p:nvSpPr>
        <p:spPr>
          <a:xfrm>
            <a:off x="10023920" y="415669"/>
            <a:ext cx="704167" cy="338554"/>
          </a:xfrm>
          <a:prstGeom prst="rect">
            <a:avLst/>
          </a:prstGeom>
          <a:noFill/>
        </p:spPr>
        <p:txBody>
          <a:bodyPr wrap="none" rtlCol="0">
            <a:spAutoFit/>
          </a:bodyPr>
          <a:lstStyle/>
          <a:p>
            <a:r>
              <a:rPr lang="en-US" sz="1600" dirty="0">
                <a:solidFill>
                  <a:schemeClr val="bg1"/>
                </a:solidFill>
              </a:rPr>
              <a:t>cont’d</a:t>
            </a:r>
          </a:p>
        </p:txBody>
      </p:sp>
      <p:sp>
        <p:nvSpPr>
          <p:cNvPr id="7" name="Date Placeholder 6">
            <a:extLst>
              <a:ext uri="{FF2B5EF4-FFF2-40B4-BE49-F238E27FC236}">
                <a16:creationId xmlns:a16="http://schemas.microsoft.com/office/drawing/2014/main" id="{DFFF8B22-83D3-4FEE-B886-A9F1D8B8665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4065560553"/>
      </p:ext>
    </p:extLst>
  </p:cSld>
  <p:clrMapOvr>
    <a:masterClrMapping/>
  </p:clrMapOvr>
  <mc:AlternateContent xmlns:mc="http://schemas.openxmlformats.org/markup-compatibility/2006" xmlns:p14="http://schemas.microsoft.com/office/powerpoint/2010/main">
    <mc:Choice Requires="p14">
      <p:transition spd="slow" p14:dur="2000" advTm="152302"/>
    </mc:Choice>
    <mc:Fallback xmlns="">
      <p:transition spd="slow" advTm="152302"/>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EC043B00-2EA0-495D-BAE4-A83DA9139D17}"/>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67</a:t>
            </a:fld>
            <a:endParaRPr lang="en-US" altLang="en-US" dirty="0"/>
          </a:p>
        </p:txBody>
      </p:sp>
      <p:sp>
        <p:nvSpPr>
          <p:cNvPr id="6" name="Title 5"/>
          <p:cNvSpPr>
            <a:spLocks noGrp="1"/>
          </p:cNvSpPr>
          <p:nvPr>
            <p:ph type="title"/>
          </p:nvPr>
        </p:nvSpPr>
        <p:spPr/>
        <p:txBody>
          <a:bodyPr>
            <a:normAutofit/>
          </a:bodyPr>
          <a:lstStyle/>
          <a:p>
            <a:r>
              <a:rPr lang="en-US" dirty="0"/>
              <a:t>TSO – Entering 1099-MISC for Land Rental</a:t>
            </a:r>
            <a:br>
              <a:rPr lang="en-US" dirty="0"/>
            </a:br>
            <a:r>
              <a:rPr lang="en-GB" altLang="en-US" sz="2400" dirty="0"/>
              <a:t>Federal Section&gt;Income&gt;1099-MISC</a:t>
            </a:r>
            <a:endParaRPr lang="en-US" sz="2400" dirty="0"/>
          </a:p>
        </p:txBody>
      </p:sp>
      <p:pic>
        <p:nvPicPr>
          <p:cNvPr id="7" name="Picture 6"/>
          <p:cNvPicPr>
            <a:picLocks noChangeAspect="1"/>
          </p:cNvPicPr>
          <p:nvPr/>
        </p:nvPicPr>
        <p:blipFill>
          <a:blip r:embed="rId3"/>
          <a:stretch>
            <a:fillRect/>
          </a:stretch>
        </p:blipFill>
        <p:spPr>
          <a:xfrm>
            <a:off x="3657600" y="1376359"/>
            <a:ext cx="5234356" cy="4889504"/>
          </a:xfrm>
          <a:prstGeom prst="rect">
            <a:avLst/>
          </a:prstGeom>
          <a:ln>
            <a:solidFill>
              <a:schemeClr val="tx1"/>
            </a:solidFill>
          </a:ln>
        </p:spPr>
      </p:pic>
      <p:sp>
        <p:nvSpPr>
          <p:cNvPr id="4" name="TextBox 3"/>
          <p:cNvSpPr txBox="1"/>
          <p:nvPr/>
        </p:nvSpPr>
        <p:spPr>
          <a:xfrm>
            <a:off x="1066803" y="3429000"/>
            <a:ext cx="2076402" cy="646331"/>
          </a:xfrm>
          <a:prstGeom prst="rect">
            <a:avLst/>
          </a:prstGeom>
          <a:noFill/>
          <a:ln w="28575">
            <a:solidFill>
              <a:srgbClr val="FF0000"/>
            </a:solidFill>
          </a:ln>
        </p:spPr>
        <p:txBody>
          <a:bodyPr wrap="none" rtlCol="0">
            <a:spAutoFit/>
          </a:bodyPr>
          <a:lstStyle/>
          <a:p>
            <a:r>
              <a:rPr lang="en-US" b="1" dirty="0">
                <a:solidFill>
                  <a:srgbClr val="FF0000"/>
                </a:solidFill>
              </a:rPr>
              <a:t>Enter Payer’s name,</a:t>
            </a:r>
          </a:p>
          <a:p>
            <a:r>
              <a:rPr lang="en-US" b="1" dirty="0">
                <a:solidFill>
                  <a:srgbClr val="FF0000"/>
                </a:solidFill>
              </a:rPr>
              <a:t>address and TIN</a:t>
            </a:r>
          </a:p>
        </p:txBody>
      </p:sp>
    </p:spTree>
    <p:extLst>
      <p:ext uri="{BB962C8B-B14F-4D97-AF65-F5344CB8AC3E}">
        <p14:creationId xmlns:p14="http://schemas.microsoft.com/office/powerpoint/2010/main" val="2914814359"/>
      </p:ext>
    </p:extLst>
  </p:cSld>
  <p:clrMapOvr>
    <a:masterClrMapping/>
  </p:clrMapOvr>
  <mc:AlternateContent xmlns:mc="http://schemas.openxmlformats.org/markup-compatibility/2006" xmlns:p14="http://schemas.microsoft.com/office/powerpoint/2010/main">
    <mc:Choice Requires="p14">
      <p:transition spd="slow" p14:dur="2000" advTm="74246"/>
    </mc:Choice>
    <mc:Fallback xmlns="">
      <p:transition spd="slow" advTm="74246"/>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C55EA65-9C23-4F1F-A48C-1B240D664F46}"/>
              </a:ext>
            </a:extLst>
          </p:cNvPr>
          <p:cNvSpPr>
            <a:spLocks noGrp="1"/>
          </p:cNvSpPr>
          <p:nvPr>
            <p:ph type="dt" sz="half" idx="10"/>
          </p:nvPr>
        </p:nvSpPr>
        <p:spPr/>
        <p:txBody>
          <a:bodyPr/>
          <a:lstStyle/>
          <a:p>
            <a:r>
              <a:rPr lang="en-US"/>
              <a:t>12-13-2020 v0.94</a:t>
            </a:r>
            <a:endParaRPr lang="en-US" dirty="0"/>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AE820BBC-AC8A-41A2-B5A2-A38EDA688333}" type="slidenum">
              <a:rPr lang="en-US" altLang="en-US" smtClean="0"/>
              <a:pPr>
                <a:defRPr/>
              </a:pPr>
              <a:t>68</a:t>
            </a:fld>
            <a:endParaRPr lang="en-US" altLang="en-US" dirty="0"/>
          </a:p>
        </p:txBody>
      </p:sp>
      <p:sp>
        <p:nvSpPr>
          <p:cNvPr id="6" name="Title 5"/>
          <p:cNvSpPr>
            <a:spLocks noGrp="1"/>
          </p:cNvSpPr>
          <p:nvPr>
            <p:ph type="title"/>
          </p:nvPr>
        </p:nvSpPr>
        <p:spPr/>
        <p:txBody>
          <a:bodyPr>
            <a:normAutofit/>
          </a:bodyPr>
          <a:lstStyle/>
          <a:p>
            <a:r>
              <a:rPr lang="en-US" dirty="0"/>
              <a:t>TSO – Entering 1099-MISC for Land Rental</a:t>
            </a:r>
            <a:br>
              <a:rPr lang="en-US" dirty="0"/>
            </a:br>
            <a:r>
              <a:rPr lang="en-GB" altLang="en-US" sz="2400" dirty="0"/>
              <a:t>Federal Section&gt;Income&gt;1099-MISC</a:t>
            </a:r>
            <a:endParaRPr lang="en-US" sz="2400" dirty="0"/>
          </a:p>
        </p:txBody>
      </p:sp>
      <p:sp>
        <p:nvSpPr>
          <p:cNvPr id="4" name="TextBox 3"/>
          <p:cNvSpPr txBox="1"/>
          <p:nvPr/>
        </p:nvSpPr>
        <p:spPr>
          <a:xfrm>
            <a:off x="10363200" y="431058"/>
            <a:ext cx="704167" cy="338554"/>
          </a:xfrm>
          <a:prstGeom prst="rect">
            <a:avLst/>
          </a:prstGeom>
          <a:noFill/>
        </p:spPr>
        <p:txBody>
          <a:bodyPr wrap="none" rtlCol="0">
            <a:spAutoFit/>
          </a:bodyPr>
          <a:lstStyle/>
          <a:p>
            <a:r>
              <a:rPr lang="en-US" sz="1600" dirty="0">
                <a:solidFill>
                  <a:schemeClr val="bg1"/>
                </a:solidFill>
              </a:rPr>
              <a:t>cont’d</a:t>
            </a:r>
          </a:p>
        </p:txBody>
      </p:sp>
      <p:pic>
        <p:nvPicPr>
          <p:cNvPr id="8" name="Picture 7"/>
          <p:cNvPicPr>
            <a:picLocks noChangeAspect="1"/>
          </p:cNvPicPr>
          <p:nvPr/>
        </p:nvPicPr>
        <p:blipFill>
          <a:blip r:embed="rId3"/>
          <a:stretch>
            <a:fillRect/>
          </a:stretch>
        </p:blipFill>
        <p:spPr>
          <a:xfrm>
            <a:off x="3860800" y="1295400"/>
            <a:ext cx="4229690" cy="4970463"/>
          </a:xfrm>
          <a:prstGeom prst="rect">
            <a:avLst/>
          </a:prstGeom>
          <a:ln>
            <a:solidFill>
              <a:schemeClr val="tx1"/>
            </a:solidFill>
          </a:ln>
        </p:spPr>
      </p:pic>
      <p:sp>
        <p:nvSpPr>
          <p:cNvPr id="9" name="TextBox 8"/>
          <p:cNvSpPr txBox="1"/>
          <p:nvPr/>
        </p:nvSpPr>
        <p:spPr>
          <a:xfrm>
            <a:off x="719221" y="4876800"/>
            <a:ext cx="2341154" cy="369332"/>
          </a:xfrm>
          <a:prstGeom prst="rect">
            <a:avLst/>
          </a:prstGeom>
          <a:noFill/>
          <a:ln w="28575">
            <a:solidFill>
              <a:srgbClr val="FF0000"/>
            </a:solidFill>
          </a:ln>
        </p:spPr>
        <p:txBody>
          <a:bodyPr wrap="none" rtlCol="0">
            <a:spAutoFit/>
          </a:bodyPr>
          <a:lstStyle/>
          <a:p>
            <a:r>
              <a:rPr lang="en-US" dirty="0">
                <a:solidFill>
                  <a:srgbClr val="FF0000"/>
                </a:solidFill>
              </a:rPr>
              <a:t>Rental income for land</a:t>
            </a:r>
          </a:p>
        </p:txBody>
      </p:sp>
      <p:sp>
        <p:nvSpPr>
          <p:cNvPr id="10" name="Oval 9"/>
          <p:cNvSpPr/>
          <p:nvPr/>
        </p:nvSpPr>
        <p:spPr>
          <a:xfrm>
            <a:off x="3860800" y="4914349"/>
            <a:ext cx="887811"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1" name="Straight Arrow Connector 10"/>
          <p:cNvCxnSpPr>
            <a:endCxn id="10" idx="2"/>
          </p:cNvCxnSpPr>
          <p:nvPr/>
        </p:nvCxnSpPr>
        <p:spPr bwMode="auto">
          <a:xfrm>
            <a:off x="3083216" y="5057917"/>
            <a:ext cx="777584" cy="8832"/>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633244817"/>
      </p:ext>
    </p:extLst>
  </p:cSld>
  <p:clrMapOvr>
    <a:masterClrMapping/>
  </p:clrMapOvr>
  <mc:AlternateContent xmlns:mc="http://schemas.openxmlformats.org/markup-compatibility/2006" xmlns:p14="http://schemas.microsoft.com/office/powerpoint/2010/main">
    <mc:Choice Requires="p14">
      <p:transition spd="slow" p14:dur="2000" advTm="44075"/>
    </mc:Choice>
    <mc:Fallback xmlns="">
      <p:transition spd="slow" advTm="44075"/>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69</a:t>
            </a:fld>
            <a:endParaRPr lang="en-US" altLang="en-US" dirty="0"/>
          </a:p>
        </p:txBody>
      </p:sp>
      <p:sp>
        <p:nvSpPr>
          <p:cNvPr id="4" name="Title 3"/>
          <p:cNvSpPr>
            <a:spLocks noGrp="1"/>
          </p:cNvSpPr>
          <p:nvPr>
            <p:ph type="title"/>
          </p:nvPr>
        </p:nvSpPr>
        <p:spPr>
          <a:xfrm>
            <a:off x="1066803" y="28835"/>
            <a:ext cx="10210797" cy="1143000"/>
          </a:xfrm>
        </p:spPr>
        <p:txBody>
          <a:bodyPr>
            <a:normAutofit fontScale="90000"/>
          </a:bodyPr>
          <a:lstStyle/>
          <a:p>
            <a:r>
              <a:rPr lang="en-US" dirty="0"/>
              <a:t>TSO – Attaching 1099-MISC to Schedule E</a:t>
            </a:r>
            <a:br>
              <a:rPr lang="en-US" dirty="0"/>
            </a:br>
            <a:r>
              <a:rPr lang="en-GB" altLang="en-US" sz="2400" dirty="0"/>
              <a:t>Federal Section&gt;Income&gt;1099-MISC&gt;Create a New Schedule E Rent and Royalty</a:t>
            </a:r>
            <a:endParaRPr lang="en-US" sz="2400" dirty="0"/>
          </a:p>
        </p:txBody>
      </p:sp>
      <p:pic>
        <p:nvPicPr>
          <p:cNvPr id="5" name="Picture 4"/>
          <p:cNvPicPr>
            <a:picLocks noChangeAspect="1"/>
          </p:cNvPicPr>
          <p:nvPr/>
        </p:nvPicPr>
        <p:blipFill>
          <a:blip r:embed="rId3"/>
          <a:stretch>
            <a:fillRect/>
          </a:stretch>
        </p:blipFill>
        <p:spPr>
          <a:xfrm>
            <a:off x="1371600" y="1828800"/>
            <a:ext cx="9906000" cy="2667000"/>
          </a:xfrm>
          <a:prstGeom prst="rect">
            <a:avLst/>
          </a:prstGeom>
          <a:ln>
            <a:solidFill>
              <a:schemeClr val="tx1"/>
            </a:solidFill>
          </a:ln>
        </p:spPr>
      </p:pic>
      <p:sp>
        <p:nvSpPr>
          <p:cNvPr id="6" name="Oval 5"/>
          <p:cNvSpPr/>
          <p:nvPr/>
        </p:nvSpPr>
        <p:spPr>
          <a:xfrm>
            <a:off x="1219200" y="2522240"/>
            <a:ext cx="4495800" cy="8382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Date Placeholder 7">
            <a:extLst>
              <a:ext uri="{FF2B5EF4-FFF2-40B4-BE49-F238E27FC236}">
                <a16:creationId xmlns:a16="http://schemas.microsoft.com/office/drawing/2014/main" id="{D44A0DE6-2819-4991-9693-CB2DAA6C15B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287078154"/>
      </p:ext>
    </p:extLst>
  </p:cSld>
  <p:clrMapOvr>
    <a:masterClrMapping/>
  </p:clrMapOvr>
  <mc:AlternateContent xmlns:mc="http://schemas.openxmlformats.org/markup-compatibility/2006" xmlns:p14="http://schemas.microsoft.com/office/powerpoint/2010/main">
    <mc:Choice Requires="p14">
      <p:transition spd="slow" p14:dur="2000" advTm="47155"/>
    </mc:Choice>
    <mc:Fallback xmlns="">
      <p:transition spd="slow" advTm="47155"/>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2"/>
          </p:nvPr>
        </p:nvPicPr>
        <p:blipFill>
          <a:blip r:embed="rId3"/>
          <a:stretch>
            <a:fillRect/>
          </a:stretch>
        </p:blipFill>
        <p:spPr>
          <a:xfrm>
            <a:off x="1295400" y="1660297"/>
            <a:ext cx="9019464" cy="3826105"/>
          </a:xfrm>
          <a:prstGeom prst="rect">
            <a:avLst/>
          </a:prstGeom>
          <a:ln>
            <a:solidFill>
              <a:schemeClr val="tx1"/>
            </a:solidFill>
          </a:ln>
        </p:spPr>
      </p:pic>
      <p:sp>
        <p:nvSpPr>
          <p:cNvPr id="4" name="Footer Placeholder 3"/>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fld id="{AE820BBC-AC8A-41A2-B5A2-A38EDA688333}" type="slidenum">
              <a:rPr lang="en-US" altLang="en-US" smtClean="0"/>
              <a:pPr/>
              <a:t>7</a:t>
            </a:fld>
            <a:endParaRPr lang="en-US" altLang="en-US" dirty="0"/>
          </a:p>
        </p:txBody>
      </p:sp>
      <p:sp>
        <p:nvSpPr>
          <p:cNvPr id="21506" name="Rectangle 9"/>
          <p:cNvSpPr>
            <a:spLocks noGrp="1" noChangeArrowheads="1"/>
          </p:cNvSpPr>
          <p:nvPr>
            <p:ph type="title"/>
          </p:nvPr>
        </p:nvSpPr>
        <p:spPr/>
        <p:txBody>
          <a:bodyPr>
            <a:normAutofit/>
          </a:bodyPr>
          <a:lstStyle/>
          <a:p>
            <a:r>
              <a:rPr lang="en-GB" altLang="en-US" dirty="0"/>
              <a:t>TSO – Entering Filing Status</a:t>
            </a:r>
            <a:br>
              <a:rPr lang="en-GB" altLang="en-US" dirty="0"/>
            </a:br>
            <a:r>
              <a:rPr lang="en-GB" altLang="en-US" sz="2400" dirty="0"/>
              <a:t>Basic Information&gt;Filing Status</a:t>
            </a:r>
          </a:p>
        </p:txBody>
      </p:sp>
      <p:sp>
        <p:nvSpPr>
          <p:cNvPr id="21510" name="Text Box 3"/>
          <p:cNvSpPr txBox="1">
            <a:spLocks noChangeArrowheads="1"/>
          </p:cNvSpPr>
          <p:nvPr/>
        </p:nvSpPr>
        <p:spPr bwMode="auto">
          <a:xfrm>
            <a:off x="7581900" y="5486402"/>
            <a:ext cx="137160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73" tIns="34286" rIns="68573" bIns="34286" anchor="ctr"/>
          <a:lstStyle>
            <a:lvl1pPr>
              <a:spcBef>
                <a:spcPts val="1000"/>
              </a:spcBef>
              <a:buClr>
                <a:srgbClr val="67202F"/>
              </a:buClr>
              <a:buSzPct val="90000"/>
              <a:buFont typeface="Calibri" panose="020F0502020204030204" pitchFamily="34" charset="0"/>
              <a:buChar char="●"/>
              <a:defRPr sz="4000" b="1">
                <a:solidFill>
                  <a:schemeClr val="tx1"/>
                </a:solidFill>
                <a:latin typeface="Calibri" panose="020F0502020204030204" pitchFamily="34" charset="0"/>
                <a:ea typeface="Verdana" panose="020B0604030504040204" pitchFamily="34" charset="0"/>
                <a:cs typeface="Verdana" panose="020B0604030504040204" pitchFamily="34" charset="0"/>
              </a:defRPr>
            </a:lvl1pPr>
            <a:lvl2pPr marL="742950" indent="-285750">
              <a:spcBef>
                <a:spcPts val="500"/>
              </a:spcBef>
              <a:buClr>
                <a:srgbClr val="984807"/>
              </a:buClr>
              <a:buFont typeface="Calibri" panose="020F0502020204030204" pitchFamily="34" charset="0"/>
              <a:buChar char="−"/>
              <a:defRPr sz="3600" b="1">
                <a:solidFill>
                  <a:schemeClr val="tx1"/>
                </a:solidFill>
                <a:latin typeface="Calibri" panose="020F0502020204030204" pitchFamily="34" charset="0"/>
                <a:ea typeface="Verdana" panose="020B0604030504040204" pitchFamily="34" charset="0"/>
                <a:cs typeface="Verdana" panose="020B0604030504040204" pitchFamily="34" charset="0"/>
              </a:defRPr>
            </a:lvl2pPr>
            <a:lvl3pPr marL="1143000" indent="-228600">
              <a:spcBef>
                <a:spcPts val="500"/>
              </a:spcBef>
              <a:buClr>
                <a:srgbClr val="215968"/>
              </a:buClr>
              <a:buSzPct val="120000"/>
              <a:buFont typeface="Calibri" panose="020F0502020204030204" pitchFamily="34" charset="0"/>
              <a:buChar char="▪"/>
              <a:defRPr sz="3200" b="1">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spcBef>
                <a:spcPts val="500"/>
              </a:spcBef>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fontAlgn="base">
              <a:spcBef>
                <a:spcPts val="500"/>
              </a:spcBef>
              <a:spcAft>
                <a:spcPct val="0"/>
              </a:spcAft>
              <a:buFont typeface="Arial" panose="020B0604020202020204" pitchFamily="34" charset="0"/>
              <a:buChar char="•"/>
              <a:defRPr sz="2800" b="1">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eaLnBrk="1" hangingPunct="1">
              <a:spcBef>
                <a:spcPct val="0"/>
              </a:spcBef>
              <a:buClrTx/>
              <a:buSzTx/>
              <a:buFontTx/>
              <a:buNone/>
            </a:pPr>
            <a:endParaRPr lang="en-US" altLang="en-US" sz="1050" b="0" dirty="0">
              <a:solidFill>
                <a:schemeClr val="bg1"/>
              </a:solidFill>
              <a:cs typeface="Calibri" panose="020F0502020204030204" pitchFamily="34" charset="0"/>
            </a:endParaRPr>
          </a:p>
        </p:txBody>
      </p:sp>
      <p:sp>
        <p:nvSpPr>
          <p:cNvPr id="2" name="TextBox 1"/>
          <p:cNvSpPr txBox="1"/>
          <p:nvPr/>
        </p:nvSpPr>
        <p:spPr>
          <a:xfrm>
            <a:off x="4314967" y="2677986"/>
            <a:ext cx="1710853" cy="369332"/>
          </a:xfrm>
          <a:prstGeom prst="rect">
            <a:avLst/>
          </a:prstGeom>
          <a:noFill/>
          <a:ln w="28575">
            <a:solidFill>
              <a:srgbClr val="FF0000"/>
            </a:solidFill>
          </a:ln>
        </p:spPr>
        <p:txBody>
          <a:bodyPr wrap="none" rtlCol="0">
            <a:spAutoFit/>
          </a:bodyPr>
          <a:lstStyle/>
          <a:p>
            <a:r>
              <a:rPr lang="en-US" b="1" dirty="0">
                <a:solidFill>
                  <a:srgbClr val="FF0000"/>
                </a:solidFill>
              </a:rPr>
              <a:t>MFJ filing status</a:t>
            </a:r>
          </a:p>
        </p:txBody>
      </p:sp>
      <p:cxnSp>
        <p:nvCxnSpPr>
          <p:cNvPr id="8" name="Straight Arrow Connector 7"/>
          <p:cNvCxnSpPr/>
          <p:nvPr/>
        </p:nvCxnSpPr>
        <p:spPr bwMode="auto">
          <a:xfrm flipH="1" flipV="1">
            <a:off x="3200400" y="2819400"/>
            <a:ext cx="1114567" cy="1"/>
          </a:xfrm>
          <a:prstGeom prst="straightConnector1">
            <a:avLst/>
          </a:prstGeom>
          <a:noFill/>
          <a:ln w="38100" cap="flat" cmpd="sng" algn="ctr">
            <a:solidFill>
              <a:srgbClr val="FF0000"/>
            </a:solidFill>
            <a:prstDash val="solid"/>
            <a:round/>
            <a:headEnd type="none" w="med" len="med"/>
            <a:tailEnd type="triangle"/>
          </a:ln>
          <a:effectLst/>
        </p:spPr>
      </p:cxnSp>
      <p:sp>
        <p:nvSpPr>
          <p:cNvPr id="10" name="TextBox 9"/>
          <p:cNvSpPr txBox="1"/>
          <p:nvPr/>
        </p:nvSpPr>
        <p:spPr>
          <a:xfrm>
            <a:off x="5181600" y="3824181"/>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7" name="Date Placeholder 6">
            <a:extLst>
              <a:ext uri="{FF2B5EF4-FFF2-40B4-BE49-F238E27FC236}">
                <a16:creationId xmlns:a16="http://schemas.microsoft.com/office/drawing/2014/main" id="{76D09E6F-E95C-4D68-9E98-43976D8587B5}"/>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802426728"/>
      </p:ext>
    </p:extLst>
  </p:cSld>
  <p:clrMapOvr>
    <a:masterClrMapping/>
  </p:clrMapOvr>
  <p:transition spd="slow" advTm="11684"/>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70</a:t>
            </a:fld>
            <a:endParaRPr lang="en-US" altLang="en-US" dirty="0"/>
          </a:p>
        </p:txBody>
      </p:sp>
      <p:sp>
        <p:nvSpPr>
          <p:cNvPr id="4" name="Title 3"/>
          <p:cNvSpPr>
            <a:spLocks noGrp="1"/>
          </p:cNvSpPr>
          <p:nvPr>
            <p:ph type="title"/>
          </p:nvPr>
        </p:nvSpPr>
        <p:spPr/>
        <p:txBody>
          <a:bodyPr>
            <a:normAutofit fontScale="90000"/>
          </a:bodyPr>
          <a:lstStyle/>
          <a:p>
            <a:r>
              <a:rPr lang="en-US" dirty="0"/>
              <a:t>TSO – Entering Schedule E Required Information</a:t>
            </a:r>
            <a:br>
              <a:rPr lang="en-US" dirty="0"/>
            </a:br>
            <a:r>
              <a:rPr lang="en-GB" altLang="en-US" sz="2400" dirty="0"/>
              <a:t>Federal Section&gt;Income&gt;1099-MISC&gt;Schedule E Required Information</a:t>
            </a:r>
            <a:endParaRPr lang="en-US" sz="2400" dirty="0"/>
          </a:p>
        </p:txBody>
      </p:sp>
      <p:pic>
        <p:nvPicPr>
          <p:cNvPr id="6" name="Picture 5"/>
          <p:cNvPicPr>
            <a:picLocks noChangeAspect="1"/>
          </p:cNvPicPr>
          <p:nvPr/>
        </p:nvPicPr>
        <p:blipFill>
          <a:blip r:embed="rId3"/>
          <a:stretch>
            <a:fillRect/>
          </a:stretch>
        </p:blipFill>
        <p:spPr>
          <a:xfrm>
            <a:off x="1371600" y="1828800"/>
            <a:ext cx="9695233" cy="3048000"/>
          </a:xfrm>
          <a:prstGeom prst="rect">
            <a:avLst/>
          </a:prstGeom>
          <a:ln>
            <a:solidFill>
              <a:schemeClr val="tx1"/>
            </a:solidFill>
          </a:ln>
        </p:spPr>
      </p:pic>
      <p:sp>
        <p:nvSpPr>
          <p:cNvPr id="7" name="Oval 6"/>
          <p:cNvSpPr/>
          <p:nvPr/>
        </p:nvSpPr>
        <p:spPr>
          <a:xfrm>
            <a:off x="8610600" y="3962400"/>
            <a:ext cx="2667000" cy="9144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Date Placeholder 7">
            <a:extLst>
              <a:ext uri="{FF2B5EF4-FFF2-40B4-BE49-F238E27FC236}">
                <a16:creationId xmlns:a16="http://schemas.microsoft.com/office/drawing/2014/main" id="{C939E3EF-D55C-4F0F-8794-A5E1A3E7FBC6}"/>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977118907"/>
      </p:ext>
    </p:extLst>
  </p:cSld>
  <p:clrMapOvr>
    <a:masterClrMapping/>
  </p:clrMapOvr>
  <mc:AlternateContent xmlns:mc="http://schemas.openxmlformats.org/markup-compatibility/2006" xmlns:p14="http://schemas.microsoft.com/office/powerpoint/2010/main">
    <mc:Choice Requires="p14">
      <p:transition spd="slow" p14:dur="2000" advTm="30564"/>
    </mc:Choice>
    <mc:Fallback xmlns="">
      <p:transition spd="slow" advTm="30564"/>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71</a:t>
            </a:fld>
            <a:endParaRPr lang="en-US" altLang="en-US" dirty="0"/>
          </a:p>
        </p:txBody>
      </p:sp>
      <p:sp>
        <p:nvSpPr>
          <p:cNvPr id="4" name="Title 3"/>
          <p:cNvSpPr>
            <a:spLocks noGrp="1"/>
          </p:cNvSpPr>
          <p:nvPr>
            <p:ph type="title"/>
          </p:nvPr>
        </p:nvSpPr>
        <p:spPr/>
        <p:txBody>
          <a:bodyPr>
            <a:normAutofit fontScale="90000"/>
          </a:bodyPr>
          <a:lstStyle/>
          <a:p>
            <a:r>
              <a:rPr lang="en-US" dirty="0"/>
              <a:t>TSO – Entering Basic Information for Schedule E</a:t>
            </a:r>
            <a:br>
              <a:rPr lang="en-US" dirty="0"/>
            </a:br>
            <a:r>
              <a:rPr lang="en-US" sz="2400" dirty="0"/>
              <a:t>Federal Section&gt;Income&gt;Supplemental Income and Loss</a:t>
            </a:r>
          </a:p>
        </p:txBody>
      </p:sp>
      <p:pic>
        <p:nvPicPr>
          <p:cNvPr id="5" name="Picture 4"/>
          <p:cNvPicPr>
            <a:picLocks noChangeAspect="1"/>
          </p:cNvPicPr>
          <p:nvPr/>
        </p:nvPicPr>
        <p:blipFill>
          <a:blip r:embed="rId3"/>
          <a:stretch>
            <a:fillRect/>
          </a:stretch>
        </p:blipFill>
        <p:spPr>
          <a:xfrm>
            <a:off x="3962400" y="1357820"/>
            <a:ext cx="3685364" cy="4922233"/>
          </a:xfrm>
          <a:prstGeom prst="rect">
            <a:avLst/>
          </a:prstGeom>
          <a:ln>
            <a:solidFill>
              <a:schemeClr val="tx1"/>
            </a:solidFill>
          </a:ln>
        </p:spPr>
      </p:pic>
      <p:sp>
        <p:nvSpPr>
          <p:cNvPr id="6" name="TextBox 5"/>
          <p:cNvSpPr txBox="1"/>
          <p:nvPr/>
        </p:nvSpPr>
        <p:spPr>
          <a:xfrm>
            <a:off x="5406888" y="4953000"/>
            <a:ext cx="2284728" cy="369332"/>
          </a:xfrm>
          <a:prstGeom prst="rect">
            <a:avLst/>
          </a:prstGeom>
          <a:noFill/>
          <a:ln w="28575">
            <a:solidFill>
              <a:srgbClr val="FF0000"/>
            </a:solidFill>
          </a:ln>
        </p:spPr>
        <p:txBody>
          <a:bodyPr wrap="none" rtlCol="0">
            <a:spAutoFit/>
          </a:bodyPr>
          <a:lstStyle/>
          <a:p>
            <a:r>
              <a:rPr lang="en-US" b="1" dirty="0">
                <a:solidFill>
                  <a:srgbClr val="FF0000"/>
                </a:solidFill>
              </a:rPr>
              <a:t>Address of rental land</a:t>
            </a:r>
          </a:p>
        </p:txBody>
      </p:sp>
      <p:sp>
        <p:nvSpPr>
          <p:cNvPr id="7" name="TextBox 6"/>
          <p:cNvSpPr txBox="1"/>
          <p:nvPr/>
        </p:nvSpPr>
        <p:spPr>
          <a:xfrm>
            <a:off x="5565390" y="3172605"/>
            <a:ext cx="2133600" cy="646331"/>
          </a:xfrm>
          <a:prstGeom prst="rect">
            <a:avLst/>
          </a:prstGeom>
          <a:noFill/>
          <a:ln w="28575">
            <a:solidFill>
              <a:srgbClr val="FF0000"/>
            </a:solidFill>
          </a:ln>
        </p:spPr>
        <p:txBody>
          <a:bodyPr wrap="square" rtlCol="0">
            <a:spAutoFit/>
          </a:bodyPr>
          <a:lstStyle/>
          <a:p>
            <a:r>
              <a:rPr lang="en-US" b="1" dirty="0">
                <a:solidFill>
                  <a:srgbClr val="FF0000"/>
                </a:solidFill>
              </a:rPr>
              <a:t>Choose Land from drop-down menu</a:t>
            </a:r>
          </a:p>
        </p:txBody>
      </p:sp>
      <p:sp>
        <p:nvSpPr>
          <p:cNvPr id="8" name="Oval 7"/>
          <p:cNvSpPr/>
          <p:nvPr/>
        </p:nvSpPr>
        <p:spPr>
          <a:xfrm flipV="1">
            <a:off x="3940671" y="3343370"/>
            <a:ext cx="609599"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609603" y="1524000"/>
            <a:ext cx="2688941" cy="646331"/>
          </a:xfrm>
          <a:prstGeom prst="rect">
            <a:avLst/>
          </a:prstGeom>
          <a:noFill/>
          <a:ln w="28575">
            <a:solidFill>
              <a:srgbClr val="FF0000"/>
            </a:solidFill>
          </a:ln>
        </p:spPr>
        <p:txBody>
          <a:bodyPr wrap="none" rtlCol="0">
            <a:spAutoFit/>
          </a:bodyPr>
          <a:lstStyle/>
          <a:p>
            <a:r>
              <a:rPr lang="en-US" b="1" dirty="0">
                <a:solidFill>
                  <a:srgbClr val="FF0000"/>
                </a:solidFill>
              </a:rPr>
              <a:t>To enter basic information</a:t>
            </a:r>
          </a:p>
          <a:p>
            <a:r>
              <a:rPr lang="en-US" b="1" dirty="0">
                <a:solidFill>
                  <a:srgbClr val="FF0000"/>
                </a:solidFill>
              </a:rPr>
              <a:t>about land rental</a:t>
            </a:r>
          </a:p>
        </p:txBody>
      </p:sp>
      <p:cxnSp>
        <p:nvCxnSpPr>
          <p:cNvPr id="10" name="Straight Arrow Connector 9"/>
          <p:cNvCxnSpPr/>
          <p:nvPr/>
        </p:nvCxnSpPr>
        <p:spPr bwMode="auto">
          <a:xfrm flipH="1">
            <a:off x="4550270" y="3495770"/>
            <a:ext cx="1003436" cy="0"/>
          </a:xfrm>
          <a:prstGeom prst="straightConnector1">
            <a:avLst/>
          </a:prstGeom>
          <a:noFill/>
          <a:ln w="38100" cap="flat" cmpd="sng" algn="ctr">
            <a:solidFill>
              <a:srgbClr val="FF0000"/>
            </a:solidFill>
            <a:prstDash val="solid"/>
            <a:round/>
            <a:headEnd type="none" w="med" len="med"/>
            <a:tailEnd type="triangle"/>
          </a:ln>
          <a:effectLst/>
        </p:spPr>
      </p:cxnSp>
      <p:sp>
        <p:nvSpPr>
          <p:cNvPr id="12" name="Date Placeholder 11">
            <a:extLst>
              <a:ext uri="{FF2B5EF4-FFF2-40B4-BE49-F238E27FC236}">
                <a16:creationId xmlns:a16="http://schemas.microsoft.com/office/drawing/2014/main" id="{1C41AC06-40B0-4EA9-BA34-ED6A05A410AF}"/>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237622189"/>
      </p:ext>
    </p:extLst>
  </p:cSld>
  <p:clrMapOvr>
    <a:masterClrMapping/>
  </p:clrMapOvr>
  <mc:AlternateContent xmlns:mc="http://schemas.openxmlformats.org/markup-compatibility/2006" xmlns:p14="http://schemas.microsoft.com/office/powerpoint/2010/main">
    <mc:Choice Requires="p14">
      <p:transition spd="slow" p14:dur="2000" advTm="45634"/>
    </mc:Choice>
    <mc:Fallback xmlns="">
      <p:transition spd="slow" advTm="45634"/>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407912" y="1460255"/>
            <a:ext cx="6182588" cy="4837814"/>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72</a:t>
            </a:fld>
            <a:endParaRPr lang="en-US" altLang="en-US" dirty="0"/>
          </a:p>
        </p:txBody>
      </p:sp>
      <p:sp>
        <p:nvSpPr>
          <p:cNvPr id="4" name="Title 3"/>
          <p:cNvSpPr>
            <a:spLocks noGrp="1"/>
          </p:cNvSpPr>
          <p:nvPr>
            <p:ph type="title"/>
          </p:nvPr>
        </p:nvSpPr>
        <p:spPr/>
        <p:txBody>
          <a:bodyPr>
            <a:normAutofit fontScale="90000"/>
          </a:bodyPr>
          <a:lstStyle/>
          <a:p>
            <a:r>
              <a:rPr lang="en-US" dirty="0"/>
              <a:t>TSO – Entering Basic Information for Schedule E</a:t>
            </a:r>
            <a:br>
              <a:rPr lang="en-US" dirty="0"/>
            </a:br>
            <a:r>
              <a:rPr lang="en-US" sz="2400" dirty="0"/>
              <a:t>Federal Section&gt;Income&gt;Supplemental Income and Loss</a:t>
            </a:r>
          </a:p>
        </p:txBody>
      </p:sp>
      <p:sp>
        <p:nvSpPr>
          <p:cNvPr id="7" name="TextBox 6"/>
          <p:cNvSpPr txBox="1"/>
          <p:nvPr/>
        </p:nvSpPr>
        <p:spPr>
          <a:xfrm>
            <a:off x="5406888" y="2590800"/>
            <a:ext cx="3153659" cy="369332"/>
          </a:xfrm>
          <a:prstGeom prst="rect">
            <a:avLst/>
          </a:prstGeom>
          <a:noFill/>
          <a:ln w="28575">
            <a:solidFill>
              <a:srgbClr val="FF0000"/>
            </a:solidFill>
          </a:ln>
        </p:spPr>
        <p:txBody>
          <a:bodyPr wrap="square" rtlCol="0">
            <a:spAutoFit/>
          </a:bodyPr>
          <a:lstStyle/>
          <a:p>
            <a:r>
              <a:rPr lang="en-US" b="1" dirty="0">
                <a:solidFill>
                  <a:srgbClr val="FF0000"/>
                </a:solidFill>
              </a:rPr>
              <a:t>TSO transfers from 1099-MISC</a:t>
            </a:r>
          </a:p>
        </p:txBody>
      </p:sp>
      <p:sp>
        <p:nvSpPr>
          <p:cNvPr id="8" name="Oval 7"/>
          <p:cNvSpPr/>
          <p:nvPr/>
        </p:nvSpPr>
        <p:spPr>
          <a:xfrm flipV="1">
            <a:off x="3356876" y="2590800"/>
            <a:ext cx="660635" cy="40602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9525000" y="803784"/>
            <a:ext cx="704167" cy="338554"/>
          </a:xfrm>
          <a:prstGeom prst="rect">
            <a:avLst/>
          </a:prstGeom>
          <a:noFill/>
        </p:spPr>
        <p:txBody>
          <a:bodyPr wrap="none" rtlCol="0">
            <a:spAutoFit/>
          </a:bodyPr>
          <a:lstStyle/>
          <a:p>
            <a:r>
              <a:rPr lang="en-US" sz="1600" dirty="0">
                <a:solidFill>
                  <a:schemeClr val="bg1"/>
                </a:solidFill>
              </a:rPr>
              <a:t>cont’d</a:t>
            </a:r>
          </a:p>
        </p:txBody>
      </p:sp>
      <p:sp>
        <p:nvSpPr>
          <p:cNvPr id="10" name="TextBox 9"/>
          <p:cNvSpPr txBox="1"/>
          <p:nvPr/>
        </p:nvSpPr>
        <p:spPr>
          <a:xfrm>
            <a:off x="349411" y="1554923"/>
            <a:ext cx="2688941" cy="646331"/>
          </a:xfrm>
          <a:prstGeom prst="rect">
            <a:avLst/>
          </a:prstGeom>
          <a:noFill/>
          <a:ln w="28575">
            <a:solidFill>
              <a:srgbClr val="FF0000"/>
            </a:solidFill>
          </a:ln>
        </p:spPr>
        <p:txBody>
          <a:bodyPr wrap="none" rtlCol="0">
            <a:spAutoFit/>
          </a:bodyPr>
          <a:lstStyle/>
          <a:p>
            <a:r>
              <a:rPr lang="en-US" b="1" dirty="0">
                <a:solidFill>
                  <a:srgbClr val="FF0000"/>
                </a:solidFill>
              </a:rPr>
              <a:t>To enter basic information</a:t>
            </a:r>
          </a:p>
          <a:p>
            <a:r>
              <a:rPr lang="en-US" b="1" dirty="0">
                <a:solidFill>
                  <a:srgbClr val="FF0000"/>
                </a:solidFill>
              </a:rPr>
              <a:t>about rental land</a:t>
            </a:r>
          </a:p>
        </p:txBody>
      </p:sp>
      <p:sp>
        <p:nvSpPr>
          <p:cNvPr id="12" name="TextBox 11"/>
          <p:cNvSpPr txBox="1"/>
          <p:nvPr/>
        </p:nvSpPr>
        <p:spPr>
          <a:xfrm>
            <a:off x="5406888" y="1557607"/>
            <a:ext cx="2220929" cy="369332"/>
          </a:xfrm>
          <a:prstGeom prst="rect">
            <a:avLst/>
          </a:prstGeom>
          <a:noFill/>
          <a:ln w="28575">
            <a:solidFill>
              <a:srgbClr val="FF0000"/>
            </a:solidFill>
          </a:ln>
        </p:spPr>
        <p:txBody>
          <a:bodyPr wrap="none" rtlCol="0">
            <a:spAutoFit/>
          </a:bodyPr>
          <a:lstStyle/>
          <a:p>
            <a:r>
              <a:rPr lang="en-US" b="1" dirty="0">
                <a:solidFill>
                  <a:srgbClr val="FF0000"/>
                </a:solidFill>
              </a:rPr>
              <a:t>Percent of ownership</a:t>
            </a:r>
          </a:p>
        </p:txBody>
      </p:sp>
      <p:sp>
        <p:nvSpPr>
          <p:cNvPr id="13" name="Oval 12"/>
          <p:cNvSpPr/>
          <p:nvPr/>
        </p:nvSpPr>
        <p:spPr>
          <a:xfrm flipV="1">
            <a:off x="3407912" y="1620981"/>
            <a:ext cx="609599"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Arrow Connector 13"/>
          <p:cNvCxnSpPr/>
          <p:nvPr/>
        </p:nvCxnSpPr>
        <p:spPr bwMode="auto">
          <a:xfrm flipH="1">
            <a:off x="4071625" y="1752374"/>
            <a:ext cx="1309116" cy="1"/>
          </a:xfrm>
          <a:prstGeom prst="straightConnector1">
            <a:avLst/>
          </a:prstGeom>
          <a:noFill/>
          <a:ln w="38100" cap="flat" cmpd="sng" algn="ctr">
            <a:solidFill>
              <a:srgbClr val="FF0000"/>
            </a:solidFill>
            <a:prstDash val="solid"/>
            <a:round/>
            <a:headEnd type="none" w="med" len="med"/>
            <a:tailEnd type="triangle"/>
          </a:ln>
          <a:effectLst/>
        </p:spPr>
      </p:cxnSp>
      <p:cxnSp>
        <p:nvCxnSpPr>
          <p:cNvPr id="18" name="Straight Arrow Connector 17"/>
          <p:cNvCxnSpPr/>
          <p:nvPr/>
        </p:nvCxnSpPr>
        <p:spPr bwMode="auto">
          <a:xfrm flipH="1">
            <a:off x="4017511" y="2800364"/>
            <a:ext cx="1363230" cy="15541"/>
          </a:xfrm>
          <a:prstGeom prst="straightConnector1">
            <a:avLst/>
          </a:prstGeom>
          <a:noFill/>
          <a:ln w="38100" cap="flat" cmpd="sng" algn="ctr">
            <a:solidFill>
              <a:srgbClr val="FF0000"/>
            </a:solidFill>
            <a:prstDash val="solid"/>
            <a:round/>
            <a:headEnd type="none" w="med" len="med"/>
            <a:tailEnd type="triangle"/>
          </a:ln>
          <a:effectLst/>
        </p:spPr>
      </p:cxnSp>
      <p:sp>
        <p:nvSpPr>
          <p:cNvPr id="20" name="TextBox 19"/>
          <p:cNvSpPr txBox="1"/>
          <p:nvPr/>
        </p:nvSpPr>
        <p:spPr>
          <a:xfrm>
            <a:off x="5380741" y="3200400"/>
            <a:ext cx="3322000" cy="646331"/>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Used for cash payments received</a:t>
            </a:r>
          </a:p>
          <a:p>
            <a:r>
              <a:rPr lang="en-US" b="1" dirty="0">
                <a:solidFill>
                  <a:srgbClr val="FF0000"/>
                </a:solidFill>
              </a:rPr>
              <a:t>(none for Davenport)</a:t>
            </a:r>
          </a:p>
        </p:txBody>
      </p:sp>
      <p:sp>
        <p:nvSpPr>
          <p:cNvPr id="21" name="Oval 20"/>
          <p:cNvSpPr/>
          <p:nvPr/>
        </p:nvSpPr>
        <p:spPr>
          <a:xfrm flipV="1">
            <a:off x="3462026" y="3232666"/>
            <a:ext cx="609599"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22" name="Straight Arrow Connector 21"/>
          <p:cNvCxnSpPr/>
          <p:nvPr/>
        </p:nvCxnSpPr>
        <p:spPr bwMode="auto">
          <a:xfrm flipH="1" flipV="1">
            <a:off x="4071625" y="3385066"/>
            <a:ext cx="1309116" cy="2458"/>
          </a:xfrm>
          <a:prstGeom prst="straightConnector1">
            <a:avLst/>
          </a:prstGeom>
          <a:noFill/>
          <a:ln w="38100" cap="flat" cmpd="sng" algn="ctr">
            <a:solidFill>
              <a:srgbClr val="FF0000"/>
            </a:solidFill>
            <a:prstDash val="solid"/>
            <a:round/>
            <a:headEnd type="none" w="med" len="med"/>
            <a:tailEnd type="triangle"/>
          </a:ln>
          <a:effectLst/>
        </p:spPr>
      </p:cxnSp>
      <p:sp>
        <p:nvSpPr>
          <p:cNvPr id="6" name="Date Placeholder 5">
            <a:extLst>
              <a:ext uri="{FF2B5EF4-FFF2-40B4-BE49-F238E27FC236}">
                <a16:creationId xmlns:a16="http://schemas.microsoft.com/office/drawing/2014/main" id="{A79D9D7A-1DDE-4774-95C5-779234C8C45A}"/>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814936693"/>
      </p:ext>
    </p:extLst>
  </p:cSld>
  <p:clrMapOvr>
    <a:masterClrMapping/>
  </p:clrMapOvr>
  <mc:AlternateContent xmlns:mc="http://schemas.openxmlformats.org/markup-compatibility/2006" xmlns:p14="http://schemas.microsoft.com/office/powerpoint/2010/main">
    <mc:Choice Requires="p14">
      <p:transition spd="slow" p14:dur="2000" advTm="54468"/>
    </mc:Choice>
    <mc:Fallback xmlns="">
      <p:transition spd="slow" advTm="54468"/>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fontScale="92500" lnSpcReduction="10000"/>
          </a:bodyPr>
          <a:lstStyle/>
          <a:p>
            <a:r>
              <a:rPr lang="en-US" dirty="0"/>
              <a:t>Pause the slide show</a:t>
            </a:r>
          </a:p>
          <a:p>
            <a:r>
              <a:rPr lang="en-US" dirty="0"/>
              <a:t>Enter the 1099-MISC from Jerry’s Honey Jar into TSO (Step 4)</a:t>
            </a:r>
          </a:p>
          <a:p>
            <a:r>
              <a:rPr lang="en-US" dirty="0"/>
              <a:t>Link the 1099-MISC to a Schedule E and hit “Continue” on Schedule E Required Information screen</a:t>
            </a:r>
          </a:p>
          <a:p>
            <a:r>
              <a:rPr lang="en-US" dirty="0"/>
              <a:t>Enter Basic Information about the land rental (Step 5)</a:t>
            </a:r>
          </a:p>
          <a:p>
            <a:r>
              <a:rPr lang="en-US" dirty="0"/>
              <a:t>Check the Federal and NJ refund monitors after each step</a:t>
            </a:r>
          </a:p>
        </p:txBody>
      </p:sp>
      <p:sp>
        <p:nvSpPr>
          <p:cNvPr id="2" name="Title 1"/>
          <p:cNvSpPr>
            <a:spLocks noGrp="1"/>
          </p:cNvSpPr>
          <p:nvPr>
            <p:ph type="title"/>
          </p:nvPr>
        </p:nvSpPr>
        <p:spPr/>
        <p:txBody>
          <a:bodyPr>
            <a:normAutofit/>
          </a:bodyPr>
          <a:lstStyle/>
          <a:p>
            <a:r>
              <a:rPr lang="en-US" dirty="0"/>
              <a:t>TSO - Student Activity</a:t>
            </a:r>
            <a:br>
              <a:rPr lang="en-US" dirty="0"/>
            </a:br>
            <a:r>
              <a:rPr lang="en-GB" altLang="en-US" sz="2400" dirty="0"/>
              <a:t>Federal Section&gt;Income&gt;</a:t>
            </a:r>
            <a:r>
              <a:rPr lang="pt-BR" sz="2400" dirty="0"/>
              <a:t>1099-MISC</a:t>
            </a:r>
            <a:endParaRPr lang="en-US" sz="2400" dirty="0"/>
          </a:p>
        </p:txBody>
      </p:sp>
      <p:sp>
        <p:nvSpPr>
          <p:cNvPr id="4" name="Date Placeholder 3">
            <a:extLst>
              <a:ext uri="{FF2B5EF4-FFF2-40B4-BE49-F238E27FC236}">
                <a16:creationId xmlns:a16="http://schemas.microsoft.com/office/drawing/2014/main" id="{27E56341-45F1-4152-8340-F6EBBFCA40A3}"/>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73</a:t>
            </a:fld>
            <a:endParaRPr lang="en-US" dirty="0"/>
          </a:p>
        </p:txBody>
      </p:sp>
    </p:spTree>
    <p:extLst>
      <p:ext uri="{BB962C8B-B14F-4D97-AF65-F5344CB8AC3E}">
        <p14:creationId xmlns:p14="http://schemas.microsoft.com/office/powerpoint/2010/main" val="1729672131"/>
      </p:ext>
    </p:extLst>
  </p:cSld>
  <p:clrMapOvr>
    <a:masterClrMapping/>
  </p:clrMapOvr>
  <p:transition advTm="49084"/>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FE49DD-31B6-444C-8BFE-9D9F2816A4FF}"/>
              </a:ext>
            </a:extLst>
          </p:cNvPr>
          <p:cNvPicPr>
            <a:picLocks noChangeAspect="1"/>
          </p:cNvPicPr>
          <p:nvPr/>
        </p:nvPicPr>
        <p:blipFill>
          <a:blip r:embed="rId3"/>
          <a:stretch>
            <a:fillRect/>
          </a:stretch>
        </p:blipFill>
        <p:spPr>
          <a:xfrm>
            <a:off x="4019856" y="1295400"/>
            <a:ext cx="3919589" cy="5052344"/>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74</a:t>
            </a:fld>
            <a:endParaRPr lang="en-US" altLang="en-US" dirty="0"/>
          </a:p>
        </p:txBody>
      </p:sp>
      <p:sp>
        <p:nvSpPr>
          <p:cNvPr id="4" name="Title 3"/>
          <p:cNvSpPr>
            <a:spLocks noGrp="1"/>
          </p:cNvSpPr>
          <p:nvPr>
            <p:ph type="title"/>
          </p:nvPr>
        </p:nvSpPr>
        <p:spPr/>
        <p:txBody>
          <a:bodyPr/>
          <a:lstStyle/>
          <a:p>
            <a:r>
              <a:rPr lang="en-US" dirty="0"/>
              <a:t>TSO – Land Rental Income on Schedule E </a:t>
            </a:r>
          </a:p>
        </p:txBody>
      </p:sp>
      <p:sp>
        <p:nvSpPr>
          <p:cNvPr id="6" name="TextBox 5"/>
          <p:cNvSpPr txBox="1"/>
          <p:nvPr/>
        </p:nvSpPr>
        <p:spPr>
          <a:xfrm>
            <a:off x="8480232" y="3164572"/>
            <a:ext cx="2013628" cy="369332"/>
          </a:xfrm>
          <a:prstGeom prst="rect">
            <a:avLst/>
          </a:prstGeom>
          <a:noFill/>
          <a:ln w="28575">
            <a:solidFill>
              <a:srgbClr val="FF0000"/>
            </a:solidFill>
          </a:ln>
        </p:spPr>
        <p:txBody>
          <a:bodyPr wrap="none" rtlCol="0">
            <a:spAutoFit/>
          </a:bodyPr>
          <a:lstStyle/>
          <a:p>
            <a:r>
              <a:rPr lang="en-US" b="1" dirty="0">
                <a:solidFill>
                  <a:srgbClr val="FF0000"/>
                </a:solidFill>
              </a:rPr>
              <a:t>Land rental income</a:t>
            </a:r>
          </a:p>
        </p:txBody>
      </p:sp>
      <p:sp>
        <p:nvSpPr>
          <p:cNvPr id="7" name="Oval 6"/>
          <p:cNvSpPr/>
          <p:nvPr/>
        </p:nvSpPr>
        <p:spPr>
          <a:xfrm>
            <a:off x="6324601" y="3261370"/>
            <a:ext cx="457200" cy="27253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p:nvPr/>
        </p:nvCxnSpPr>
        <p:spPr bwMode="auto">
          <a:xfrm flipH="1">
            <a:off x="7014204" y="3331421"/>
            <a:ext cx="1466028" cy="17817"/>
          </a:xfrm>
          <a:prstGeom prst="straightConnector1">
            <a:avLst/>
          </a:prstGeom>
          <a:noFill/>
          <a:ln w="38100" cap="flat" cmpd="sng" algn="ctr">
            <a:solidFill>
              <a:srgbClr val="FF0000"/>
            </a:solidFill>
            <a:prstDash val="solid"/>
            <a:round/>
            <a:headEnd type="none" w="med" len="med"/>
            <a:tailEnd type="triangle"/>
          </a:ln>
          <a:effectLst/>
        </p:spPr>
      </p:cxnSp>
      <p:sp>
        <p:nvSpPr>
          <p:cNvPr id="10" name="TextBox 9"/>
          <p:cNvSpPr txBox="1"/>
          <p:nvPr/>
        </p:nvSpPr>
        <p:spPr>
          <a:xfrm>
            <a:off x="8480232" y="5638800"/>
            <a:ext cx="2020297" cy="369332"/>
          </a:xfrm>
          <a:prstGeom prst="rect">
            <a:avLst/>
          </a:prstGeom>
          <a:noFill/>
          <a:ln w="28575">
            <a:solidFill>
              <a:srgbClr val="FF0000"/>
            </a:solidFill>
          </a:ln>
        </p:spPr>
        <p:txBody>
          <a:bodyPr wrap="none" rtlCol="0">
            <a:spAutoFit/>
          </a:bodyPr>
          <a:lstStyle/>
          <a:p>
            <a:r>
              <a:rPr lang="en-US" b="1" dirty="0">
                <a:solidFill>
                  <a:srgbClr val="FF0000"/>
                </a:solidFill>
              </a:rPr>
              <a:t>Total rental income</a:t>
            </a:r>
          </a:p>
        </p:txBody>
      </p:sp>
      <p:sp>
        <p:nvSpPr>
          <p:cNvPr id="11" name="Oval 10"/>
          <p:cNvSpPr/>
          <p:nvPr/>
        </p:nvSpPr>
        <p:spPr>
          <a:xfrm>
            <a:off x="7620001" y="5703332"/>
            <a:ext cx="533400"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a:stCxn id="10" idx="1"/>
          </p:cNvCxnSpPr>
          <p:nvPr/>
        </p:nvCxnSpPr>
        <p:spPr bwMode="auto">
          <a:xfrm flipH="1">
            <a:off x="8102861" y="5823466"/>
            <a:ext cx="377371" cy="17816"/>
          </a:xfrm>
          <a:prstGeom prst="straightConnector1">
            <a:avLst/>
          </a:prstGeom>
          <a:noFill/>
          <a:ln w="38100" cap="flat" cmpd="sng" algn="ctr">
            <a:solidFill>
              <a:srgbClr val="FF0000"/>
            </a:solidFill>
            <a:prstDash val="solid"/>
            <a:round/>
            <a:headEnd type="none" w="med" len="med"/>
            <a:tailEnd type="triangle"/>
          </a:ln>
          <a:effectLst/>
        </p:spPr>
      </p:cxnSp>
      <p:sp>
        <p:nvSpPr>
          <p:cNvPr id="13" name="TextBox 12">
            <a:extLst>
              <a:ext uri="{FF2B5EF4-FFF2-40B4-BE49-F238E27FC236}">
                <a16:creationId xmlns:a16="http://schemas.microsoft.com/office/drawing/2014/main" id="{4D20CD98-06A0-4922-9DB2-2ACCC050BEE7}"/>
              </a:ext>
            </a:extLst>
          </p:cNvPr>
          <p:cNvSpPr txBox="1"/>
          <p:nvPr/>
        </p:nvSpPr>
        <p:spPr>
          <a:xfrm>
            <a:off x="8483836" y="2114850"/>
            <a:ext cx="1668085" cy="369332"/>
          </a:xfrm>
          <a:prstGeom prst="rect">
            <a:avLst/>
          </a:prstGeom>
          <a:noFill/>
          <a:ln w="28575">
            <a:solidFill>
              <a:srgbClr val="FF0000"/>
            </a:solidFill>
          </a:ln>
        </p:spPr>
        <p:txBody>
          <a:bodyPr wrap="none" rtlCol="0">
            <a:spAutoFit/>
          </a:bodyPr>
          <a:lstStyle/>
          <a:p>
            <a:r>
              <a:rPr lang="en-US" b="1" dirty="0">
                <a:solidFill>
                  <a:srgbClr val="FF0000"/>
                </a:solidFill>
              </a:rPr>
              <a:t>Address of land</a:t>
            </a:r>
          </a:p>
        </p:txBody>
      </p:sp>
      <p:cxnSp>
        <p:nvCxnSpPr>
          <p:cNvPr id="14" name="Straight Arrow Connector 13">
            <a:extLst>
              <a:ext uri="{FF2B5EF4-FFF2-40B4-BE49-F238E27FC236}">
                <a16:creationId xmlns:a16="http://schemas.microsoft.com/office/drawing/2014/main" id="{22F7C736-1CE9-45B0-A81B-2649D2CFDFB1}"/>
              </a:ext>
            </a:extLst>
          </p:cNvPr>
          <p:cNvCxnSpPr>
            <a:cxnSpLocks/>
          </p:cNvCxnSpPr>
          <p:nvPr/>
        </p:nvCxnSpPr>
        <p:spPr bwMode="auto">
          <a:xfrm flipH="1">
            <a:off x="6248400" y="2268442"/>
            <a:ext cx="2231832" cy="71531"/>
          </a:xfrm>
          <a:prstGeom prst="straightConnector1">
            <a:avLst/>
          </a:prstGeom>
          <a:noFill/>
          <a:ln w="38100" cap="flat" cmpd="sng" algn="ctr">
            <a:solidFill>
              <a:srgbClr val="FF0000"/>
            </a:solidFill>
            <a:prstDash val="solid"/>
            <a:round/>
            <a:headEnd type="none" w="med" len="med"/>
            <a:tailEnd type="triangle"/>
          </a:ln>
          <a:effectLst/>
        </p:spPr>
      </p:cxnSp>
      <p:sp>
        <p:nvSpPr>
          <p:cNvPr id="5" name="Date Placeholder 4">
            <a:extLst>
              <a:ext uri="{FF2B5EF4-FFF2-40B4-BE49-F238E27FC236}">
                <a16:creationId xmlns:a16="http://schemas.microsoft.com/office/drawing/2014/main" id="{4B5D4E9F-267F-42E3-BFA8-2B2C5CDDB8A9}"/>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687497388"/>
      </p:ext>
    </p:extLst>
  </p:cSld>
  <p:clrMapOvr>
    <a:masterClrMapping/>
  </p:clrMapOvr>
  <mc:AlternateContent xmlns:mc="http://schemas.openxmlformats.org/markup-compatibility/2006" xmlns:p14="http://schemas.microsoft.com/office/powerpoint/2010/main">
    <mc:Choice Requires="p14">
      <p:transition spd="slow" p14:dur="2000" advTm="42593"/>
    </mc:Choice>
    <mc:Fallback xmlns="">
      <p:transition spd="slow" advTm="42593"/>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95454" y="1877079"/>
            <a:ext cx="8453732" cy="3811803"/>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75</a:t>
            </a:fld>
            <a:endParaRPr lang="en-US" altLang="en-US" dirty="0"/>
          </a:p>
        </p:txBody>
      </p:sp>
      <p:sp>
        <p:nvSpPr>
          <p:cNvPr id="4" name="Title 3"/>
          <p:cNvSpPr>
            <a:spLocks noGrp="1"/>
          </p:cNvSpPr>
          <p:nvPr>
            <p:ph type="title"/>
          </p:nvPr>
        </p:nvSpPr>
        <p:spPr/>
        <p:txBody>
          <a:bodyPr/>
          <a:lstStyle/>
          <a:p>
            <a:r>
              <a:rPr lang="en-US" dirty="0"/>
              <a:t>TSO – Rental Income on Schedule 1, Part I </a:t>
            </a:r>
          </a:p>
        </p:txBody>
      </p:sp>
      <p:sp>
        <p:nvSpPr>
          <p:cNvPr id="6" name="TextBox 5"/>
          <p:cNvSpPr txBox="1"/>
          <p:nvPr/>
        </p:nvSpPr>
        <p:spPr>
          <a:xfrm>
            <a:off x="9564132" y="4355672"/>
            <a:ext cx="2066078" cy="646331"/>
          </a:xfrm>
          <a:prstGeom prst="rect">
            <a:avLst/>
          </a:prstGeom>
          <a:noFill/>
          <a:ln w="28575">
            <a:solidFill>
              <a:srgbClr val="FF0000"/>
            </a:solidFill>
          </a:ln>
        </p:spPr>
        <p:txBody>
          <a:bodyPr wrap="none" rtlCol="0">
            <a:spAutoFit/>
          </a:bodyPr>
          <a:lstStyle/>
          <a:p>
            <a:r>
              <a:rPr lang="en-US" b="1" dirty="0">
                <a:solidFill>
                  <a:srgbClr val="FF0000"/>
                </a:solidFill>
              </a:rPr>
              <a:t>Rental income from</a:t>
            </a:r>
          </a:p>
          <a:p>
            <a:r>
              <a:rPr lang="en-US" b="1" dirty="0">
                <a:solidFill>
                  <a:srgbClr val="FF0000"/>
                </a:solidFill>
              </a:rPr>
              <a:t>Schedule E</a:t>
            </a:r>
          </a:p>
        </p:txBody>
      </p:sp>
      <p:sp>
        <p:nvSpPr>
          <p:cNvPr id="7" name="Oval 6"/>
          <p:cNvSpPr/>
          <p:nvPr/>
        </p:nvSpPr>
        <p:spPr>
          <a:xfrm>
            <a:off x="8714237" y="4542571"/>
            <a:ext cx="457200" cy="27253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p:nvPr/>
        </p:nvCxnSpPr>
        <p:spPr bwMode="auto">
          <a:xfrm flipH="1">
            <a:off x="9249186" y="4664591"/>
            <a:ext cx="314946" cy="14246"/>
          </a:xfrm>
          <a:prstGeom prst="straightConnector1">
            <a:avLst/>
          </a:prstGeom>
          <a:noFill/>
          <a:ln w="38100" cap="flat" cmpd="sng" algn="ctr">
            <a:solidFill>
              <a:srgbClr val="FF0000"/>
            </a:solidFill>
            <a:prstDash val="solid"/>
            <a:round/>
            <a:headEnd type="none" w="med" len="med"/>
            <a:tailEnd type="triangle"/>
          </a:ln>
          <a:effectLst/>
        </p:spPr>
      </p:cxnSp>
      <p:sp>
        <p:nvSpPr>
          <p:cNvPr id="10" name="TextBox 9"/>
          <p:cNvSpPr txBox="1"/>
          <p:nvPr/>
        </p:nvSpPr>
        <p:spPr>
          <a:xfrm>
            <a:off x="9564132" y="5294030"/>
            <a:ext cx="2508123" cy="369332"/>
          </a:xfrm>
          <a:prstGeom prst="rect">
            <a:avLst/>
          </a:prstGeom>
          <a:noFill/>
          <a:ln w="28575">
            <a:solidFill>
              <a:srgbClr val="FF0000"/>
            </a:solidFill>
          </a:ln>
        </p:spPr>
        <p:txBody>
          <a:bodyPr wrap="none" rtlCol="0">
            <a:spAutoFit/>
          </a:bodyPr>
          <a:lstStyle/>
          <a:p>
            <a:r>
              <a:rPr lang="en-US" b="1" dirty="0">
                <a:solidFill>
                  <a:srgbClr val="FF0000"/>
                </a:solidFill>
              </a:rPr>
              <a:t>Total Additional income</a:t>
            </a:r>
          </a:p>
        </p:txBody>
      </p:sp>
      <p:sp>
        <p:nvSpPr>
          <p:cNvPr id="11" name="Oval 10"/>
          <p:cNvSpPr/>
          <p:nvPr/>
        </p:nvSpPr>
        <p:spPr>
          <a:xfrm>
            <a:off x="8659431" y="5478696"/>
            <a:ext cx="533400"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a:stCxn id="10" idx="1"/>
          </p:cNvCxnSpPr>
          <p:nvPr/>
        </p:nvCxnSpPr>
        <p:spPr bwMode="auto">
          <a:xfrm flipH="1">
            <a:off x="9158442" y="5478696"/>
            <a:ext cx="405690" cy="152400"/>
          </a:xfrm>
          <a:prstGeom prst="straightConnector1">
            <a:avLst/>
          </a:prstGeom>
          <a:noFill/>
          <a:ln w="38100" cap="flat" cmpd="sng" algn="ctr">
            <a:solidFill>
              <a:srgbClr val="FF0000"/>
            </a:solidFill>
            <a:prstDash val="solid"/>
            <a:round/>
            <a:headEnd type="none" w="med" len="med"/>
            <a:tailEnd type="triangle"/>
          </a:ln>
          <a:effectLst/>
        </p:spPr>
      </p:cxnSp>
      <p:sp>
        <p:nvSpPr>
          <p:cNvPr id="13" name="Date Placeholder 12">
            <a:extLst>
              <a:ext uri="{FF2B5EF4-FFF2-40B4-BE49-F238E27FC236}">
                <a16:creationId xmlns:a16="http://schemas.microsoft.com/office/drawing/2014/main" id="{2712E354-434D-40FE-B7F3-493286733621}"/>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532713554"/>
      </p:ext>
    </p:extLst>
  </p:cSld>
  <p:clrMapOvr>
    <a:masterClrMapping/>
  </p:clrMapOvr>
  <mc:AlternateContent xmlns:mc="http://schemas.openxmlformats.org/markup-compatibility/2006" xmlns:p14="http://schemas.microsoft.com/office/powerpoint/2010/main">
    <mc:Choice Requires="p14">
      <p:transition spd="slow" p14:dur="2000" advTm="27789"/>
    </mc:Choice>
    <mc:Fallback xmlns="">
      <p:transition spd="slow" advTm="27789"/>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53077" y="1377638"/>
            <a:ext cx="4648529" cy="5042155"/>
          </a:xfrm>
          <a:prstGeom prst="rect">
            <a:avLst/>
          </a:prstGeom>
          <a:ln>
            <a:solidFill>
              <a:schemeClr val="tx1"/>
            </a:solidFill>
          </a:ln>
        </p:spPr>
      </p:pic>
      <p:sp>
        <p:nvSpPr>
          <p:cNvPr id="7" name="Oval 6"/>
          <p:cNvSpPr/>
          <p:nvPr/>
        </p:nvSpPr>
        <p:spPr>
          <a:xfrm>
            <a:off x="7484361" y="5157763"/>
            <a:ext cx="457200" cy="27253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76</a:t>
            </a:fld>
            <a:endParaRPr lang="en-US" altLang="en-US" dirty="0"/>
          </a:p>
        </p:txBody>
      </p:sp>
      <p:sp>
        <p:nvSpPr>
          <p:cNvPr id="4" name="Title 3"/>
          <p:cNvSpPr>
            <a:spLocks noGrp="1"/>
          </p:cNvSpPr>
          <p:nvPr>
            <p:ph type="title"/>
          </p:nvPr>
        </p:nvSpPr>
        <p:spPr/>
        <p:txBody>
          <a:bodyPr>
            <a:normAutofit/>
          </a:bodyPr>
          <a:lstStyle/>
          <a:p>
            <a:r>
              <a:rPr lang="en-US" dirty="0"/>
              <a:t>TSO – Rental Income on Federal 1040 </a:t>
            </a:r>
          </a:p>
        </p:txBody>
      </p:sp>
      <p:sp>
        <p:nvSpPr>
          <p:cNvPr id="10" name="TextBox 9"/>
          <p:cNvSpPr txBox="1"/>
          <p:nvPr/>
        </p:nvSpPr>
        <p:spPr>
          <a:xfrm>
            <a:off x="8534400" y="4834597"/>
            <a:ext cx="3029484" cy="646331"/>
          </a:xfrm>
          <a:prstGeom prst="rect">
            <a:avLst/>
          </a:prstGeom>
          <a:noFill/>
          <a:ln w="28575">
            <a:solidFill>
              <a:srgbClr val="FF0000"/>
            </a:solidFill>
          </a:ln>
        </p:spPr>
        <p:txBody>
          <a:bodyPr wrap="none" rtlCol="0">
            <a:spAutoFit/>
          </a:bodyPr>
          <a:lstStyle/>
          <a:p>
            <a:r>
              <a:rPr lang="en-US" b="1" dirty="0">
                <a:solidFill>
                  <a:srgbClr val="FF0000"/>
                </a:solidFill>
              </a:rPr>
              <a:t>Total Additional Income from</a:t>
            </a:r>
          </a:p>
          <a:p>
            <a:r>
              <a:rPr lang="en-US" b="1" dirty="0">
                <a:solidFill>
                  <a:srgbClr val="FF0000"/>
                </a:solidFill>
              </a:rPr>
              <a:t>Schedule 1, Part I</a:t>
            </a:r>
          </a:p>
        </p:txBody>
      </p:sp>
      <p:cxnSp>
        <p:nvCxnSpPr>
          <p:cNvPr id="13" name="Straight Arrow Connector 12"/>
          <p:cNvCxnSpPr>
            <a:stCxn id="10" idx="1"/>
          </p:cNvCxnSpPr>
          <p:nvPr/>
        </p:nvCxnSpPr>
        <p:spPr bwMode="auto">
          <a:xfrm flipH="1">
            <a:off x="7925520" y="5157763"/>
            <a:ext cx="608880" cy="129697"/>
          </a:xfrm>
          <a:prstGeom prst="straightConnector1">
            <a:avLst/>
          </a:prstGeom>
          <a:noFill/>
          <a:ln w="38100" cap="flat" cmpd="sng" algn="ctr">
            <a:solidFill>
              <a:srgbClr val="FF0000"/>
            </a:solidFill>
            <a:prstDash val="solid"/>
            <a:round/>
            <a:headEnd type="none" w="med" len="med"/>
            <a:tailEnd type="triangle"/>
          </a:ln>
          <a:effectLst/>
        </p:spPr>
      </p:cxnSp>
      <p:sp>
        <p:nvSpPr>
          <p:cNvPr id="8" name="Date Placeholder 7">
            <a:extLst>
              <a:ext uri="{FF2B5EF4-FFF2-40B4-BE49-F238E27FC236}">
                <a16:creationId xmlns:a16="http://schemas.microsoft.com/office/drawing/2014/main" id="{02548DAB-E80E-434B-8470-97E0CAEC4BA8}"/>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494817955"/>
      </p:ext>
    </p:extLst>
  </p:cSld>
  <p:clrMapOvr>
    <a:masterClrMapping/>
  </p:clrMapOvr>
  <mc:AlternateContent xmlns:mc="http://schemas.openxmlformats.org/markup-compatibility/2006" xmlns:p14="http://schemas.microsoft.com/office/powerpoint/2010/main">
    <mc:Choice Requires="p14">
      <p:transition spd="slow" p14:dur="2000" advTm="12063"/>
    </mc:Choice>
    <mc:Fallback xmlns="">
      <p:transition spd="slow" advTm="12063"/>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62400" y="1295400"/>
            <a:ext cx="4127907" cy="5062527"/>
          </a:xfrm>
          <a:prstGeom prst="rect">
            <a:avLst/>
          </a:prstGeom>
          <a:ln>
            <a:solidFill>
              <a:schemeClr val="tx1"/>
            </a:solidFill>
          </a:ln>
        </p:spPr>
      </p:pic>
      <p:sp>
        <p:nvSpPr>
          <p:cNvPr id="7" name="Oval 6"/>
          <p:cNvSpPr/>
          <p:nvPr/>
        </p:nvSpPr>
        <p:spPr>
          <a:xfrm>
            <a:off x="7626554" y="2866949"/>
            <a:ext cx="457200" cy="272534"/>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77</a:t>
            </a:fld>
            <a:endParaRPr lang="en-US" altLang="en-US" dirty="0"/>
          </a:p>
        </p:txBody>
      </p:sp>
      <p:sp>
        <p:nvSpPr>
          <p:cNvPr id="4" name="Title 3"/>
          <p:cNvSpPr>
            <a:spLocks noGrp="1"/>
          </p:cNvSpPr>
          <p:nvPr>
            <p:ph type="title"/>
          </p:nvPr>
        </p:nvSpPr>
        <p:spPr/>
        <p:txBody>
          <a:bodyPr>
            <a:normAutofit/>
          </a:bodyPr>
          <a:lstStyle/>
          <a:p>
            <a:r>
              <a:rPr lang="en-US" dirty="0"/>
              <a:t>TSO – Rental Income on NJ 1040</a:t>
            </a:r>
          </a:p>
        </p:txBody>
      </p:sp>
      <p:sp>
        <p:nvSpPr>
          <p:cNvPr id="10" name="TextBox 9"/>
          <p:cNvSpPr txBox="1"/>
          <p:nvPr/>
        </p:nvSpPr>
        <p:spPr>
          <a:xfrm>
            <a:off x="9144000" y="2650945"/>
            <a:ext cx="1549527" cy="369332"/>
          </a:xfrm>
          <a:prstGeom prst="rect">
            <a:avLst/>
          </a:prstGeom>
          <a:noFill/>
          <a:ln w="28575">
            <a:solidFill>
              <a:srgbClr val="FF0000"/>
            </a:solidFill>
          </a:ln>
        </p:spPr>
        <p:txBody>
          <a:bodyPr wrap="none" rtlCol="0">
            <a:spAutoFit/>
          </a:bodyPr>
          <a:lstStyle/>
          <a:p>
            <a:r>
              <a:rPr lang="en-US" b="1" dirty="0">
                <a:solidFill>
                  <a:srgbClr val="FF0000"/>
                </a:solidFill>
              </a:rPr>
              <a:t>Rental income</a:t>
            </a:r>
          </a:p>
        </p:txBody>
      </p:sp>
      <p:cxnSp>
        <p:nvCxnSpPr>
          <p:cNvPr id="13" name="Straight Arrow Connector 12"/>
          <p:cNvCxnSpPr>
            <a:stCxn id="10" idx="1"/>
          </p:cNvCxnSpPr>
          <p:nvPr/>
        </p:nvCxnSpPr>
        <p:spPr bwMode="auto">
          <a:xfrm flipH="1">
            <a:off x="8090309" y="2835611"/>
            <a:ext cx="1053691" cy="96186"/>
          </a:xfrm>
          <a:prstGeom prst="straightConnector1">
            <a:avLst/>
          </a:prstGeom>
          <a:noFill/>
          <a:ln w="38100" cap="flat" cmpd="sng" algn="ctr">
            <a:solidFill>
              <a:srgbClr val="FF0000"/>
            </a:solidFill>
            <a:prstDash val="solid"/>
            <a:round/>
            <a:headEnd type="none" w="med" len="med"/>
            <a:tailEnd type="triangle"/>
          </a:ln>
          <a:effectLst/>
        </p:spPr>
      </p:cxnSp>
      <p:sp>
        <p:nvSpPr>
          <p:cNvPr id="6" name="Date Placeholder 5">
            <a:extLst>
              <a:ext uri="{FF2B5EF4-FFF2-40B4-BE49-F238E27FC236}">
                <a16:creationId xmlns:a16="http://schemas.microsoft.com/office/drawing/2014/main" id="{529C37D7-6212-4321-B685-EAFBE774D353}"/>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021115448"/>
      </p:ext>
    </p:extLst>
  </p:cSld>
  <p:clrMapOvr>
    <a:masterClrMapping/>
  </p:clrMapOvr>
  <mc:AlternateContent xmlns:mc="http://schemas.openxmlformats.org/markup-compatibility/2006" xmlns:p14="http://schemas.microsoft.com/office/powerpoint/2010/main">
    <mc:Choice Requires="p14">
      <p:transition spd="slow" p14:dur="2000" advTm="11424"/>
    </mc:Choice>
    <mc:Fallback xmlns="">
      <p:transition spd="slow" advTm="11424"/>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a:xfrm>
            <a:off x="1077846" y="1981200"/>
            <a:ext cx="10286944" cy="990600"/>
          </a:xfrm>
        </p:spPr>
        <p:txBody>
          <a:bodyPr>
            <a:noAutofit/>
          </a:bodyPr>
          <a:lstStyle/>
          <a:p>
            <a:pPr marL="0" indent="0"/>
            <a:r>
              <a:rPr lang="en-US" sz="3600" dirty="0"/>
              <a:t>Scenario Step 6</a:t>
            </a:r>
            <a:br>
              <a:rPr lang="en-US" sz="3600" dirty="0"/>
            </a:br>
            <a:r>
              <a:rPr lang="en-US" sz="3600" dirty="0"/>
              <a:t>State Tax Refund, Property Tax Reimbursement (PTR) and Homestead Benefit (HB) Recoveries</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78</a:t>
            </a:fld>
            <a:endParaRPr lang="en-US" altLang="en-US" dirty="0"/>
          </a:p>
        </p:txBody>
      </p:sp>
      <p:sp>
        <p:nvSpPr>
          <p:cNvPr id="7" name="Date Placeholder 6">
            <a:extLst>
              <a:ext uri="{FF2B5EF4-FFF2-40B4-BE49-F238E27FC236}">
                <a16:creationId xmlns:a16="http://schemas.microsoft.com/office/drawing/2014/main" id="{C1905D05-92FC-4ED8-B5A1-7E74B948EC0A}"/>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74424119"/>
      </p:ext>
    </p:extLst>
  </p:cSld>
  <p:clrMapOvr>
    <a:masterClrMapping/>
  </p:clrMapOvr>
  <mc:AlternateContent xmlns:mc="http://schemas.openxmlformats.org/markup-compatibility/2006" xmlns:p14="http://schemas.microsoft.com/office/powerpoint/2010/main">
    <mc:Choice Requires="p14">
      <p:transition spd="slow" p14:dur="2000" advTm="38597"/>
    </mc:Choice>
    <mc:Fallback xmlns="">
      <p:transition spd="slow" advTm="38597"/>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79</a:t>
            </a:fld>
            <a:endParaRPr lang="en-US" altLang="en-US" dirty="0"/>
          </a:p>
        </p:txBody>
      </p:sp>
      <p:sp>
        <p:nvSpPr>
          <p:cNvPr id="4" name="Content Placeholder 3"/>
          <p:cNvSpPr>
            <a:spLocks noGrp="1"/>
          </p:cNvSpPr>
          <p:nvPr>
            <p:ph sz="quarter" idx="12"/>
          </p:nvPr>
        </p:nvSpPr>
        <p:spPr/>
        <p:txBody>
          <a:bodyPr>
            <a:normAutofit fontScale="92500" lnSpcReduction="10000"/>
          </a:bodyPr>
          <a:lstStyle/>
          <a:p>
            <a:r>
              <a:rPr lang="en-US" dirty="0"/>
              <a:t>Before starting step 6, listen to lesson entitled “NJ Property Tax Relief Programs” for an overview of various NJ programs</a:t>
            </a:r>
          </a:p>
          <a:p>
            <a:pPr lvl="1"/>
            <a:r>
              <a:rPr lang="en-US" dirty="0"/>
              <a:t>On Core Training Exercises Checklist</a:t>
            </a:r>
          </a:p>
          <a:p>
            <a:r>
              <a:rPr lang="en-US" dirty="0"/>
              <a:t>Then listen to lesson entitled “Handling NJ Income Tax and Property Tax Recoveries”</a:t>
            </a:r>
          </a:p>
          <a:p>
            <a:pPr lvl="1"/>
            <a:r>
              <a:rPr lang="en-US" dirty="0"/>
              <a:t>On Core Training Exercises Checklist</a:t>
            </a:r>
          </a:p>
          <a:p>
            <a:r>
              <a:rPr lang="en-US" dirty="0"/>
              <a:t>After listening to both lessons, return to this step 6</a:t>
            </a:r>
          </a:p>
        </p:txBody>
      </p:sp>
      <p:sp>
        <p:nvSpPr>
          <p:cNvPr id="5" name="Title 4"/>
          <p:cNvSpPr>
            <a:spLocks noGrp="1"/>
          </p:cNvSpPr>
          <p:nvPr>
            <p:ph type="title"/>
          </p:nvPr>
        </p:nvSpPr>
        <p:spPr/>
        <p:txBody>
          <a:bodyPr/>
          <a:lstStyle/>
          <a:p>
            <a:r>
              <a:rPr lang="en-US" dirty="0"/>
              <a:t>Overview of NJ Property Tax Relief Programs</a:t>
            </a:r>
          </a:p>
        </p:txBody>
      </p:sp>
      <p:sp>
        <p:nvSpPr>
          <p:cNvPr id="6" name="Date Placeholder 5">
            <a:extLst>
              <a:ext uri="{FF2B5EF4-FFF2-40B4-BE49-F238E27FC236}">
                <a16:creationId xmlns:a16="http://schemas.microsoft.com/office/drawing/2014/main" id="{C9866E90-BDD7-486F-9E5C-B5E97F89878F}"/>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786410198"/>
      </p:ext>
    </p:extLst>
  </p:cSld>
  <p:clrMapOvr>
    <a:masterClrMapping/>
  </p:clrMapOvr>
  <mc:AlternateContent xmlns:mc="http://schemas.openxmlformats.org/markup-compatibility/2006" xmlns:p14="http://schemas.microsoft.com/office/powerpoint/2010/main">
    <mc:Choice Requires="p14">
      <p:transition spd="slow" p14:dur="2000" advTm="140793"/>
    </mc:Choice>
    <mc:Fallback xmlns="">
      <p:transition spd="slow" advTm="14079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2"/>
          </p:nvPr>
        </p:nvSpPr>
        <p:spPr/>
        <p:txBody>
          <a:bodyPr/>
          <a:lstStyle/>
          <a:p>
            <a:endParaRPr lang="en-US" dirty="0"/>
          </a:p>
          <a:p>
            <a:endParaRPr lang="en-US" dirty="0"/>
          </a:p>
        </p:txBody>
      </p:sp>
      <p:sp>
        <p:nvSpPr>
          <p:cNvPr id="2" name="Title 1"/>
          <p:cNvSpPr>
            <a:spLocks noGrp="1"/>
          </p:cNvSpPr>
          <p:nvPr>
            <p:ph type="title"/>
          </p:nvPr>
        </p:nvSpPr>
        <p:spPr>
          <a:xfrm>
            <a:off x="1066803" y="28835"/>
            <a:ext cx="10485435" cy="1143000"/>
          </a:xfrm>
        </p:spPr>
        <p:txBody>
          <a:bodyPr>
            <a:normAutofit fontScale="90000"/>
          </a:bodyPr>
          <a:lstStyle/>
          <a:p>
            <a:r>
              <a:rPr lang="en-US" altLang="en-US" sz="3400" dirty="0"/>
              <a:t>TSO – Entering Personal Information for Michael Davenport </a:t>
            </a:r>
            <a:br>
              <a:rPr lang="en-US" altLang="en-US" sz="3400" dirty="0"/>
            </a:br>
            <a:r>
              <a:rPr lang="en-US" altLang="en-US" sz="2400" dirty="0"/>
              <a:t>Basic Information&gt;Personal Information</a:t>
            </a:r>
            <a:endParaRPr lang="en-US" sz="2400" dirty="0"/>
          </a:p>
        </p:txBody>
      </p:sp>
      <p:sp>
        <p:nvSpPr>
          <p:cNvPr id="9" name="Date Placeholder 8">
            <a:extLst>
              <a:ext uri="{FF2B5EF4-FFF2-40B4-BE49-F238E27FC236}">
                <a16:creationId xmlns:a16="http://schemas.microsoft.com/office/drawing/2014/main" id="{F6DDFDE3-B495-4519-A0F1-264DBB7C73CF}"/>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6" name="Slide Number Placeholder 5"/>
          <p:cNvSpPr>
            <a:spLocks noGrp="1"/>
          </p:cNvSpPr>
          <p:nvPr>
            <p:ph type="sldNum" sz="quarter" idx="4"/>
          </p:nvPr>
        </p:nvSpPr>
        <p:spPr/>
        <p:txBody>
          <a:bodyPr/>
          <a:lstStyle/>
          <a:p>
            <a:fld id="{251E97C6-B5EA-4059-8D5E-F0990EFE7977}" type="slidenum">
              <a:rPr lang="en-US" smtClean="0"/>
              <a:pPr/>
              <a:t>8</a:t>
            </a:fld>
            <a:endParaRPr lang="en-US" dirty="0"/>
          </a:p>
        </p:txBody>
      </p:sp>
      <p:sp>
        <p:nvSpPr>
          <p:cNvPr id="15" name="TextBox 14"/>
          <p:cNvSpPr txBox="1"/>
          <p:nvPr/>
        </p:nvSpPr>
        <p:spPr>
          <a:xfrm>
            <a:off x="5486400" y="4378907"/>
            <a:ext cx="184731" cy="369332"/>
          </a:xfrm>
          <a:prstGeom prst="rect">
            <a:avLst/>
          </a:prstGeom>
          <a:noFill/>
          <a:ln w="28575">
            <a:noFill/>
          </a:ln>
        </p:spPr>
        <p:txBody>
          <a:bodyPr wrap="none" rtlCol="0">
            <a:spAutoFit/>
          </a:bodyPr>
          <a:lstStyle/>
          <a:p>
            <a:endParaRPr lang="en-US" b="1" dirty="0">
              <a:solidFill>
                <a:srgbClr val="FF0000"/>
              </a:solidFill>
            </a:endParaRPr>
          </a:p>
        </p:txBody>
      </p:sp>
      <p:sp>
        <p:nvSpPr>
          <p:cNvPr id="3" name="TextBox 2"/>
          <p:cNvSpPr txBox="1"/>
          <p:nvPr/>
        </p:nvSpPr>
        <p:spPr>
          <a:xfrm>
            <a:off x="304800" y="1752600"/>
            <a:ext cx="2755754" cy="1446550"/>
          </a:xfrm>
          <a:prstGeom prst="rect">
            <a:avLst/>
          </a:prstGeom>
          <a:noFill/>
          <a:ln w="28575">
            <a:solidFill>
              <a:srgbClr val="FF0000"/>
            </a:solidFill>
          </a:ln>
        </p:spPr>
        <p:txBody>
          <a:bodyPr wrap="none" rtlCol="0">
            <a:spAutoFit/>
          </a:bodyPr>
          <a:lstStyle/>
          <a:p>
            <a:r>
              <a:rPr lang="en-US" sz="2200" b="1" dirty="0">
                <a:solidFill>
                  <a:srgbClr val="FF0000"/>
                </a:solidFill>
              </a:rPr>
              <a:t>See Andrews problem</a:t>
            </a:r>
          </a:p>
          <a:p>
            <a:r>
              <a:rPr lang="en-US" sz="2200" b="1" dirty="0">
                <a:solidFill>
                  <a:srgbClr val="FF0000"/>
                </a:solidFill>
              </a:rPr>
              <a:t>for information on</a:t>
            </a:r>
          </a:p>
          <a:p>
            <a:r>
              <a:rPr lang="en-US" sz="2200" b="1" dirty="0">
                <a:solidFill>
                  <a:srgbClr val="FF0000"/>
                </a:solidFill>
              </a:rPr>
              <a:t>completing Personal</a:t>
            </a:r>
          </a:p>
          <a:p>
            <a:r>
              <a:rPr lang="en-US" sz="2200" b="1" dirty="0">
                <a:solidFill>
                  <a:srgbClr val="FF0000"/>
                </a:solidFill>
              </a:rPr>
              <a:t>Info screens</a:t>
            </a:r>
          </a:p>
        </p:txBody>
      </p:sp>
      <p:pic>
        <p:nvPicPr>
          <p:cNvPr id="4" name="Picture 3"/>
          <p:cNvPicPr>
            <a:picLocks noChangeAspect="1"/>
          </p:cNvPicPr>
          <p:nvPr/>
        </p:nvPicPr>
        <p:blipFill>
          <a:blip r:embed="rId3"/>
          <a:stretch>
            <a:fillRect/>
          </a:stretch>
        </p:blipFill>
        <p:spPr>
          <a:xfrm>
            <a:off x="3742996" y="1295400"/>
            <a:ext cx="4706007" cy="5257800"/>
          </a:xfrm>
          <a:prstGeom prst="rect">
            <a:avLst/>
          </a:prstGeom>
          <a:ln>
            <a:solidFill>
              <a:schemeClr val="tx1"/>
            </a:solidFill>
          </a:ln>
        </p:spPr>
      </p:pic>
    </p:spTree>
    <p:extLst>
      <p:ext uri="{BB962C8B-B14F-4D97-AF65-F5344CB8AC3E}">
        <p14:creationId xmlns:p14="http://schemas.microsoft.com/office/powerpoint/2010/main" val="3998263990"/>
      </p:ext>
    </p:extLst>
  </p:cSld>
  <p:clrMapOvr>
    <a:masterClrMapping/>
  </p:clrMapOvr>
  <p:transition advTm="1488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80</a:t>
            </a:fld>
            <a:endParaRPr lang="en-US" altLang="en-US" dirty="0"/>
          </a:p>
        </p:txBody>
      </p:sp>
      <p:sp>
        <p:nvSpPr>
          <p:cNvPr id="4" name="Content Placeholder 3"/>
          <p:cNvSpPr>
            <a:spLocks noGrp="1"/>
          </p:cNvSpPr>
          <p:nvPr>
            <p:ph sz="quarter" idx="12"/>
          </p:nvPr>
        </p:nvSpPr>
        <p:spPr>
          <a:xfrm>
            <a:off x="1447801" y="1407886"/>
            <a:ext cx="10210800" cy="4724400"/>
          </a:xfrm>
        </p:spPr>
        <p:txBody>
          <a:bodyPr>
            <a:normAutofit fontScale="77500" lnSpcReduction="20000"/>
          </a:bodyPr>
          <a:lstStyle/>
          <a:p>
            <a:r>
              <a:rPr lang="en-US" dirty="0"/>
              <a:t>On Intake/Interview sheet, Davenports noted a $467 state income tax refund they received in 2019 when they filed 2018 NJ return</a:t>
            </a:r>
          </a:p>
          <a:p>
            <a:r>
              <a:rPr lang="en-US" dirty="0"/>
              <a:t>Counselor verified refund amount using NJ Form 1099-G Inquiry (Refund) link on TP4F Preparer page</a:t>
            </a:r>
          </a:p>
          <a:p>
            <a:r>
              <a:rPr lang="en-US" dirty="0"/>
              <a:t>Looking at prior year return, counselor saw that Davenports itemized deductions on Schedule A and claimed state income taxes paid on Line 5a </a:t>
            </a:r>
          </a:p>
          <a:p>
            <a:r>
              <a:rPr lang="en-US" b="1" dirty="0">
                <a:solidFill>
                  <a:srgbClr val="FF0000"/>
                </a:solidFill>
              </a:rPr>
              <a:t>DID DAVENPORT RECEIVE A TAX BENEFIT LAST YEAR BY CLAIMING STATE INCOME TAXES PAID? </a:t>
            </a:r>
          </a:p>
          <a:p>
            <a:r>
              <a:rPr lang="en-US" b="1" dirty="0">
                <a:solidFill>
                  <a:srgbClr val="FF0000"/>
                </a:solidFill>
              </a:rPr>
              <a:t>IS NJ INCOME TAX REFUND A RECOVERY? </a:t>
            </a:r>
          </a:p>
          <a:p>
            <a:r>
              <a:rPr lang="en-US" b="1" dirty="0">
                <a:solidFill>
                  <a:srgbClr val="FF0000"/>
                </a:solidFill>
              </a:rPr>
              <a:t>DOES NJ INCOME TAX REFUND NEED TO BE CLAIMED AS INCOME IN 2019?</a:t>
            </a:r>
          </a:p>
        </p:txBody>
      </p:sp>
      <p:sp>
        <p:nvSpPr>
          <p:cNvPr id="5" name="Title 4"/>
          <p:cNvSpPr>
            <a:spLocks noGrp="1"/>
          </p:cNvSpPr>
          <p:nvPr>
            <p:ph type="title"/>
          </p:nvPr>
        </p:nvSpPr>
        <p:spPr/>
        <p:txBody>
          <a:bodyPr>
            <a:normAutofit fontScale="90000"/>
          </a:bodyPr>
          <a:lstStyle/>
          <a:p>
            <a:r>
              <a:rPr lang="en-US" dirty="0"/>
              <a:t>Is Davenport NJ Income Tax Refund a Recovery?</a:t>
            </a:r>
          </a:p>
        </p:txBody>
      </p:sp>
      <p:sp>
        <p:nvSpPr>
          <p:cNvPr id="7" name="Date Placeholder 6">
            <a:extLst>
              <a:ext uri="{FF2B5EF4-FFF2-40B4-BE49-F238E27FC236}">
                <a16:creationId xmlns:a16="http://schemas.microsoft.com/office/drawing/2014/main" id="{DD8DF77D-8D7B-4C29-8F71-B5BCCDA195DC}"/>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013718918"/>
      </p:ext>
    </p:extLst>
  </p:cSld>
  <p:clrMapOvr>
    <a:masterClrMapping/>
  </p:clrMapOvr>
  <mc:AlternateContent xmlns:mc="http://schemas.openxmlformats.org/markup-compatibility/2006" xmlns:p14="http://schemas.microsoft.com/office/powerpoint/2010/main">
    <mc:Choice Requires="p14">
      <p:transition spd="slow" p14:dur="2000" advTm="151428"/>
    </mc:Choice>
    <mc:Fallback xmlns="">
      <p:transition spd="slow" advTm="151428"/>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81</a:t>
            </a:fld>
            <a:endParaRPr lang="en-US" altLang="en-US" dirty="0"/>
          </a:p>
        </p:txBody>
      </p:sp>
      <p:sp>
        <p:nvSpPr>
          <p:cNvPr id="4" name="Content Placeholder 3"/>
          <p:cNvSpPr>
            <a:spLocks noGrp="1"/>
          </p:cNvSpPr>
          <p:nvPr>
            <p:ph sz="quarter" idx="12"/>
          </p:nvPr>
        </p:nvSpPr>
        <p:spPr>
          <a:xfrm>
            <a:off x="1278833" y="1371600"/>
            <a:ext cx="9753600" cy="4893705"/>
          </a:xfrm>
        </p:spPr>
        <p:txBody>
          <a:bodyPr>
            <a:normAutofit/>
          </a:bodyPr>
          <a:lstStyle/>
          <a:p>
            <a:r>
              <a:rPr lang="en-US" b="1" dirty="0"/>
              <a:t>DID DAVENPORTS RECEIVE A TAX BENEFIT LAST YEAR BY CLAIMING STATE INCOME TAXES PAID?  </a:t>
            </a:r>
            <a:r>
              <a:rPr lang="en-US" b="1" dirty="0">
                <a:solidFill>
                  <a:srgbClr val="FF0000"/>
                </a:solidFill>
              </a:rPr>
              <a:t>YES, THEY CLAIMED INCOME TAXES PAID ON SCHEDULE A LINE 5</a:t>
            </a:r>
            <a:r>
              <a:rPr lang="en-US" b="1" dirty="0"/>
              <a:t> </a:t>
            </a:r>
          </a:p>
          <a:p>
            <a:r>
              <a:rPr lang="en-US" b="1" dirty="0"/>
              <a:t>IS NJ INCOME TAX REFUND A RECOVERY?  </a:t>
            </a:r>
            <a:r>
              <a:rPr lang="en-US" b="1" dirty="0">
                <a:solidFill>
                  <a:srgbClr val="FF0000"/>
                </a:solidFill>
              </a:rPr>
              <a:t>YES </a:t>
            </a:r>
            <a:r>
              <a:rPr lang="en-US" b="1" dirty="0"/>
              <a:t> </a:t>
            </a:r>
          </a:p>
          <a:p>
            <a:r>
              <a:rPr lang="en-US" b="1" dirty="0"/>
              <a:t>DOES IT NEED TO BE CLAIMED AS INCOME IN 2019?  </a:t>
            </a:r>
            <a:r>
              <a:rPr lang="en-US" b="1" dirty="0">
                <a:solidFill>
                  <a:srgbClr val="FF0000"/>
                </a:solidFill>
              </a:rPr>
              <a:t>YES, SOME OR ALL OF REFUND MAY BE TAXABLE ON CURRENT YEAR RETURN</a:t>
            </a:r>
          </a:p>
          <a:p>
            <a:pPr marL="0" indent="0">
              <a:buNone/>
            </a:pPr>
            <a:r>
              <a:rPr lang="en-US" dirty="0"/>
              <a:t> </a:t>
            </a:r>
          </a:p>
          <a:p>
            <a:pPr marL="576262" lvl="1" indent="0">
              <a:buNone/>
            </a:pPr>
            <a:endParaRPr lang="en-US" dirty="0"/>
          </a:p>
        </p:txBody>
      </p:sp>
      <p:sp>
        <p:nvSpPr>
          <p:cNvPr id="5" name="Title 4"/>
          <p:cNvSpPr>
            <a:spLocks noGrp="1"/>
          </p:cNvSpPr>
          <p:nvPr>
            <p:ph type="title"/>
          </p:nvPr>
        </p:nvSpPr>
        <p:spPr/>
        <p:txBody>
          <a:bodyPr/>
          <a:lstStyle/>
          <a:p>
            <a:r>
              <a:rPr lang="en-US" dirty="0"/>
              <a:t>Is Davenport Income Tax Refund a Recovery?</a:t>
            </a:r>
          </a:p>
        </p:txBody>
      </p:sp>
      <p:sp>
        <p:nvSpPr>
          <p:cNvPr id="6" name="Date Placeholder 5">
            <a:extLst>
              <a:ext uri="{FF2B5EF4-FFF2-40B4-BE49-F238E27FC236}">
                <a16:creationId xmlns:a16="http://schemas.microsoft.com/office/drawing/2014/main" id="{4CCD0BD9-05D3-4314-8828-F9034248228D}"/>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009646572"/>
      </p:ext>
    </p:extLst>
  </p:cSld>
  <p:clrMapOvr>
    <a:masterClrMapping/>
  </p:clrMapOvr>
  <mc:AlternateContent xmlns:mc="http://schemas.openxmlformats.org/markup-compatibility/2006" xmlns:p14="http://schemas.microsoft.com/office/powerpoint/2010/main">
    <mc:Choice Requires="p14">
      <p:transition spd="slow" p14:dur="2000" advTm="70403"/>
    </mc:Choice>
    <mc:Fallback xmlns="">
      <p:transition spd="slow" advTm="70403"/>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82</a:t>
            </a:fld>
            <a:endParaRPr lang="en-US" altLang="en-US" dirty="0"/>
          </a:p>
        </p:txBody>
      </p:sp>
      <p:sp>
        <p:nvSpPr>
          <p:cNvPr id="4" name="Content Placeholder 3"/>
          <p:cNvSpPr>
            <a:spLocks noGrp="1"/>
          </p:cNvSpPr>
          <p:nvPr>
            <p:ph sz="quarter" idx="12"/>
          </p:nvPr>
        </p:nvSpPr>
        <p:spPr>
          <a:xfrm>
            <a:off x="1676625" y="1407886"/>
            <a:ext cx="9922567" cy="4724400"/>
          </a:xfrm>
        </p:spPr>
        <p:txBody>
          <a:bodyPr>
            <a:normAutofit fontScale="85000" lnSpcReduction="20000"/>
          </a:bodyPr>
          <a:lstStyle/>
          <a:p>
            <a:r>
              <a:rPr lang="en-US" dirty="0"/>
              <a:t>Looking at prior year return, counselor saw that Davenports itemized deductions on Schedule A and claimed property taxes on Line 5b </a:t>
            </a:r>
          </a:p>
          <a:p>
            <a:r>
              <a:rPr lang="en-US" b="1" dirty="0">
                <a:solidFill>
                  <a:srgbClr val="FF0000"/>
                </a:solidFill>
              </a:rPr>
              <a:t>DID DAVENPORTS RECEIVE A TAX BENEFIT LAST YEAR BY CLAIMING PROPERTY TAXES? </a:t>
            </a:r>
          </a:p>
          <a:p>
            <a:r>
              <a:rPr lang="en-US" b="1" dirty="0">
                <a:solidFill>
                  <a:srgbClr val="FF0000"/>
                </a:solidFill>
              </a:rPr>
              <a:t>IS NJ PTR A RECOVERY?</a:t>
            </a:r>
          </a:p>
          <a:p>
            <a:r>
              <a:rPr lang="en-US" dirty="0">
                <a:solidFill>
                  <a:srgbClr val="67202F"/>
                </a:solidFill>
              </a:rPr>
              <a:t>After discussion with Davenports, counselor determined that they also itemized deductions 3 years ago and claimed property taxes</a:t>
            </a:r>
          </a:p>
          <a:p>
            <a:r>
              <a:rPr lang="en-US" b="1" dirty="0">
                <a:solidFill>
                  <a:srgbClr val="FF0000"/>
                </a:solidFill>
              </a:rPr>
              <a:t>IS NJ HB A RECOVERY?</a:t>
            </a:r>
          </a:p>
          <a:p>
            <a:r>
              <a:rPr lang="en-US" b="1" dirty="0">
                <a:solidFill>
                  <a:srgbClr val="FF0000"/>
                </a:solidFill>
              </a:rPr>
              <a:t>DO PTR AND HB NEED TO BE CLAIMED AS INCOME IN 2019?  </a:t>
            </a:r>
          </a:p>
        </p:txBody>
      </p:sp>
      <p:sp>
        <p:nvSpPr>
          <p:cNvPr id="5" name="Title 4"/>
          <p:cNvSpPr>
            <a:spLocks noGrp="1"/>
          </p:cNvSpPr>
          <p:nvPr>
            <p:ph type="title"/>
          </p:nvPr>
        </p:nvSpPr>
        <p:spPr/>
        <p:txBody>
          <a:bodyPr>
            <a:normAutofit/>
          </a:bodyPr>
          <a:lstStyle/>
          <a:p>
            <a:r>
              <a:rPr lang="en-US" dirty="0"/>
              <a:t>Are Davenport PTR and HB Recoveries?</a:t>
            </a:r>
          </a:p>
        </p:txBody>
      </p:sp>
      <p:sp>
        <p:nvSpPr>
          <p:cNvPr id="6" name="Date Placeholder 5">
            <a:extLst>
              <a:ext uri="{FF2B5EF4-FFF2-40B4-BE49-F238E27FC236}">
                <a16:creationId xmlns:a16="http://schemas.microsoft.com/office/drawing/2014/main" id="{E56BF1D3-BE15-4119-A311-D8F4E073FAC5}"/>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750774862"/>
      </p:ext>
    </p:extLst>
  </p:cSld>
  <p:clrMapOvr>
    <a:masterClrMapping/>
  </p:clrMapOvr>
  <mc:AlternateContent xmlns:mc="http://schemas.openxmlformats.org/markup-compatibility/2006" xmlns:p14="http://schemas.microsoft.com/office/powerpoint/2010/main">
    <mc:Choice Requires="p14">
      <p:transition spd="slow" p14:dur="2000" advTm="109876"/>
    </mc:Choice>
    <mc:Fallback xmlns="">
      <p:transition spd="slow" advTm="109876"/>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83</a:t>
            </a:fld>
            <a:endParaRPr lang="en-US" altLang="en-US" dirty="0"/>
          </a:p>
        </p:txBody>
      </p:sp>
      <p:sp>
        <p:nvSpPr>
          <p:cNvPr id="4" name="Content Placeholder 3"/>
          <p:cNvSpPr>
            <a:spLocks noGrp="1"/>
          </p:cNvSpPr>
          <p:nvPr>
            <p:ph sz="quarter" idx="12"/>
          </p:nvPr>
        </p:nvSpPr>
        <p:spPr>
          <a:xfrm>
            <a:off x="1676625" y="1407886"/>
            <a:ext cx="9922567" cy="4724400"/>
          </a:xfrm>
        </p:spPr>
        <p:txBody>
          <a:bodyPr>
            <a:normAutofit fontScale="92500" lnSpcReduction="10000"/>
          </a:bodyPr>
          <a:lstStyle/>
          <a:p>
            <a:r>
              <a:rPr lang="en-US" b="1" dirty="0"/>
              <a:t>DID DAVENPORTS RECEIVE A TAX BENEFIT LAST YEAR AND 3 YEARS AGO BY CLAIMING PROPERTY TAXES?  </a:t>
            </a:r>
            <a:r>
              <a:rPr lang="en-US" b="1" dirty="0">
                <a:solidFill>
                  <a:srgbClr val="FF0000"/>
                </a:solidFill>
              </a:rPr>
              <a:t>YES, THEY HAVE BEEN CLAIMING PROPERTY TAXES ON SCHEDULE A LINE 5b FOR THE PAST 3 YEARS</a:t>
            </a:r>
          </a:p>
          <a:p>
            <a:r>
              <a:rPr lang="en-US" b="1" dirty="0"/>
              <a:t>IS NJ PTR A RECOVERY?  </a:t>
            </a:r>
            <a:r>
              <a:rPr lang="en-US" b="1" dirty="0">
                <a:solidFill>
                  <a:srgbClr val="FF0000"/>
                </a:solidFill>
              </a:rPr>
              <a:t>YES</a:t>
            </a:r>
          </a:p>
          <a:p>
            <a:r>
              <a:rPr lang="en-US" b="1" dirty="0"/>
              <a:t>IS NJ HB A RECOVERY?  </a:t>
            </a:r>
            <a:r>
              <a:rPr lang="en-US" b="1" dirty="0">
                <a:solidFill>
                  <a:srgbClr val="FF0000"/>
                </a:solidFill>
              </a:rPr>
              <a:t>YES</a:t>
            </a:r>
          </a:p>
          <a:p>
            <a:r>
              <a:rPr lang="en-US" b="1" dirty="0"/>
              <a:t>DO PTR AND HB NEED TO BE CLAIMED AS INCOME IN 2019?  </a:t>
            </a:r>
            <a:r>
              <a:rPr lang="en-US" b="1" dirty="0">
                <a:solidFill>
                  <a:srgbClr val="FF0000"/>
                </a:solidFill>
              </a:rPr>
              <a:t>YES, SOME OR ALL OF REFUNDS MAY BE TAXABLE ON CURRENT YEAR RETURN</a:t>
            </a:r>
          </a:p>
          <a:p>
            <a:endParaRPr lang="en-US" b="1" dirty="0"/>
          </a:p>
        </p:txBody>
      </p:sp>
      <p:sp>
        <p:nvSpPr>
          <p:cNvPr id="5" name="Title 4"/>
          <p:cNvSpPr>
            <a:spLocks noGrp="1"/>
          </p:cNvSpPr>
          <p:nvPr>
            <p:ph type="title"/>
          </p:nvPr>
        </p:nvSpPr>
        <p:spPr/>
        <p:txBody>
          <a:bodyPr>
            <a:normAutofit/>
          </a:bodyPr>
          <a:lstStyle/>
          <a:p>
            <a:r>
              <a:rPr lang="en-US" dirty="0"/>
              <a:t>Are Davenport PTR and HB Recoveries?</a:t>
            </a:r>
          </a:p>
        </p:txBody>
      </p:sp>
      <p:sp>
        <p:nvSpPr>
          <p:cNvPr id="7" name="Date Placeholder 6">
            <a:extLst>
              <a:ext uri="{FF2B5EF4-FFF2-40B4-BE49-F238E27FC236}">
                <a16:creationId xmlns:a16="http://schemas.microsoft.com/office/drawing/2014/main" id="{6BC7DB8C-4466-4A27-985C-7BEAFC8AE327}"/>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888038040"/>
      </p:ext>
    </p:extLst>
  </p:cSld>
  <p:clrMapOvr>
    <a:masterClrMapping/>
  </p:clrMapOvr>
  <mc:AlternateContent xmlns:mc="http://schemas.openxmlformats.org/markup-compatibility/2006" xmlns:p14="http://schemas.microsoft.com/office/powerpoint/2010/main">
    <mc:Choice Requires="p14">
      <p:transition spd="slow" p14:dur="2000" advTm="63723"/>
    </mc:Choice>
    <mc:Fallback xmlns="">
      <p:transition spd="slow" advTm="63723"/>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84</a:t>
            </a:fld>
            <a:endParaRPr lang="en-US" altLang="en-US" dirty="0"/>
          </a:p>
        </p:txBody>
      </p:sp>
      <p:sp>
        <p:nvSpPr>
          <p:cNvPr id="4" name="Content Placeholder 3"/>
          <p:cNvSpPr>
            <a:spLocks noGrp="1"/>
          </p:cNvSpPr>
          <p:nvPr>
            <p:ph sz="quarter" idx="12"/>
          </p:nvPr>
        </p:nvSpPr>
        <p:spPr/>
        <p:txBody>
          <a:bodyPr/>
          <a:lstStyle/>
          <a:p>
            <a:r>
              <a:rPr lang="en-US" dirty="0"/>
              <a:t>Use NJ Tax Refund Worksheet and NJ Sales Tax Worksheet to determine how much of NJ income tax refund, PTR, and HB are taxable in current year </a:t>
            </a:r>
          </a:p>
        </p:txBody>
      </p:sp>
      <p:sp>
        <p:nvSpPr>
          <p:cNvPr id="5" name="Title 4"/>
          <p:cNvSpPr>
            <a:spLocks noGrp="1"/>
          </p:cNvSpPr>
          <p:nvPr>
            <p:ph type="title"/>
          </p:nvPr>
        </p:nvSpPr>
        <p:spPr/>
        <p:txBody>
          <a:bodyPr>
            <a:normAutofit fontScale="90000"/>
          </a:bodyPr>
          <a:lstStyle/>
          <a:p>
            <a:r>
              <a:rPr lang="en-US" dirty="0"/>
              <a:t>How Much of NJ Income Tax Refund, PTR, and HB Are Taxable in Current Tax Year?</a:t>
            </a:r>
          </a:p>
        </p:txBody>
      </p:sp>
      <p:pic>
        <p:nvPicPr>
          <p:cNvPr id="6" name="Picture 5"/>
          <p:cNvPicPr>
            <a:picLocks noChangeAspect="1"/>
          </p:cNvPicPr>
          <p:nvPr/>
        </p:nvPicPr>
        <p:blipFill>
          <a:blip r:embed="rId3"/>
          <a:stretch>
            <a:fillRect/>
          </a:stretch>
        </p:blipFill>
        <p:spPr>
          <a:xfrm>
            <a:off x="1066803" y="3581400"/>
            <a:ext cx="10887718" cy="1814620"/>
          </a:xfrm>
          <a:prstGeom prst="rect">
            <a:avLst/>
          </a:prstGeom>
        </p:spPr>
      </p:pic>
      <p:sp>
        <p:nvSpPr>
          <p:cNvPr id="7" name="Date Placeholder 6">
            <a:extLst>
              <a:ext uri="{FF2B5EF4-FFF2-40B4-BE49-F238E27FC236}">
                <a16:creationId xmlns:a16="http://schemas.microsoft.com/office/drawing/2014/main" id="{D8DB12C3-F25B-42E1-9CB0-DFAE8F0F03EF}"/>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4228140667"/>
      </p:ext>
    </p:extLst>
  </p:cSld>
  <p:clrMapOvr>
    <a:masterClrMapping/>
  </p:clrMapOvr>
  <mc:AlternateContent xmlns:mc="http://schemas.openxmlformats.org/markup-compatibility/2006" xmlns:p14="http://schemas.microsoft.com/office/powerpoint/2010/main">
    <mc:Choice Requires="p14">
      <p:transition spd="slow" p14:dur="2000" advTm="169988"/>
    </mc:Choice>
    <mc:Fallback xmlns="">
      <p:transition spd="slow" advTm="169988"/>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1585141"/>
            <a:ext cx="8824953" cy="4290920"/>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85</a:t>
            </a:fld>
            <a:endParaRPr lang="en-US" altLang="en-US" dirty="0"/>
          </a:p>
        </p:txBody>
      </p:sp>
      <p:sp>
        <p:nvSpPr>
          <p:cNvPr id="4" name="Title 3"/>
          <p:cNvSpPr>
            <a:spLocks noGrp="1"/>
          </p:cNvSpPr>
          <p:nvPr>
            <p:ph type="title"/>
          </p:nvPr>
        </p:nvSpPr>
        <p:spPr>
          <a:xfrm>
            <a:off x="1066803" y="272664"/>
            <a:ext cx="10363197" cy="1143000"/>
          </a:xfrm>
        </p:spPr>
        <p:txBody>
          <a:bodyPr>
            <a:normAutofit fontScale="90000"/>
          </a:bodyPr>
          <a:lstStyle/>
          <a:p>
            <a:r>
              <a:rPr lang="en-US" sz="3600" dirty="0"/>
              <a:t>TSO – Entering Taxable Amount of State Income Tax Refund</a:t>
            </a:r>
            <a:br>
              <a:rPr lang="en-US" sz="3600" dirty="0"/>
            </a:br>
            <a:r>
              <a:rPr lang="en-US" sz="2400" dirty="0"/>
              <a:t>Federal Section&gt;Income&gt;Form 1099-G Box 2</a:t>
            </a:r>
          </a:p>
        </p:txBody>
      </p:sp>
      <p:sp>
        <p:nvSpPr>
          <p:cNvPr id="6" name="Oval 5"/>
          <p:cNvSpPr/>
          <p:nvPr/>
        </p:nvSpPr>
        <p:spPr>
          <a:xfrm>
            <a:off x="1542079" y="3505200"/>
            <a:ext cx="887811" cy="4571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4114800" y="2711403"/>
            <a:ext cx="4570931" cy="646331"/>
          </a:xfrm>
          <a:prstGeom prst="rect">
            <a:avLst/>
          </a:prstGeom>
          <a:noFill/>
          <a:ln w="28575">
            <a:solidFill>
              <a:srgbClr val="FF0000"/>
            </a:solidFill>
          </a:ln>
        </p:spPr>
        <p:txBody>
          <a:bodyPr wrap="none" rtlCol="0">
            <a:spAutoFit/>
          </a:bodyPr>
          <a:lstStyle/>
          <a:p>
            <a:r>
              <a:rPr lang="en-US" b="1" dirty="0">
                <a:solidFill>
                  <a:srgbClr val="FF0000"/>
                </a:solidFill>
              </a:rPr>
              <a:t>Bypass TSO State Refund Worksheet since we </a:t>
            </a:r>
          </a:p>
          <a:p>
            <a:r>
              <a:rPr lang="en-US" b="1" dirty="0">
                <a:solidFill>
                  <a:srgbClr val="FF0000"/>
                </a:solidFill>
              </a:rPr>
              <a:t>used tool on TP4F</a:t>
            </a:r>
          </a:p>
        </p:txBody>
      </p:sp>
      <p:sp>
        <p:nvSpPr>
          <p:cNvPr id="8" name="TextBox 7"/>
          <p:cNvSpPr txBox="1"/>
          <p:nvPr/>
        </p:nvSpPr>
        <p:spPr>
          <a:xfrm>
            <a:off x="2971800" y="3563961"/>
            <a:ext cx="2609689" cy="923330"/>
          </a:xfrm>
          <a:prstGeom prst="rect">
            <a:avLst/>
          </a:prstGeom>
          <a:noFill/>
          <a:ln w="28575">
            <a:solidFill>
              <a:srgbClr val="FF0000"/>
            </a:solidFill>
          </a:ln>
        </p:spPr>
        <p:txBody>
          <a:bodyPr wrap="none" rtlCol="0">
            <a:spAutoFit/>
          </a:bodyPr>
          <a:lstStyle/>
          <a:p>
            <a:r>
              <a:rPr lang="en-US" b="1" dirty="0">
                <a:solidFill>
                  <a:srgbClr val="FF0000"/>
                </a:solidFill>
              </a:rPr>
              <a:t>Taxable amount of </a:t>
            </a:r>
          </a:p>
          <a:p>
            <a:r>
              <a:rPr lang="en-US" b="1" dirty="0">
                <a:solidFill>
                  <a:srgbClr val="FF0000"/>
                </a:solidFill>
              </a:rPr>
              <a:t>income tax refund from</a:t>
            </a:r>
          </a:p>
          <a:p>
            <a:r>
              <a:rPr lang="en-US" b="1" dirty="0">
                <a:solidFill>
                  <a:srgbClr val="FF0000"/>
                </a:solidFill>
              </a:rPr>
              <a:t>NJ Tax Refund Worksheet</a:t>
            </a:r>
          </a:p>
        </p:txBody>
      </p:sp>
      <p:cxnSp>
        <p:nvCxnSpPr>
          <p:cNvPr id="9" name="Straight Arrow Connector 8"/>
          <p:cNvCxnSpPr>
            <a:endCxn id="6" idx="6"/>
          </p:cNvCxnSpPr>
          <p:nvPr/>
        </p:nvCxnSpPr>
        <p:spPr bwMode="auto">
          <a:xfrm flipH="1">
            <a:off x="2429890" y="3730601"/>
            <a:ext cx="541910" cy="3199"/>
          </a:xfrm>
          <a:prstGeom prst="straightConnector1">
            <a:avLst/>
          </a:prstGeom>
          <a:noFill/>
          <a:ln w="38100" cap="flat" cmpd="sng" algn="ctr">
            <a:solidFill>
              <a:srgbClr val="FF0000"/>
            </a:solidFill>
            <a:prstDash val="solid"/>
            <a:round/>
            <a:headEnd type="none" w="med" len="med"/>
            <a:tailEnd type="triangle"/>
          </a:ln>
          <a:effectLst/>
        </p:spPr>
      </p:cxnSp>
      <p:sp>
        <p:nvSpPr>
          <p:cNvPr id="11" name="Date Placeholder 10">
            <a:extLst>
              <a:ext uri="{FF2B5EF4-FFF2-40B4-BE49-F238E27FC236}">
                <a16:creationId xmlns:a16="http://schemas.microsoft.com/office/drawing/2014/main" id="{283BA7F8-A52D-41B1-BA37-AC4AF75096EC}"/>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714543269"/>
      </p:ext>
    </p:extLst>
  </p:cSld>
  <p:clrMapOvr>
    <a:masterClrMapping/>
  </p:clrMapOvr>
  <mc:AlternateContent xmlns:mc="http://schemas.openxmlformats.org/markup-compatibility/2006" xmlns:p14="http://schemas.microsoft.com/office/powerpoint/2010/main">
    <mc:Choice Requires="p14">
      <p:transition spd="slow" p14:dur="2000" advTm="106569"/>
    </mc:Choice>
    <mc:Fallback xmlns="">
      <p:transition spd="slow" advTm="106569"/>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286000" y="1373458"/>
            <a:ext cx="7543799" cy="4827622"/>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86</a:t>
            </a:fld>
            <a:endParaRPr lang="en-US" altLang="en-US" dirty="0"/>
          </a:p>
        </p:txBody>
      </p:sp>
      <p:sp>
        <p:nvSpPr>
          <p:cNvPr id="4" name="Title 3"/>
          <p:cNvSpPr>
            <a:spLocks noGrp="1"/>
          </p:cNvSpPr>
          <p:nvPr>
            <p:ph type="title"/>
          </p:nvPr>
        </p:nvSpPr>
        <p:spPr>
          <a:xfrm>
            <a:off x="1066803" y="28835"/>
            <a:ext cx="10363197" cy="1143000"/>
          </a:xfrm>
        </p:spPr>
        <p:txBody>
          <a:bodyPr>
            <a:normAutofit fontScale="90000"/>
          </a:bodyPr>
          <a:lstStyle/>
          <a:p>
            <a:r>
              <a:rPr lang="en-US" sz="3600" dirty="0"/>
              <a:t>TSO – Entering Taxable Amount of PTR and HB</a:t>
            </a:r>
            <a:br>
              <a:rPr lang="en-US" sz="3600" dirty="0"/>
            </a:br>
            <a:r>
              <a:rPr lang="en-US" sz="2400" dirty="0"/>
              <a:t>Federal Section&gt;Income&gt;Less Common Income&gt;Other Income Not Reported Elsewhere</a:t>
            </a:r>
          </a:p>
        </p:txBody>
      </p:sp>
      <p:sp>
        <p:nvSpPr>
          <p:cNvPr id="6" name="Oval 5"/>
          <p:cNvSpPr/>
          <p:nvPr/>
        </p:nvSpPr>
        <p:spPr>
          <a:xfrm>
            <a:off x="2286000" y="3736469"/>
            <a:ext cx="887811" cy="302131"/>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4038600" y="3505200"/>
            <a:ext cx="3232039" cy="646331"/>
          </a:xfrm>
          <a:prstGeom prst="rect">
            <a:avLst/>
          </a:prstGeom>
          <a:noFill/>
          <a:ln w="28575">
            <a:solidFill>
              <a:srgbClr val="FF0000"/>
            </a:solidFill>
          </a:ln>
        </p:spPr>
        <p:txBody>
          <a:bodyPr wrap="none" rtlCol="0">
            <a:spAutoFit/>
          </a:bodyPr>
          <a:lstStyle/>
          <a:p>
            <a:r>
              <a:rPr lang="en-US" b="1" dirty="0">
                <a:solidFill>
                  <a:srgbClr val="FF0000"/>
                </a:solidFill>
              </a:rPr>
              <a:t>Taxable amount of PTR and HB</a:t>
            </a:r>
          </a:p>
          <a:p>
            <a:r>
              <a:rPr lang="en-US" b="1" dirty="0">
                <a:solidFill>
                  <a:srgbClr val="FF0000"/>
                </a:solidFill>
              </a:rPr>
              <a:t>from NJ Tax Refund Worksheet</a:t>
            </a:r>
          </a:p>
        </p:txBody>
      </p:sp>
      <p:cxnSp>
        <p:nvCxnSpPr>
          <p:cNvPr id="9" name="Straight Arrow Connector 8"/>
          <p:cNvCxnSpPr>
            <a:endCxn id="6" idx="6"/>
          </p:cNvCxnSpPr>
          <p:nvPr/>
        </p:nvCxnSpPr>
        <p:spPr bwMode="auto">
          <a:xfrm flipH="1">
            <a:off x="3173811" y="3810000"/>
            <a:ext cx="864789" cy="77535"/>
          </a:xfrm>
          <a:prstGeom prst="straightConnector1">
            <a:avLst/>
          </a:prstGeom>
          <a:noFill/>
          <a:ln w="38100" cap="flat" cmpd="sng" algn="ctr">
            <a:solidFill>
              <a:srgbClr val="FF0000"/>
            </a:solidFill>
            <a:prstDash val="solid"/>
            <a:round/>
            <a:headEnd type="none" w="med" len="med"/>
            <a:tailEnd type="triangle"/>
          </a:ln>
          <a:effectLst/>
        </p:spPr>
      </p:cxnSp>
      <p:sp>
        <p:nvSpPr>
          <p:cNvPr id="7" name="Date Placeholder 6">
            <a:extLst>
              <a:ext uri="{FF2B5EF4-FFF2-40B4-BE49-F238E27FC236}">
                <a16:creationId xmlns:a16="http://schemas.microsoft.com/office/drawing/2014/main" id="{EE2038F6-D91C-4862-A920-EBC4207A8C09}"/>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244106793"/>
      </p:ext>
    </p:extLst>
  </p:cSld>
  <p:clrMapOvr>
    <a:masterClrMapping/>
  </p:clrMapOvr>
  <mc:AlternateContent xmlns:mc="http://schemas.openxmlformats.org/markup-compatibility/2006" xmlns:p14="http://schemas.microsoft.com/office/powerpoint/2010/main">
    <mc:Choice Requires="p14">
      <p:transition spd="slow" p14:dur="2000" advTm="69487"/>
    </mc:Choice>
    <mc:Fallback xmlns="">
      <p:transition spd="slow" advTm="69487"/>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87</a:t>
            </a:fld>
            <a:endParaRPr lang="en-US" altLang="en-US" dirty="0"/>
          </a:p>
        </p:txBody>
      </p:sp>
      <p:sp>
        <p:nvSpPr>
          <p:cNvPr id="4" name="Content Placeholder 3"/>
          <p:cNvSpPr>
            <a:spLocks noGrp="1"/>
          </p:cNvSpPr>
          <p:nvPr>
            <p:ph sz="quarter" idx="12"/>
          </p:nvPr>
        </p:nvSpPr>
        <p:spPr/>
        <p:txBody>
          <a:bodyPr>
            <a:normAutofit fontScale="92500" lnSpcReduction="20000"/>
          </a:bodyPr>
          <a:lstStyle/>
          <a:p>
            <a:r>
              <a:rPr lang="en-US" dirty="0"/>
              <a:t>NJ does not tax any of the recovery amounts</a:t>
            </a:r>
          </a:p>
          <a:p>
            <a:r>
              <a:rPr lang="en-US" dirty="0"/>
              <a:t>State income tax recovery does not flow through to NJ 1040</a:t>
            </a:r>
          </a:p>
          <a:p>
            <a:pPr lvl="1"/>
            <a:r>
              <a:rPr lang="en-US" dirty="0"/>
              <a:t>No need for NJ Checklist entry</a:t>
            </a:r>
          </a:p>
          <a:p>
            <a:r>
              <a:rPr lang="en-US" dirty="0"/>
              <a:t>PTR and HB recoveries on Federal Other Income line do flow through to NJ 1040 Other Income line (Line 26)</a:t>
            </a:r>
          </a:p>
          <a:p>
            <a:pPr lvl="1"/>
            <a:r>
              <a:rPr lang="en-US" dirty="0"/>
              <a:t>Need to enter PTR and HB recoveries as negative amounts as Adjustment to Line 26 in Income Subject to Tax section of NJ Checklist</a:t>
            </a:r>
          </a:p>
          <a:p>
            <a:pPr marL="576262" lvl="1" indent="0">
              <a:buNone/>
            </a:pPr>
            <a:endParaRPr lang="en-US" dirty="0"/>
          </a:p>
        </p:txBody>
      </p:sp>
      <p:sp>
        <p:nvSpPr>
          <p:cNvPr id="5" name="Title 4"/>
          <p:cNvSpPr>
            <a:spLocks noGrp="1"/>
          </p:cNvSpPr>
          <p:nvPr>
            <p:ph type="title"/>
          </p:nvPr>
        </p:nvSpPr>
        <p:spPr/>
        <p:txBody>
          <a:bodyPr/>
          <a:lstStyle/>
          <a:p>
            <a:r>
              <a:rPr lang="en-US" dirty="0"/>
              <a:t>Recoveries on NJ Checklist</a:t>
            </a:r>
          </a:p>
        </p:txBody>
      </p:sp>
      <p:sp>
        <p:nvSpPr>
          <p:cNvPr id="6" name="Date Placeholder 5">
            <a:extLst>
              <a:ext uri="{FF2B5EF4-FFF2-40B4-BE49-F238E27FC236}">
                <a16:creationId xmlns:a16="http://schemas.microsoft.com/office/drawing/2014/main" id="{E037AE18-B1F8-4E3F-B38E-F64DE7944E6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171200355"/>
      </p:ext>
    </p:extLst>
  </p:cSld>
  <p:clrMapOvr>
    <a:masterClrMapping/>
  </p:clrMapOvr>
  <mc:AlternateContent xmlns:mc="http://schemas.openxmlformats.org/markup-compatibility/2006" xmlns:p14="http://schemas.microsoft.com/office/powerpoint/2010/main">
    <mc:Choice Requires="p14">
      <p:transition spd="slow" p14:dur="2000" advTm="139861"/>
    </mc:Choice>
    <mc:Fallback xmlns="">
      <p:transition spd="slow" advTm="139861"/>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66803" y="3239399"/>
            <a:ext cx="10552924" cy="2143054"/>
          </a:xfrm>
          <a:prstGeom prst="rect">
            <a:avLst/>
          </a:prstGeom>
        </p:spPr>
      </p:pic>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88</a:t>
            </a:fld>
            <a:endParaRPr lang="en-US" altLang="en-US" dirty="0"/>
          </a:p>
        </p:txBody>
      </p:sp>
      <p:pic>
        <p:nvPicPr>
          <p:cNvPr id="6" name="Content Placeholder 5"/>
          <p:cNvPicPr>
            <a:picLocks noGrp="1" noChangeAspect="1"/>
          </p:cNvPicPr>
          <p:nvPr>
            <p:ph sz="quarter" idx="12"/>
          </p:nvPr>
        </p:nvPicPr>
        <p:blipFill>
          <a:blip r:embed="rId4"/>
          <a:stretch>
            <a:fillRect/>
          </a:stretch>
        </p:blipFill>
        <p:spPr>
          <a:xfrm>
            <a:off x="1066803" y="2751391"/>
            <a:ext cx="10552924" cy="511187"/>
          </a:xfrm>
          <a:prstGeom prst="rect">
            <a:avLst/>
          </a:prstGeom>
        </p:spPr>
      </p:pic>
      <p:sp>
        <p:nvSpPr>
          <p:cNvPr id="5" name="Title 4"/>
          <p:cNvSpPr>
            <a:spLocks noGrp="1"/>
          </p:cNvSpPr>
          <p:nvPr>
            <p:ph type="title"/>
          </p:nvPr>
        </p:nvSpPr>
        <p:spPr/>
        <p:txBody>
          <a:bodyPr/>
          <a:lstStyle/>
          <a:p>
            <a:r>
              <a:rPr lang="en-US" dirty="0"/>
              <a:t>PTR and HB Recoveries on NJ Checklist</a:t>
            </a:r>
          </a:p>
        </p:txBody>
      </p:sp>
      <p:sp>
        <p:nvSpPr>
          <p:cNvPr id="9" name="Oval 8"/>
          <p:cNvSpPr/>
          <p:nvPr/>
        </p:nvSpPr>
        <p:spPr>
          <a:xfrm flipV="1">
            <a:off x="3352800" y="3637401"/>
            <a:ext cx="1102245" cy="322197"/>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Oval 9"/>
          <p:cNvSpPr/>
          <p:nvPr/>
        </p:nvSpPr>
        <p:spPr>
          <a:xfrm flipV="1">
            <a:off x="3352801" y="3959596"/>
            <a:ext cx="1102244" cy="32219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Date Placeholder 6">
            <a:extLst>
              <a:ext uri="{FF2B5EF4-FFF2-40B4-BE49-F238E27FC236}">
                <a16:creationId xmlns:a16="http://schemas.microsoft.com/office/drawing/2014/main" id="{7BBAFE28-7042-46BC-BF07-15DAA23B5069}"/>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3007649012"/>
      </p:ext>
    </p:extLst>
  </p:cSld>
  <p:clrMapOvr>
    <a:masterClrMapping/>
  </p:clrMapOvr>
  <mc:AlternateContent xmlns:mc="http://schemas.openxmlformats.org/markup-compatibility/2006" xmlns:p14="http://schemas.microsoft.com/office/powerpoint/2010/main">
    <mc:Choice Requires="p14">
      <p:transition spd="slow" p14:dur="2000" advTm="34082"/>
    </mc:Choice>
    <mc:Fallback xmlns="">
      <p:transition spd="slow" advTm="34082"/>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normAutofit fontScale="85000" lnSpcReduction="10000"/>
          </a:bodyPr>
          <a:lstStyle/>
          <a:p>
            <a:r>
              <a:rPr lang="en-US" dirty="0"/>
              <a:t>Pause the slide show</a:t>
            </a:r>
          </a:p>
          <a:p>
            <a:r>
              <a:rPr lang="en-US" dirty="0"/>
              <a:t>Enter the taxable recoveries into TSO (Step 6)</a:t>
            </a:r>
          </a:p>
          <a:p>
            <a:pPr lvl="1"/>
            <a:r>
              <a:rPr lang="en-US" dirty="0"/>
              <a:t>Complete NJ Tax Refund Worksheet on TP4F Preparer page</a:t>
            </a:r>
          </a:p>
          <a:p>
            <a:pPr lvl="2"/>
            <a:r>
              <a:rPr lang="en-US" dirty="0"/>
              <a:t>To calculate required amount of prior year’s sales tax, complete NJ Sales Tax Worksheet also on TP4F Preparer page  </a:t>
            </a:r>
          </a:p>
          <a:p>
            <a:pPr lvl="1"/>
            <a:r>
              <a:rPr lang="en-US" dirty="0"/>
              <a:t>Enter taxable amount of NJ income tax refund into TSO on State Tax Refund screen</a:t>
            </a:r>
          </a:p>
          <a:p>
            <a:pPr lvl="1"/>
            <a:r>
              <a:rPr lang="en-US" dirty="0"/>
              <a:t>Enter taxable amount of PTR and HB into TSO on Other Income screen</a:t>
            </a:r>
          </a:p>
          <a:p>
            <a:r>
              <a:rPr lang="en-US" dirty="0"/>
              <a:t>Check the Federal and NJ refund monitors</a:t>
            </a:r>
          </a:p>
        </p:txBody>
      </p:sp>
      <p:sp>
        <p:nvSpPr>
          <p:cNvPr id="2" name="Title 1"/>
          <p:cNvSpPr>
            <a:spLocks noGrp="1"/>
          </p:cNvSpPr>
          <p:nvPr>
            <p:ph type="title"/>
          </p:nvPr>
        </p:nvSpPr>
        <p:spPr>
          <a:xfrm>
            <a:off x="1066803" y="28835"/>
            <a:ext cx="10820397" cy="1143000"/>
          </a:xfrm>
        </p:spPr>
        <p:txBody>
          <a:bodyPr>
            <a:normAutofit fontScale="90000"/>
          </a:bodyPr>
          <a:lstStyle/>
          <a:p>
            <a:r>
              <a:rPr lang="en-US" dirty="0"/>
              <a:t>TSO - Student Activity</a:t>
            </a:r>
            <a:br>
              <a:rPr lang="en-US" dirty="0"/>
            </a:br>
            <a:r>
              <a:rPr lang="en-US" sz="2400" dirty="0"/>
              <a:t>Federal Section&gt;Income&gt;Form 1099-G Box 2</a:t>
            </a:r>
            <a:br>
              <a:rPr lang="en-US" sz="2400" dirty="0"/>
            </a:br>
            <a:r>
              <a:rPr lang="en-US" sz="2400" dirty="0"/>
              <a:t>Federal Section&gt;Income&gt;Less Common Income&gt;Other Income Not Reported Elsewhere</a:t>
            </a:r>
          </a:p>
        </p:txBody>
      </p:sp>
      <p:sp>
        <p:nvSpPr>
          <p:cNvPr id="4" name="Date Placeholder 3">
            <a:extLst>
              <a:ext uri="{FF2B5EF4-FFF2-40B4-BE49-F238E27FC236}">
                <a16:creationId xmlns:a16="http://schemas.microsoft.com/office/drawing/2014/main" id="{F91323B4-B1E0-49EB-9FA0-8C51E26494AB}"/>
              </a:ext>
            </a:extLst>
          </p:cNvPr>
          <p:cNvSpPr>
            <a:spLocks noGrp="1"/>
          </p:cNvSpPr>
          <p:nvPr>
            <p:ph type="dt" sz="half" idx="2"/>
          </p:nvPr>
        </p:nvSpPr>
        <p:spPr/>
        <p:txBody>
          <a:bodyPr/>
          <a:lstStyle/>
          <a:p>
            <a:r>
              <a:rPr lang="en-US"/>
              <a:t>12-13-2020 v0.94</a:t>
            </a:r>
          </a:p>
        </p:txBody>
      </p:sp>
      <p:sp>
        <p:nvSpPr>
          <p:cNvPr id="5" name="Footer Placeholder 4"/>
          <p:cNvSpPr>
            <a:spLocks noGrp="1"/>
          </p:cNvSpPr>
          <p:nvPr>
            <p:ph type="ftr" sz="quarter" idx="3"/>
          </p:nvPr>
        </p:nvSpPr>
        <p:spPr/>
        <p:txBody>
          <a:bodyPr/>
          <a:lstStyle/>
          <a:p>
            <a:r>
              <a:rPr lang="en-US"/>
              <a:t>NJ Core Davenport TY2019</a:t>
            </a:r>
            <a:endParaRPr lang="en-US" dirty="0"/>
          </a:p>
        </p:txBody>
      </p:sp>
      <p:sp>
        <p:nvSpPr>
          <p:cNvPr id="7" name="Slide Number Placeholder 6"/>
          <p:cNvSpPr>
            <a:spLocks noGrp="1"/>
          </p:cNvSpPr>
          <p:nvPr>
            <p:ph type="sldNum" sz="quarter" idx="4"/>
          </p:nvPr>
        </p:nvSpPr>
        <p:spPr/>
        <p:txBody>
          <a:bodyPr/>
          <a:lstStyle/>
          <a:p>
            <a:fld id="{251E97C6-B5EA-4059-8D5E-F0990EFE7977}" type="slidenum">
              <a:rPr lang="en-US" smtClean="0"/>
              <a:pPr/>
              <a:t>89</a:t>
            </a:fld>
            <a:endParaRPr lang="en-US" dirty="0"/>
          </a:p>
        </p:txBody>
      </p:sp>
    </p:spTree>
    <p:extLst>
      <p:ext uri="{BB962C8B-B14F-4D97-AF65-F5344CB8AC3E}">
        <p14:creationId xmlns:p14="http://schemas.microsoft.com/office/powerpoint/2010/main" val="1962644308"/>
      </p:ext>
    </p:extLst>
  </p:cSld>
  <p:clrMapOvr>
    <a:masterClrMapping/>
  </p:clrMapOvr>
  <p:transition advTm="83586"/>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8C66477-EA79-48BE-B4EA-DA6FABAF7950}"/>
              </a:ext>
            </a:extLst>
          </p:cNvPr>
          <p:cNvSpPr>
            <a:spLocks noGrp="1"/>
          </p:cNvSpPr>
          <p:nvPr>
            <p:ph type="dt" sz="half" idx="10"/>
          </p:nvPr>
        </p:nvSpPr>
        <p:spPr>
          <a:xfrm>
            <a:off x="1908313" y="6265305"/>
            <a:ext cx="1333856" cy="365125"/>
          </a:xfrm>
        </p:spPr>
        <p:txBody>
          <a:bodyPr/>
          <a:lstStyle/>
          <a:p>
            <a:r>
              <a:rPr lang="en-US"/>
              <a:t>12-13-2020 v0.94</a:t>
            </a:r>
            <a:endParaRPr lang="en-US" dirty="0"/>
          </a:p>
        </p:txBody>
      </p:sp>
      <p:sp>
        <p:nvSpPr>
          <p:cNvPr id="5" name="Footer Placeholder 4"/>
          <p:cNvSpPr>
            <a:spLocks noGrp="1"/>
          </p:cNvSpPr>
          <p:nvPr>
            <p:ph type="ftr" sz="quarter" idx="11"/>
          </p:nvPr>
        </p:nvSpPr>
        <p:spPr>
          <a:xfrm>
            <a:off x="3476488" y="6265305"/>
            <a:ext cx="3860800" cy="365125"/>
          </a:xfrm>
        </p:spPr>
        <p:txBody>
          <a:bodyPr/>
          <a:lstStyle/>
          <a:p>
            <a:r>
              <a:rPr lang="en-US"/>
              <a:t>NJ Core Davenport TY2019</a:t>
            </a:r>
            <a:endParaRPr lang="en-US" dirty="0"/>
          </a:p>
        </p:txBody>
      </p:sp>
      <p:sp>
        <p:nvSpPr>
          <p:cNvPr id="6" name="Slide Number Placeholder 5"/>
          <p:cNvSpPr>
            <a:spLocks noGrp="1"/>
          </p:cNvSpPr>
          <p:nvPr>
            <p:ph type="sldNum" sz="quarter" idx="12"/>
          </p:nvPr>
        </p:nvSpPr>
        <p:spPr>
          <a:xfrm>
            <a:off x="609603" y="6265305"/>
            <a:ext cx="936487" cy="365125"/>
          </a:xfrm>
        </p:spPr>
        <p:txBody>
          <a:bodyPr/>
          <a:lstStyle/>
          <a:p>
            <a:fld id="{251E97C6-B5EA-4059-8D5E-F0990EFE7977}" type="slidenum">
              <a:rPr lang="en-US" smtClean="0"/>
              <a:pPr/>
              <a:t>9</a:t>
            </a:fld>
            <a:endParaRPr lang="en-US" dirty="0"/>
          </a:p>
        </p:txBody>
      </p:sp>
      <p:sp>
        <p:nvSpPr>
          <p:cNvPr id="2" name="Title 1"/>
          <p:cNvSpPr>
            <a:spLocks noGrp="1"/>
          </p:cNvSpPr>
          <p:nvPr>
            <p:ph type="title"/>
          </p:nvPr>
        </p:nvSpPr>
        <p:spPr>
          <a:xfrm>
            <a:off x="914400" y="28575"/>
            <a:ext cx="10637838" cy="1143000"/>
          </a:xfrm>
        </p:spPr>
        <p:txBody>
          <a:bodyPr>
            <a:noAutofit/>
          </a:bodyPr>
          <a:lstStyle/>
          <a:p>
            <a:r>
              <a:rPr lang="en-US" altLang="en-US" sz="3200" dirty="0"/>
              <a:t>TSO – Entering Personal Information for Michael Davenport </a:t>
            </a:r>
            <a:br>
              <a:rPr lang="en-US" altLang="en-US" sz="3200" dirty="0"/>
            </a:br>
            <a:r>
              <a:rPr lang="en-US" altLang="en-US" sz="2000" dirty="0"/>
              <a:t>Basic Information&gt;Personal Information</a:t>
            </a:r>
            <a:endParaRPr lang="en-US" sz="3200" dirty="0"/>
          </a:p>
        </p:txBody>
      </p:sp>
      <p:pic>
        <p:nvPicPr>
          <p:cNvPr id="4" name="Picture 3"/>
          <p:cNvPicPr>
            <a:picLocks noChangeAspect="1"/>
          </p:cNvPicPr>
          <p:nvPr/>
        </p:nvPicPr>
        <p:blipFill>
          <a:blip r:embed="rId3"/>
          <a:stretch>
            <a:fillRect/>
          </a:stretch>
        </p:blipFill>
        <p:spPr>
          <a:xfrm>
            <a:off x="3160422" y="1427885"/>
            <a:ext cx="6191667" cy="5018231"/>
          </a:xfrm>
          <a:prstGeom prst="rect">
            <a:avLst/>
          </a:prstGeom>
          <a:ln>
            <a:solidFill>
              <a:schemeClr val="tx1"/>
            </a:solidFill>
          </a:ln>
        </p:spPr>
      </p:pic>
      <p:sp>
        <p:nvSpPr>
          <p:cNvPr id="7" name="Oval 6"/>
          <p:cNvSpPr/>
          <p:nvPr/>
        </p:nvSpPr>
        <p:spPr>
          <a:xfrm>
            <a:off x="3124200" y="4876800"/>
            <a:ext cx="1093840" cy="30162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9" name="TextBox 8"/>
          <p:cNvSpPr txBox="1"/>
          <p:nvPr/>
        </p:nvSpPr>
        <p:spPr>
          <a:xfrm>
            <a:off x="228600" y="2972161"/>
            <a:ext cx="2590800" cy="1200329"/>
          </a:xfrm>
          <a:prstGeom prst="rect">
            <a:avLst/>
          </a:prstGeom>
          <a:noFill/>
          <a:ln w="28575">
            <a:solidFill>
              <a:srgbClr val="FF0000"/>
            </a:solidFill>
          </a:ln>
        </p:spPr>
        <p:txBody>
          <a:bodyPr wrap="square" rtlCol="0">
            <a:spAutoFit/>
          </a:bodyPr>
          <a:lstStyle/>
          <a:p>
            <a:r>
              <a:rPr lang="en-US" b="1" dirty="0">
                <a:solidFill>
                  <a:srgbClr val="FF0000"/>
                </a:solidFill>
              </a:rPr>
              <a:t>Sophia is eligible for extra standard deduction </a:t>
            </a:r>
          </a:p>
          <a:p>
            <a:r>
              <a:rPr lang="en-US" b="1" dirty="0">
                <a:solidFill>
                  <a:srgbClr val="FF0000"/>
                </a:solidFill>
              </a:rPr>
              <a:t>amount since she is</a:t>
            </a:r>
          </a:p>
          <a:p>
            <a:r>
              <a:rPr lang="en-US" b="1" dirty="0">
                <a:solidFill>
                  <a:srgbClr val="FF0000"/>
                </a:solidFill>
              </a:rPr>
              <a:t>legally blind</a:t>
            </a:r>
          </a:p>
        </p:txBody>
      </p:sp>
      <p:sp>
        <p:nvSpPr>
          <p:cNvPr id="10" name="TextBox 9"/>
          <p:cNvSpPr txBox="1"/>
          <p:nvPr/>
        </p:nvSpPr>
        <p:spPr>
          <a:xfrm>
            <a:off x="10210800" y="769371"/>
            <a:ext cx="704167" cy="338554"/>
          </a:xfrm>
          <a:prstGeom prst="rect">
            <a:avLst/>
          </a:prstGeom>
          <a:noFill/>
        </p:spPr>
        <p:txBody>
          <a:bodyPr wrap="none" rtlCol="0">
            <a:spAutoFit/>
          </a:bodyPr>
          <a:lstStyle/>
          <a:p>
            <a:r>
              <a:rPr lang="en-US" sz="1600" dirty="0">
                <a:solidFill>
                  <a:schemeClr val="bg1"/>
                </a:solidFill>
              </a:rPr>
              <a:t>cont’d</a:t>
            </a:r>
          </a:p>
        </p:txBody>
      </p:sp>
      <p:sp>
        <p:nvSpPr>
          <p:cNvPr id="11" name="TextBox 10"/>
          <p:cNvSpPr txBox="1"/>
          <p:nvPr/>
        </p:nvSpPr>
        <p:spPr>
          <a:xfrm>
            <a:off x="228600" y="4532838"/>
            <a:ext cx="2772554" cy="1200329"/>
          </a:xfrm>
          <a:prstGeom prst="rect">
            <a:avLst/>
          </a:prstGeom>
          <a:noFill/>
          <a:ln w="28575">
            <a:solidFill>
              <a:srgbClr val="FF0000"/>
            </a:solidFill>
          </a:ln>
        </p:spPr>
        <p:txBody>
          <a:bodyPr wrap="none" rtlCol="0">
            <a:spAutoFit/>
          </a:bodyPr>
          <a:lstStyle/>
          <a:p>
            <a:r>
              <a:rPr lang="en-US" b="1" dirty="0">
                <a:solidFill>
                  <a:srgbClr val="FF0000"/>
                </a:solidFill>
              </a:rPr>
              <a:t>Blindness flows to NJ 1040 </a:t>
            </a:r>
          </a:p>
          <a:p>
            <a:r>
              <a:rPr lang="en-US" b="1" dirty="0">
                <a:solidFill>
                  <a:srgbClr val="FF0000"/>
                </a:solidFill>
              </a:rPr>
              <a:t>for extra exemption; only</a:t>
            </a:r>
          </a:p>
          <a:p>
            <a:r>
              <a:rPr lang="en-US" b="1" dirty="0">
                <a:solidFill>
                  <a:srgbClr val="FF0000"/>
                </a:solidFill>
              </a:rPr>
              <a:t>need NJ Checklist entry for</a:t>
            </a:r>
          </a:p>
          <a:p>
            <a:r>
              <a:rPr lang="en-US" b="1" dirty="0">
                <a:solidFill>
                  <a:srgbClr val="FF0000"/>
                </a:solidFill>
              </a:rPr>
              <a:t>disability other than blind</a:t>
            </a:r>
          </a:p>
        </p:txBody>
      </p:sp>
      <p:sp>
        <p:nvSpPr>
          <p:cNvPr id="3" name="TextBox 2">
            <a:extLst>
              <a:ext uri="{FF2B5EF4-FFF2-40B4-BE49-F238E27FC236}">
                <a16:creationId xmlns:a16="http://schemas.microsoft.com/office/drawing/2014/main" id="{472C15EE-13BC-4068-959A-582D4113008C}"/>
              </a:ext>
            </a:extLst>
          </p:cNvPr>
          <p:cNvSpPr txBox="1"/>
          <p:nvPr/>
        </p:nvSpPr>
        <p:spPr>
          <a:xfrm>
            <a:off x="9464511" y="1441740"/>
            <a:ext cx="2543838" cy="1754326"/>
          </a:xfrm>
          <a:prstGeom prst="rect">
            <a:avLst/>
          </a:prstGeom>
          <a:noFill/>
          <a:ln w="28575">
            <a:solidFill>
              <a:srgbClr val="FF0000"/>
            </a:solidFill>
          </a:ln>
        </p:spPr>
        <p:txBody>
          <a:bodyPr wrap="none" rtlCol="0">
            <a:spAutoFit/>
          </a:bodyPr>
          <a:lstStyle/>
          <a:p>
            <a:r>
              <a:rPr lang="en-US" b="1" dirty="0">
                <a:solidFill>
                  <a:srgbClr val="FF0000"/>
                </a:solidFill>
              </a:rPr>
              <a:t>Legally blind:</a:t>
            </a:r>
          </a:p>
          <a:p>
            <a:r>
              <a:rPr lang="en-US" b="1" dirty="0">
                <a:solidFill>
                  <a:srgbClr val="FF0000"/>
                </a:solidFill>
              </a:rPr>
              <a:t>Cannot see better</a:t>
            </a:r>
          </a:p>
          <a:p>
            <a:r>
              <a:rPr lang="en-US" b="1" dirty="0">
                <a:solidFill>
                  <a:srgbClr val="FF0000"/>
                </a:solidFill>
              </a:rPr>
              <a:t>than 20/200 in better</a:t>
            </a:r>
          </a:p>
          <a:p>
            <a:r>
              <a:rPr lang="en-US" b="1" dirty="0">
                <a:solidFill>
                  <a:srgbClr val="FF0000"/>
                </a:solidFill>
              </a:rPr>
              <a:t>eye even with correction</a:t>
            </a:r>
          </a:p>
          <a:p>
            <a:r>
              <a:rPr lang="en-US" b="1" dirty="0">
                <a:solidFill>
                  <a:srgbClr val="FF0000"/>
                </a:solidFill>
              </a:rPr>
              <a:t>OR field of vision not</a:t>
            </a:r>
          </a:p>
          <a:p>
            <a:r>
              <a:rPr lang="en-US" b="1" dirty="0">
                <a:solidFill>
                  <a:srgbClr val="FF0000"/>
                </a:solidFill>
              </a:rPr>
              <a:t>more than 20 degrees</a:t>
            </a:r>
          </a:p>
        </p:txBody>
      </p:sp>
    </p:spTree>
    <p:extLst>
      <p:ext uri="{BB962C8B-B14F-4D97-AF65-F5344CB8AC3E}">
        <p14:creationId xmlns:p14="http://schemas.microsoft.com/office/powerpoint/2010/main" val="1887074484"/>
      </p:ext>
    </p:extLst>
  </p:cSld>
  <p:clrMapOvr>
    <a:masterClrMapping/>
  </p:clrMapOvr>
  <mc:AlternateContent xmlns:mc="http://schemas.openxmlformats.org/markup-compatibility/2006" xmlns:p14="http://schemas.microsoft.com/office/powerpoint/2010/main">
    <mc:Choice Requires="p14">
      <p:transition spd="slow" p14:dur="2000" advTm="141551"/>
    </mc:Choice>
    <mc:Fallback xmlns="">
      <p:transition spd="slow" advTm="141551"/>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90</a:t>
            </a:fld>
            <a:endParaRPr lang="en-US" altLang="en-US" dirty="0"/>
          </a:p>
        </p:txBody>
      </p:sp>
      <p:sp>
        <p:nvSpPr>
          <p:cNvPr id="4" name="Title 3"/>
          <p:cNvSpPr>
            <a:spLocks noGrp="1"/>
          </p:cNvSpPr>
          <p:nvPr>
            <p:ph type="title"/>
          </p:nvPr>
        </p:nvSpPr>
        <p:spPr/>
        <p:txBody>
          <a:bodyPr>
            <a:normAutofit/>
          </a:bodyPr>
          <a:lstStyle/>
          <a:p>
            <a:r>
              <a:rPr lang="en-US" dirty="0"/>
              <a:t>TSO – Recoveries on Schedule 1, Part I</a:t>
            </a:r>
          </a:p>
        </p:txBody>
      </p:sp>
      <p:sp>
        <p:nvSpPr>
          <p:cNvPr id="6" name="TextBox 5"/>
          <p:cNvSpPr txBox="1"/>
          <p:nvPr/>
        </p:nvSpPr>
        <p:spPr>
          <a:xfrm>
            <a:off x="9982200" y="3124200"/>
            <a:ext cx="1980311" cy="646331"/>
          </a:xfrm>
          <a:prstGeom prst="rect">
            <a:avLst/>
          </a:prstGeom>
          <a:noFill/>
          <a:ln w="28575">
            <a:solidFill>
              <a:srgbClr val="FF0000"/>
            </a:solidFill>
          </a:ln>
        </p:spPr>
        <p:txBody>
          <a:bodyPr wrap="square" rtlCol="0">
            <a:spAutoFit/>
          </a:bodyPr>
          <a:lstStyle/>
          <a:p>
            <a:r>
              <a:rPr lang="en-US" b="1" dirty="0">
                <a:solidFill>
                  <a:srgbClr val="FF0000"/>
                </a:solidFill>
              </a:rPr>
              <a:t>Taxable NJ income tax refund</a:t>
            </a:r>
          </a:p>
        </p:txBody>
      </p:sp>
      <p:sp>
        <p:nvSpPr>
          <p:cNvPr id="7" name="Oval 6"/>
          <p:cNvSpPr/>
          <p:nvPr/>
        </p:nvSpPr>
        <p:spPr>
          <a:xfrm>
            <a:off x="8956838" y="3500426"/>
            <a:ext cx="533350" cy="32739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a:endCxn id="7" idx="6"/>
          </p:cNvCxnSpPr>
          <p:nvPr/>
        </p:nvCxnSpPr>
        <p:spPr bwMode="auto">
          <a:xfrm flipH="1">
            <a:off x="9490188" y="3581400"/>
            <a:ext cx="457151" cy="82721"/>
          </a:xfrm>
          <a:prstGeom prst="straightConnector1">
            <a:avLst/>
          </a:prstGeom>
          <a:noFill/>
          <a:ln w="38100" cap="flat" cmpd="sng" algn="ctr">
            <a:solidFill>
              <a:srgbClr val="FF0000"/>
            </a:solidFill>
            <a:prstDash val="solid"/>
            <a:round/>
            <a:headEnd type="none" w="med" len="med"/>
            <a:tailEnd type="triangle"/>
          </a:ln>
          <a:effectLst/>
        </p:spPr>
      </p:cxnSp>
      <p:sp>
        <p:nvSpPr>
          <p:cNvPr id="12" name="Oval 11"/>
          <p:cNvSpPr/>
          <p:nvPr/>
        </p:nvSpPr>
        <p:spPr>
          <a:xfrm>
            <a:off x="8956838" y="5485031"/>
            <a:ext cx="533350" cy="304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9765371" y="5295350"/>
            <a:ext cx="2227148" cy="646331"/>
          </a:xfrm>
          <a:prstGeom prst="rect">
            <a:avLst/>
          </a:prstGeom>
          <a:noFill/>
          <a:ln w="28575">
            <a:solidFill>
              <a:srgbClr val="FF0000"/>
            </a:solidFill>
          </a:ln>
        </p:spPr>
        <p:txBody>
          <a:bodyPr wrap="none" rtlCol="0">
            <a:spAutoFit/>
          </a:bodyPr>
          <a:lstStyle/>
          <a:p>
            <a:r>
              <a:rPr lang="en-US" b="1" dirty="0">
                <a:solidFill>
                  <a:srgbClr val="FF0000"/>
                </a:solidFill>
              </a:rPr>
              <a:t>Total of all Additional</a:t>
            </a:r>
          </a:p>
          <a:p>
            <a:r>
              <a:rPr lang="en-US" b="1" dirty="0">
                <a:solidFill>
                  <a:srgbClr val="FF0000"/>
                </a:solidFill>
              </a:rPr>
              <a:t>Income from Part 1</a:t>
            </a:r>
          </a:p>
        </p:txBody>
      </p:sp>
      <p:cxnSp>
        <p:nvCxnSpPr>
          <p:cNvPr id="14" name="Straight Arrow Connector 13"/>
          <p:cNvCxnSpPr/>
          <p:nvPr/>
        </p:nvCxnSpPr>
        <p:spPr bwMode="auto">
          <a:xfrm flipH="1">
            <a:off x="9490189" y="5494290"/>
            <a:ext cx="275182" cy="124226"/>
          </a:xfrm>
          <a:prstGeom prst="straightConnector1">
            <a:avLst/>
          </a:prstGeom>
          <a:noFill/>
          <a:ln w="38100" cap="flat" cmpd="sng" algn="ctr">
            <a:solidFill>
              <a:srgbClr val="FF0000"/>
            </a:solidFill>
            <a:prstDash val="solid"/>
            <a:round/>
            <a:headEnd type="none" w="med" len="med"/>
            <a:tailEnd type="triangle"/>
          </a:ln>
          <a:effectLst/>
        </p:spPr>
      </p:cxnSp>
      <p:pic>
        <p:nvPicPr>
          <p:cNvPr id="5" name="Picture 4"/>
          <p:cNvPicPr>
            <a:picLocks noChangeAspect="1"/>
          </p:cNvPicPr>
          <p:nvPr/>
        </p:nvPicPr>
        <p:blipFill>
          <a:blip r:embed="rId3"/>
          <a:stretch>
            <a:fillRect/>
          </a:stretch>
        </p:blipFill>
        <p:spPr>
          <a:xfrm>
            <a:off x="658840" y="1819541"/>
            <a:ext cx="8860525" cy="3970290"/>
          </a:xfrm>
          <a:prstGeom prst="rect">
            <a:avLst/>
          </a:prstGeom>
          <a:ln>
            <a:solidFill>
              <a:schemeClr val="tx1"/>
            </a:solidFill>
          </a:ln>
        </p:spPr>
      </p:pic>
      <p:sp>
        <p:nvSpPr>
          <p:cNvPr id="15" name="Oval 14"/>
          <p:cNvSpPr/>
          <p:nvPr/>
        </p:nvSpPr>
        <p:spPr>
          <a:xfrm>
            <a:off x="8772563" y="5543685"/>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Oval 15"/>
          <p:cNvSpPr/>
          <p:nvPr/>
        </p:nvSpPr>
        <p:spPr>
          <a:xfrm>
            <a:off x="8782188" y="3599216"/>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Oval 16"/>
          <p:cNvSpPr/>
          <p:nvPr/>
        </p:nvSpPr>
        <p:spPr>
          <a:xfrm>
            <a:off x="8782187" y="5340521"/>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9765371" y="4787519"/>
            <a:ext cx="2065181" cy="369332"/>
          </a:xfrm>
          <a:prstGeom prst="rect">
            <a:avLst/>
          </a:prstGeom>
          <a:noFill/>
          <a:ln w="28575">
            <a:solidFill>
              <a:srgbClr val="FF0000"/>
            </a:solidFill>
          </a:ln>
        </p:spPr>
        <p:txBody>
          <a:bodyPr wrap="none" rtlCol="0">
            <a:spAutoFit/>
          </a:bodyPr>
          <a:lstStyle/>
          <a:p>
            <a:r>
              <a:rPr lang="en-US" b="1" dirty="0">
                <a:solidFill>
                  <a:srgbClr val="FF0000"/>
                </a:solidFill>
              </a:rPr>
              <a:t>Taxable PTR and HB</a:t>
            </a:r>
          </a:p>
        </p:txBody>
      </p:sp>
      <p:cxnSp>
        <p:nvCxnSpPr>
          <p:cNvPr id="18" name="Straight Arrow Connector 17"/>
          <p:cNvCxnSpPr>
            <a:endCxn id="17" idx="0"/>
          </p:cNvCxnSpPr>
          <p:nvPr/>
        </p:nvCxnSpPr>
        <p:spPr bwMode="auto">
          <a:xfrm flipH="1">
            <a:off x="9150776" y="4974688"/>
            <a:ext cx="600007" cy="365833"/>
          </a:xfrm>
          <a:prstGeom prst="straightConnector1">
            <a:avLst/>
          </a:prstGeom>
          <a:noFill/>
          <a:ln w="38100" cap="flat" cmpd="sng" algn="ctr">
            <a:solidFill>
              <a:srgbClr val="FF0000"/>
            </a:solidFill>
            <a:prstDash val="solid"/>
            <a:round/>
            <a:headEnd type="none" w="med" len="med"/>
            <a:tailEnd type="triangle"/>
          </a:ln>
          <a:effectLst/>
        </p:spPr>
      </p:cxnSp>
      <p:sp>
        <p:nvSpPr>
          <p:cNvPr id="19" name="Oval 18"/>
          <p:cNvSpPr/>
          <p:nvPr/>
        </p:nvSpPr>
        <p:spPr>
          <a:xfrm>
            <a:off x="3983336" y="5156851"/>
            <a:ext cx="2188864" cy="252799"/>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Date Placeholder 9">
            <a:extLst>
              <a:ext uri="{FF2B5EF4-FFF2-40B4-BE49-F238E27FC236}">
                <a16:creationId xmlns:a16="http://schemas.microsoft.com/office/drawing/2014/main" id="{8D7443BC-BCDC-4990-B48D-6AB230B3387D}"/>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580183472"/>
      </p:ext>
    </p:extLst>
  </p:cSld>
  <p:clrMapOvr>
    <a:masterClrMapping/>
  </p:clrMapOvr>
  <mc:AlternateContent xmlns:mc="http://schemas.openxmlformats.org/markup-compatibility/2006" xmlns:p14="http://schemas.microsoft.com/office/powerpoint/2010/main">
    <mc:Choice Requires="p14">
      <p:transition spd="slow" p14:dur="2000" advTm="69862"/>
    </mc:Choice>
    <mc:Fallback xmlns="">
      <p:transition spd="slow" advTm="69862"/>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78587" y="1370333"/>
            <a:ext cx="4734586" cy="4894972"/>
          </a:xfrm>
          <a:prstGeom prst="rect">
            <a:avLst/>
          </a:prstGeom>
          <a:ln>
            <a:solidFill>
              <a:schemeClr val="tx1"/>
            </a:solidFill>
          </a:ln>
        </p:spPr>
      </p:pic>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91</a:t>
            </a:fld>
            <a:endParaRPr lang="en-US" altLang="en-US" dirty="0"/>
          </a:p>
        </p:txBody>
      </p:sp>
      <p:sp>
        <p:nvSpPr>
          <p:cNvPr id="4" name="Title 3"/>
          <p:cNvSpPr>
            <a:spLocks noGrp="1"/>
          </p:cNvSpPr>
          <p:nvPr>
            <p:ph type="title"/>
          </p:nvPr>
        </p:nvSpPr>
        <p:spPr/>
        <p:txBody>
          <a:bodyPr/>
          <a:lstStyle/>
          <a:p>
            <a:r>
              <a:rPr lang="en-US" dirty="0"/>
              <a:t>TSO – Recoveries on Federal 1040</a:t>
            </a:r>
          </a:p>
        </p:txBody>
      </p:sp>
      <p:sp>
        <p:nvSpPr>
          <p:cNvPr id="7" name="TextBox 6"/>
          <p:cNvSpPr txBox="1"/>
          <p:nvPr/>
        </p:nvSpPr>
        <p:spPr>
          <a:xfrm>
            <a:off x="8157029" y="4763868"/>
            <a:ext cx="2706895" cy="646331"/>
          </a:xfrm>
          <a:prstGeom prst="rect">
            <a:avLst/>
          </a:prstGeom>
          <a:noFill/>
          <a:ln w="28575">
            <a:solidFill>
              <a:srgbClr val="FF0000"/>
            </a:solidFill>
          </a:ln>
        </p:spPr>
        <p:txBody>
          <a:bodyPr wrap="none" rtlCol="0">
            <a:spAutoFit/>
          </a:bodyPr>
          <a:lstStyle/>
          <a:p>
            <a:r>
              <a:rPr lang="en-US" b="1" dirty="0">
                <a:solidFill>
                  <a:srgbClr val="FF0000"/>
                </a:solidFill>
              </a:rPr>
              <a:t>Total of Additional Income</a:t>
            </a:r>
          </a:p>
          <a:p>
            <a:r>
              <a:rPr lang="en-US" b="1" dirty="0">
                <a:solidFill>
                  <a:srgbClr val="FF0000"/>
                </a:solidFill>
              </a:rPr>
              <a:t>from Schedule 1, Part I</a:t>
            </a:r>
          </a:p>
        </p:txBody>
      </p:sp>
      <p:sp>
        <p:nvSpPr>
          <p:cNvPr id="8" name="Oval 7"/>
          <p:cNvSpPr/>
          <p:nvPr/>
        </p:nvSpPr>
        <p:spPr>
          <a:xfrm>
            <a:off x="7010399" y="5047564"/>
            <a:ext cx="435431" cy="36263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9" name="Straight Arrow Connector 8"/>
          <p:cNvCxnSpPr>
            <a:stCxn id="7" idx="1"/>
          </p:cNvCxnSpPr>
          <p:nvPr/>
        </p:nvCxnSpPr>
        <p:spPr bwMode="auto">
          <a:xfrm flipH="1">
            <a:off x="7445830" y="5087034"/>
            <a:ext cx="711199" cy="112931"/>
          </a:xfrm>
          <a:prstGeom prst="straightConnector1">
            <a:avLst/>
          </a:prstGeom>
          <a:noFill/>
          <a:ln w="38100" cap="flat" cmpd="sng" algn="ctr">
            <a:solidFill>
              <a:srgbClr val="FF0000"/>
            </a:solidFill>
            <a:prstDash val="solid"/>
            <a:round/>
            <a:headEnd type="none" w="med" len="med"/>
            <a:tailEnd type="triangle"/>
          </a:ln>
          <a:effectLst/>
        </p:spPr>
      </p:cxnSp>
      <p:sp>
        <p:nvSpPr>
          <p:cNvPr id="10" name="Date Placeholder 9">
            <a:extLst>
              <a:ext uri="{FF2B5EF4-FFF2-40B4-BE49-F238E27FC236}">
                <a16:creationId xmlns:a16="http://schemas.microsoft.com/office/drawing/2014/main" id="{3D320600-BA8C-40D0-8C86-99453400AE03}"/>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78154716"/>
      </p:ext>
    </p:extLst>
  </p:cSld>
  <p:clrMapOvr>
    <a:masterClrMapping/>
  </p:clrMapOvr>
  <mc:AlternateContent xmlns:mc="http://schemas.openxmlformats.org/markup-compatibility/2006" xmlns:p14="http://schemas.microsoft.com/office/powerpoint/2010/main">
    <mc:Choice Requires="p14">
      <p:transition spd="slow" p14:dur="2000" advTm="11551"/>
    </mc:Choice>
    <mc:Fallback xmlns="">
      <p:transition spd="slow" advTm="11551"/>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BA180F7-4846-4C76-9BDC-3458B9186F8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56806214-A6C5-4C59-8781-923CF168FCFF}"/>
              </a:ext>
            </a:extLst>
          </p:cNvPr>
          <p:cNvSpPr>
            <a:spLocks noGrp="1"/>
          </p:cNvSpPr>
          <p:nvPr>
            <p:ph type="title"/>
          </p:nvPr>
        </p:nvSpPr>
        <p:spPr>
          <a:xfrm>
            <a:off x="1077846" y="1981200"/>
            <a:ext cx="10286944" cy="990600"/>
          </a:xfrm>
        </p:spPr>
        <p:txBody>
          <a:bodyPr>
            <a:noAutofit/>
          </a:bodyPr>
          <a:lstStyle/>
          <a:p>
            <a:pPr marL="0" indent="0"/>
            <a:r>
              <a:rPr lang="en-US" sz="3600" dirty="0"/>
              <a:t>Scenario Step 7</a:t>
            </a:r>
            <a:br>
              <a:rPr lang="en-US" sz="3600" dirty="0"/>
            </a:br>
            <a:r>
              <a:rPr lang="en-US" sz="3600" dirty="0"/>
              <a:t>1099-B Lincoln Investment Services</a:t>
            </a:r>
          </a:p>
        </p:txBody>
      </p:sp>
      <p:sp>
        <p:nvSpPr>
          <p:cNvPr id="4" name="Footer Placeholder 3">
            <a:extLst>
              <a:ext uri="{FF2B5EF4-FFF2-40B4-BE49-F238E27FC236}">
                <a16:creationId xmlns:a16="http://schemas.microsoft.com/office/drawing/2014/main" id="{60880C94-9710-4940-82CA-42EE5BF62DAB}"/>
              </a:ext>
            </a:extLst>
          </p:cNvPr>
          <p:cNvSpPr>
            <a:spLocks noGrp="1"/>
          </p:cNvSpPr>
          <p:nvPr>
            <p:ph type="ftr" sz="quarter" idx="3"/>
          </p:nvPr>
        </p:nvSpPr>
        <p:spPr/>
        <p:txBody>
          <a:bodyPr/>
          <a:lstStyle/>
          <a:p>
            <a:pPr>
              <a:defRPr/>
            </a:pPr>
            <a:r>
              <a:rPr lang="en-US"/>
              <a:t>NJ Core Davenport TY2019</a:t>
            </a:r>
            <a:endParaRPr lang="en-US" dirty="0"/>
          </a:p>
        </p:txBody>
      </p:sp>
      <p:sp>
        <p:nvSpPr>
          <p:cNvPr id="5" name="Slide Number Placeholder 4">
            <a:extLst>
              <a:ext uri="{FF2B5EF4-FFF2-40B4-BE49-F238E27FC236}">
                <a16:creationId xmlns:a16="http://schemas.microsoft.com/office/drawing/2014/main" id="{F160672F-03FE-47DB-AF20-F0E9CF314C44}"/>
              </a:ext>
            </a:extLst>
          </p:cNvPr>
          <p:cNvSpPr>
            <a:spLocks noGrp="1"/>
          </p:cNvSpPr>
          <p:nvPr>
            <p:ph type="sldNum" sz="quarter" idx="4"/>
          </p:nvPr>
        </p:nvSpPr>
        <p:spPr/>
        <p:txBody>
          <a:bodyPr/>
          <a:lstStyle/>
          <a:p>
            <a:pPr>
              <a:defRPr/>
            </a:pPr>
            <a:fld id="{0C71C609-0F0D-4841-9F2F-030B3379F104}" type="slidenum">
              <a:rPr lang="en-US" altLang="en-US" smtClean="0"/>
              <a:pPr>
                <a:defRPr/>
              </a:pPr>
              <a:t>92</a:t>
            </a:fld>
            <a:endParaRPr lang="en-US" altLang="en-US" dirty="0"/>
          </a:p>
        </p:txBody>
      </p:sp>
      <p:sp>
        <p:nvSpPr>
          <p:cNvPr id="7" name="Date Placeholder 6">
            <a:extLst>
              <a:ext uri="{FF2B5EF4-FFF2-40B4-BE49-F238E27FC236}">
                <a16:creationId xmlns:a16="http://schemas.microsoft.com/office/drawing/2014/main" id="{D985A761-8D22-465B-B3B1-A78119CE6D70}"/>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627212631"/>
      </p:ext>
    </p:extLst>
  </p:cSld>
  <p:clrMapOvr>
    <a:masterClrMapping/>
  </p:clrMapOvr>
  <mc:AlternateContent xmlns:mc="http://schemas.openxmlformats.org/markup-compatibility/2006" xmlns:p14="http://schemas.microsoft.com/office/powerpoint/2010/main">
    <mc:Choice Requires="p14">
      <p:transition spd="slow" p14:dur="2000" advTm="19028"/>
    </mc:Choice>
    <mc:Fallback xmlns="">
      <p:transition spd="slow" advTm="19028"/>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93</a:t>
            </a:fld>
            <a:endParaRPr lang="en-US" altLang="en-US" dirty="0"/>
          </a:p>
        </p:txBody>
      </p:sp>
      <p:sp>
        <p:nvSpPr>
          <p:cNvPr id="4" name="Content Placeholder 3"/>
          <p:cNvSpPr>
            <a:spLocks noGrp="1"/>
          </p:cNvSpPr>
          <p:nvPr>
            <p:ph sz="quarter" idx="12"/>
          </p:nvPr>
        </p:nvSpPr>
        <p:spPr>
          <a:xfrm>
            <a:off x="1278833" y="1447800"/>
            <a:ext cx="9753600" cy="4648200"/>
          </a:xfrm>
        </p:spPr>
        <p:txBody>
          <a:bodyPr>
            <a:normAutofit fontScale="92500" lnSpcReduction="10000"/>
          </a:bodyPr>
          <a:lstStyle/>
          <a:p>
            <a:r>
              <a:rPr lang="en-US" dirty="0"/>
              <a:t>What is a capital gain (loss)?</a:t>
            </a:r>
          </a:p>
          <a:p>
            <a:pPr lvl="1"/>
            <a:r>
              <a:rPr lang="en-US" dirty="0"/>
              <a:t>It’s your profit (loss) when you sell a capital asset for more (less) than you invested in it</a:t>
            </a:r>
          </a:p>
          <a:p>
            <a:r>
              <a:rPr lang="en-US" dirty="0"/>
              <a:t>Capital assets</a:t>
            </a:r>
          </a:p>
          <a:p>
            <a:pPr lvl="1"/>
            <a:r>
              <a:rPr lang="en-US" dirty="0"/>
              <a:t>Generally, nonbusiness assets such as securities  (e.g. - stocks, bonds, mutual funds)</a:t>
            </a:r>
          </a:p>
          <a:p>
            <a:r>
              <a:rPr lang="en-US" dirty="0"/>
              <a:t>NOT a capital asset</a:t>
            </a:r>
          </a:p>
          <a:p>
            <a:pPr lvl="1"/>
            <a:r>
              <a:rPr lang="en-US" dirty="0"/>
              <a:t>Inventory</a:t>
            </a:r>
          </a:p>
          <a:p>
            <a:pPr lvl="1"/>
            <a:r>
              <a:rPr lang="en-US" dirty="0"/>
              <a:t>Property used as a rental or in a business</a:t>
            </a:r>
          </a:p>
          <a:p>
            <a:endParaRPr lang="en-US" dirty="0"/>
          </a:p>
        </p:txBody>
      </p:sp>
      <p:sp>
        <p:nvSpPr>
          <p:cNvPr id="5" name="Title 4"/>
          <p:cNvSpPr>
            <a:spLocks noGrp="1"/>
          </p:cNvSpPr>
          <p:nvPr>
            <p:ph type="title"/>
          </p:nvPr>
        </p:nvSpPr>
        <p:spPr/>
        <p:txBody>
          <a:bodyPr/>
          <a:lstStyle/>
          <a:p>
            <a:r>
              <a:rPr lang="en-US" dirty="0"/>
              <a:t>Capital Assets </a:t>
            </a:r>
          </a:p>
        </p:txBody>
      </p:sp>
      <p:sp>
        <p:nvSpPr>
          <p:cNvPr id="7" name="Date Placeholder 6">
            <a:extLst>
              <a:ext uri="{FF2B5EF4-FFF2-40B4-BE49-F238E27FC236}">
                <a16:creationId xmlns:a16="http://schemas.microsoft.com/office/drawing/2014/main" id="{E0A842E9-0CA4-43F8-A23A-0A2570A2EC0E}"/>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4021888439"/>
      </p:ext>
    </p:extLst>
  </p:cSld>
  <p:clrMapOvr>
    <a:masterClrMapping/>
  </p:clrMapOvr>
  <mc:AlternateContent xmlns:mc="http://schemas.openxmlformats.org/markup-compatibility/2006" xmlns:p14="http://schemas.microsoft.com/office/powerpoint/2010/main">
    <mc:Choice Requires="p14">
      <p:transition spd="slow" p14:dur="2000" advTm="64835"/>
    </mc:Choice>
    <mc:Fallback xmlns="">
      <p:transition spd="slow" advTm="64835"/>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94</a:t>
            </a:fld>
            <a:endParaRPr lang="en-US" altLang="en-US" dirty="0"/>
          </a:p>
        </p:txBody>
      </p:sp>
      <p:sp>
        <p:nvSpPr>
          <p:cNvPr id="4" name="Content Placeholder 3"/>
          <p:cNvSpPr>
            <a:spLocks noGrp="1"/>
          </p:cNvSpPr>
          <p:nvPr>
            <p:ph sz="quarter" idx="12"/>
          </p:nvPr>
        </p:nvSpPr>
        <p:spPr>
          <a:xfrm>
            <a:off x="1278833" y="1447800"/>
            <a:ext cx="9753600" cy="4648200"/>
          </a:xfrm>
        </p:spPr>
        <p:txBody>
          <a:bodyPr>
            <a:normAutofit/>
          </a:bodyPr>
          <a:lstStyle/>
          <a:p>
            <a:pPr lvl="1"/>
            <a:r>
              <a:rPr lang="en-US" dirty="0"/>
              <a:t>Copyright</a:t>
            </a:r>
          </a:p>
          <a:p>
            <a:pPr lvl="1"/>
            <a:r>
              <a:rPr lang="en-US" dirty="0"/>
              <a:t>Literary, musical, or artistic composition letter, memo or similar</a:t>
            </a:r>
          </a:p>
          <a:p>
            <a:r>
              <a:rPr lang="en-US" dirty="0"/>
              <a:t>“Sort-of” capital assets</a:t>
            </a:r>
          </a:p>
          <a:p>
            <a:pPr lvl="1"/>
            <a:r>
              <a:rPr lang="en-US" dirty="0"/>
              <a:t>Homes and other personal use items (e.g. boat, jewelry, car, etc.)</a:t>
            </a:r>
          </a:p>
          <a:p>
            <a:pPr lvl="2"/>
            <a:r>
              <a:rPr lang="en-US" dirty="0"/>
              <a:t>Considered capital assets for gains (taxed)</a:t>
            </a:r>
          </a:p>
          <a:p>
            <a:pPr lvl="2"/>
            <a:r>
              <a:rPr lang="en-US" dirty="0"/>
              <a:t>Considered personal assets for losses (not deductible)</a:t>
            </a:r>
          </a:p>
          <a:p>
            <a:endParaRPr lang="en-US" dirty="0"/>
          </a:p>
        </p:txBody>
      </p:sp>
      <p:sp>
        <p:nvSpPr>
          <p:cNvPr id="5" name="Title 4"/>
          <p:cNvSpPr>
            <a:spLocks noGrp="1"/>
          </p:cNvSpPr>
          <p:nvPr>
            <p:ph type="title"/>
          </p:nvPr>
        </p:nvSpPr>
        <p:spPr/>
        <p:txBody>
          <a:bodyPr/>
          <a:lstStyle/>
          <a:p>
            <a:r>
              <a:rPr lang="en-US" dirty="0"/>
              <a:t>Capital Assets </a:t>
            </a:r>
          </a:p>
        </p:txBody>
      </p:sp>
      <p:sp>
        <p:nvSpPr>
          <p:cNvPr id="6" name="TextBox 5"/>
          <p:cNvSpPr txBox="1"/>
          <p:nvPr/>
        </p:nvSpPr>
        <p:spPr>
          <a:xfrm>
            <a:off x="10248437" y="629364"/>
            <a:ext cx="704167" cy="338554"/>
          </a:xfrm>
          <a:prstGeom prst="rect">
            <a:avLst/>
          </a:prstGeom>
          <a:noFill/>
        </p:spPr>
        <p:txBody>
          <a:bodyPr wrap="none" rtlCol="0">
            <a:spAutoFit/>
          </a:bodyPr>
          <a:lstStyle/>
          <a:p>
            <a:r>
              <a:rPr lang="en-US" sz="1600" dirty="0">
                <a:solidFill>
                  <a:schemeClr val="bg1"/>
                </a:solidFill>
              </a:rPr>
              <a:t>cont’d</a:t>
            </a:r>
          </a:p>
        </p:txBody>
      </p:sp>
      <p:sp>
        <p:nvSpPr>
          <p:cNvPr id="7" name="Date Placeholder 6">
            <a:extLst>
              <a:ext uri="{FF2B5EF4-FFF2-40B4-BE49-F238E27FC236}">
                <a16:creationId xmlns:a16="http://schemas.microsoft.com/office/drawing/2014/main" id="{291DFED0-714C-49F5-8971-4CDA1CB14093}"/>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881774629"/>
      </p:ext>
    </p:extLst>
  </p:cSld>
  <p:clrMapOvr>
    <a:masterClrMapping/>
  </p:clrMapOvr>
  <mc:AlternateContent xmlns:mc="http://schemas.openxmlformats.org/markup-compatibility/2006" xmlns:p14="http://schemas.microsoft.com/office/powerpoint/2010/main">
    <mc:Choice Requires="p14">
      <p:transition spd="slow" p14:dur="2000" advTm="71458"/>
    </mc:Choice>
    <mc:Fallback xmlns="">
      <p:transition spd="slow" advTm="71458"/>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7" name="Rectangle 3"/>
          <p:cNvSpPr>
            <a:spLocks noGrp="1" noChangeArrowheads="1"/>
          </p:cNvSpPr>
          <p:nvPr>
            <p:ph sz="quarter" idx="12"/>
          </p:nvPr>
        </p:nvSpPr>
        <p:spPr/>
        <p:txBody>
          <a:bodyPr>
            <a:normAutofit fontScale="77500" lnSpcReduction="20000"/>
          </a:bodyPr>
          <a:lstStyle/>
          <a:p>
            <a:r>
              <a:rPr lang="en-US" altLang="en-US" sz="3600" dirty="0"/>
              <a:t>Key elements: </a:t>
            </a:r>
          </a:p>
          <a:p>
            <a:pPr lvl="1"/>
            <a:r>
              <a:rPr lang="en-US" altLang="en-US" sz="3600" dirty="0"/>
              <a:t>When was it acquired?</a:t>
            </a:r>
          </a:p>
          <a:p>
            <a:pPr lvl="1"/>
            <a:r>
              <a:rPr lang="en-US" altLang="en-US" sz="3600" dirty="0"/>
              <a:t>When was it sold?</a:t>
            </a:r>
          </a:p>
          <a:p>
            <a:pPr lvl="1"/>
            <a:r>
              <a:rPr lang="en-US" altLang="en-US" sz="3600" dirty="0"/>
              <a:t>How much was received upon sale?</a:t>
            </a:r>
          </a:p>
          <a:p>
            <a:pPr lvl="1"/>
            <a:r>
              <a:rPr lang="en-US" altLang="en-US" sz="3600" dirty="0"/>
              <a:t>How much was the cost basis? </a:t>
            </a:r>
          </a:p>
          <a:p>
            <a:r>
              <a:rPr lang="en-US" altLang="en-US" sz="3800" dirty="0"/>
              <a:t>Info obtained from end-of-year tax statement and taxpayer</a:t>
            </a:r>
          </a:p>
          <a:p>
            <a:pPr lvl="1"/>
            <a:r>
              <a:rPr lang="en-US" altLang="en-US" sz="3000" dirty="0"/>
              <a:t> 1099 B - Proceeds From Broker &amp; Barter Exchange Transactions</a:t>
            </a:r>
          </a:p>
          <a:p>
            <a:pPr lvl="1"/>
            <a:r>
              <a:rPr lang="en-US" altLang="en-US" sz="3000" dirty="0"/>
              <a:t> Consolidated Brokerage Statement</a:t>
            </a:r>
          </a:p>
          <a:p>
            <a:endParaRPr lang="en-US" altLang="en-US" sz="4000" dirty="0"/>
          </a:p>
          <a:p>
            <a:pPr>
              <a:buNone/>
            </a:pPr>
            <a:endParaRPr lang="en-US" altLang="en-US" dirty="0"/>
          </a:p>
          <a:p>
            <a:pPr lvl="1">
              <a:buFont typeface="Wingdings" panose="05000000000000000000" pitchFamily="2" charset="2"/>
              <a:buNone/>
            </a:pPr>
            <a:endParaRPr lang="en-US" altLang="en-US" dirty="0"/>
          </a:p>
        </p:txBody>
      </p:sp>
      <p:sp>
        <p:nvSpPr>
          <p:cNvPr id="354306" name="Rectangle 2"/>
          <p:cNvSpPr>
            <a:spLocks noGrp="1" noChangeArrowheads="1"/>
          </p:cNvSpPr>
          <p:nvPr>
            <p:ph type="title"/>
          </p:nvPr>
        </p:nvSpPr>
        <p:spPr/>
        <p:txBody>
          <a:bodyPr>
            <a:normAutofit/>
          </a:bodyPr>
          <a:lstStyle/>
          <a:p>
            <a:r>
              <a:rPr lang="en-US" altLang="en-US" dirty="0"/>
              <a:t>Elements of a Capital Asset Sale</a:t>
            </a:r>
          </a:p>
        </p:txBody>
      </p:sp>
      <p:sp>
        <p:nvSpPr>
          <p:cNvPr id="2" name="Date Placeholder 1"/>
          <p:cNvSpPr>
            <a:spLocks noGrp="1"/>
          </p:cNvSpPr>
          <p:nvPr>
            <p:ph type="dt" sz="half" idx="2"/>
          </p:nvPr>
        </p:nvSpPr>
        <p:spPr/>
        <p:txBody>
          <a:bodyPr/>
          <a:lstStyle/>
          <a:p>
            <a:r>
              <a:rPr lang="en-US"/>
              <a:t>12-13-2020 v0.94</a:t>
            </a:r>
            <a:endParaRPr lang="en-US" dirty="0"/>
          </a:p>
        </p:txBody>
      </p:sp>
      <p:sp>
        <p:nvSpPr>
          <p:cNvPr id="3" name="Footer Placeholder 2"/>
          <p:cNvSpPr>
            <a:spLocks noGrp="1"/>
          </p:cNvSpPr>
          <p:nvPr>
            <p:ph type="ftr" sz="quarter" idx="3"/>
          </p:nvPr>
        </p:nvSpPr>
        <p:spPr/>
        <p:txBody>
          <a:bodyPr/>
          <a:lstStyle/>
          <a:p>
            <a:r>
              <a:rPr lang="en-US"/>
              <a:t>NJ Core Davenport TY2019</a:t>
            </a:r>
            <a:endParaRPr lang="en-US" dirty="0"/>
          </a:p>
        </p:txBody>
      </p:sp>
      <p:sp>
        <p:nvSpPr>
          <p:cNvPr id="4" name="Slide Number Placeholder 3"/>
          <p:cNvSpPr>
            <a:spLocks noGrp="1"/>
          </p:cNvSpPr>
          <p:nvPr>
            <p:ph type="sldNum" sz="quarter" idx="4"/>
          </p:nvPr>
        </p:nvSpPr>
        <p:spPr/>
        <p:txBody>
          <a:bodyPr/>
          <a:lstStyle/>
          <a:p>
            <a:fld id="{251E97C6-B5EA-4059-8D5E-F0990EFE7977}" type="slidenum">
              <a:rPr lang="en-US" smtClean="0"/>
              <a:pPr/>
              <a:t>95</a:t>
            </a:fld>
            <a:endParaRPr lang="en-US" dirty="0"/>
          </a:p>
        </p:txBody>
      </p:sp>
    </p:spTree>
    <p:extLst>
      <p:ext uri="{BB962C8B-B14F-4D97-AF65-F5344CB8AC3E}">
        <p14:creationId xmlns:p14="http://schemas.microsoft.com/office/powerpoint/2010/main" val="1955346918"/>
      </p:ext>
    </p:extLst>
  </p:cSld>
  <p:clrMapOvr>
    <a:masterClrMapping/>
  </p:clrMapOvr>
  <p:transition advTm="75524"/>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NJ Core Davenport TY2019</a:t>
            </a:r>
            <a:endParaRPr lang="en-US" dirty="0"/>
          </a:p>
        </p:txBody>
      </p:sp>
      <p:sp>
        <p:nvSpPr>
          <p:cNvPr id="3" name="Slide Number Placeholder 2"/>
          <p:cNvSpPr>
            <a:spLocks noGrp="1"/>
          </p:cNvSpPr>
          <p:nvPr>
            <p:ph type="sldNum" sz="quarter" idx="12"/>
          </p:nvPr>
        </p:nvSpPr>
        <p:spPr/>
        <p:txBody>
          <a:bodyPr/>
          <a:lstStyle/>
          <a:p>
            <a:pPr>
              <a:defRPr/>
            </a:pPr>
            <a:fld id="{9C9E3000-1FE7-4597-BE23-A1AC10F0DE04}" type="slidenum">
              <a:rPr lang="en-US" altLang="en-US" smtClean="0"/>
              <a:pPr>
                <a:defRPr/>
              </a:pPr>
              <a:t>96</a:t>
            </a:fld>
            <a:endParaRPr lang="en-US" altLang="en-US" dirty="0"/>
          </a:p>
        </p:txBody>
      </p:sp>
      <p:sp>
        <p:nvSpPr>
          <p:cNvPr id="4" name="Title 3"/>
          <p:cNvSpPr>
            <a:spLocks noGrp="1"/>
          </p:cNvSpPr>
          <p:nvPr>
            <p:ph type="title"/>
          </p:nvPr>
        </p:nvSpPr>
        <p:spPr/>
        <p:txBody>
          <a:bodyPr/>
          <a:lstStyle/>
          <a:p>
            <a:r>
              <a:rPr lang="en-US" dirty="0"/>
              <a:t>Sample 1099-B</a:t>
            </a:r>
          </a:p>
        </p:txBody>
      </p:sp>
      <p:pic>
        <p:nvPicPr>
          <p:cNvPr id="5" name="Picture 4"/>
          <p:cNvPicPr>
            <a:picLocks noChangeAspect="1"/>
          </p:cNvPicPr>
          <p:nvPr/>
        </p:nvPicPr>
        <p:blipFill>
          <a:blip r:embed="rId3"/>
          <a:stretch>
            <a:fillRect/>
          </a:stretch>
        </p:blipFill>
        <p:spPr>
          <a:xfrm>
            <a:off x="1828800" y="1637178"/>
            <a:ext cx="6163024" cy="4628127"/>
          </a:xfrm>
          <a:prstGeom prst="rect">
            <a:avLst/>
          </a:prstGeom>
        </p:spPr>
      </p:pic>
      <p:sp>
        <p:nvSpPr>
          <p:cNvPr id="6" name="TextBox 5"/>
          <p:cNvSpPr txBox="1"/>
          <p:nvPr/>
        </p:nvSpPr>
        <p:spPr>
          <a:xfrm>
            <a:off x="6909605" y="2366611"/>
            <a:ext cx="1082219"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Date sold</a:t>
            </a:r>
          </a:p>
        </p:txBody>
      </p:sp>
      <p:sp>
        <p:nvSpPr>
          <p:cNvPr id="7" name="Oval 6"/>
          <p:cNvSpPr/>
          <p:nvPr/>
        </p:nvSpPr>
        <p:spPr>
          <a:xfrm>
            <a:off x="5791200" y="2819400"/>
            <a:ext cx="990600" cy="36933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p:nvPr/>
        </p:nvCxnSpPr>
        <p:spPr bwMode="auto">
          <a:xfrm flipH="1">
            <a:off x="6286500" y="2551277"/>
            <a:ext cx="623105" cy="268123"/>
          </a:xfrm>
          <a:prstGeom prst="straightConnector1">
            <a:avLst/>
          </a:prstGeom>
          <a:noFill/>
          <a:ln w="38100" cap="flat" cmpd="sng" algn="ctr">
            <a:solidFill>
              <a:srgbClr val="FF0000"/>
            </a:solidFill>
            <a:prstDash val="solid"/>
            <a:round/>
            <a:headEnd type="none" w="med" len="med"/>
            <a:tailEnd type="triangle"/>
          </a:ln>
          <a:effectLst/>
        </p:spPr>
      </p:cxnSp>
      <p:sp>
        <p:nvSpPr>
          <p:cNvPr id="10" name="TextBox 9"/>
          <p:cNvSpPr txBox="1"/>
          <p:nvPr/>
        </p:nvSpPr>
        <p:spPr>
          <a:xfrm>
            <a:off x="2587083" y="2653694"/>
            <a:ext cx="1499513" cy="369332"/>
          </a:xfrm>
          <a:prstGeom prst="rect">
            <a:avLst/>
          </a:prstGeom>
          <a:solidFill>
            <a:schemeClr val="bg1"/>
          </a:solidFill>
          <a:ln w="28575">
            <a:solidFill>
              <a:srgbClr val="FF0000"/>
            </a:solidFill>
          </a:ln>
        </p:spPr>
        <p:txBody>
          <a:bodyPr wrap="none" rtlCol="0">
            <a:spAutoFit/>
          </a:bodyPr>
          <a:lstStyle/>
          <a:p>
            <a:r>
              <a:rPr lang="en-US" b="1" dirty="0">
                <a:solidFill>
                  <a:srgbClr val="FF0000"/>
                </a:solidFill>
              </a:rPr>
              <a:t>Sale proceeds</a:t>
            </a:r>
          </a:p>
        </p:txBody>
      </p:sp>
      <p:sp>
        <p:nvSpPr>
          <p:cNvPr id="11" name="Oval 10"/>
          <p:cNvSpPr/>
          <p:nvPr/>
        </p:nvSpPr>
        <p:spPr>
          <a:xfrm>
            <a:off x="4669711" y="3188732"/>
            <a:ext cx="816689" cy="24026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p:nvPr/>
        </p:nvCxnSpPr>
        <p:spPr bwMode="auto">
          <a:xfrm>
            <a:off x="3657600" y="3023026"/>
            <a:ext cx="1039104" cy="280678"/>
          </a:xfrm>
          <a:prstGeom prst="straightConnector1">
            <a:avLst/>
          </a:prstGeom>
          <a:noFill/>
          <a:ln w="38100" cap="flat" cmpd="sng" algn="ctr">
            <a:solidFill>
              <a:srgbClr val="FF0000"/>
            </a:solidFill>
            <a:prstDash val="solid"/>
            <a:round/>
            <a:headEnd type="none" w="med" len="med"/>
            <a:tailEnd type="triangle"/>
          </a:ln>
          <a:effectLst/>
        </p:spPr>
      </p:cxnSp>
      <p:sp>
        <p:nvSpPr>
          <p:cNvPr id="14" name="TextBox 13"/>
          <p:cNvSpPr txBox="1"/>
          <p:nvPr/>
        </p:nvSpPr>
        <p:spPr>
          <a:xfrm>
            <a:off x="8034064" y="4133436"/>
            <a:ext cx="3432799" cy="923330"/>
          </a:xfrm>
          <a:prstGeom prst="rect">
            <a:avLst/>
          </a:prstGeom>
          <a:noFill/>
          <a:ln w="28575">
            <a:solidFill>
              <a:srgbClr val="FF0000"/>
            </a:solidFill>
          </a:ln>
        </p:spPr>
        <p:txBody>
          <a:bodyPr wrap="none" rtlCol="0">
            <a:spAutoFit/>
          </a:bodyPr>
          <a:lstStyle/>
          <a:p>
            <a:r>
              <a:rPr lang="en-US" b="1" dirty="0">
                <a:solidFill>
                  <a:srgbClr val="FF0000"/>
                </a:solidFill>
              </a:rPr>
              <a:t>Non-covered security;</a:t>
            </a:r>
          </a:p>
          <a:p>
            <a:r>
              <a:rPr lang="en-US" b="1" dirty="0">
                <a:solidFill>
                  <a:srgbClr val="FF0000"/>
                </a:solidFill>
              </a:rPr>
              <a:t>Cost does not have to be reported</a:t>
            </a:r>
          </a:p>
          <a:p>
            <a:r>
              <a:rPr lang="en-US" b="1" dirty="0">
                <a:solidFill>
                  <a:srgbClr val="FF0000"/>
                </a:solidFill>
              </a:rPr>
              <a:t>by issuer</a:t>
            </a:r>
          </a:p>
        </p:txBody>
      </p:sp>
      <p:sp>
        <p:nvSpPr>
          <p:cNvPr id="15" name="Oval 14"/>
          <p:cNvSpPr/>
          <p:nvPr/>
        </p:nvSpPr>
        <p:spPr>
          <a:xfrm>
            <a:off x="6279243" y="4370954"/>
            <a:ext cx="737177" cy="2286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6" name="Straight Arrow Connector 15"/>
          <p:cNvCxnSpPr>
            <a:stCxn id="14" idx="1"/>
          </p:cNvCxnSpPr>
          <p:nvPr/>
        </p:nvCxnSpPr>
        <p:spPr bwMode="auto">
          <a:xfrm flipH="1" flipV="1">
            <a:off x="7016420" y="4414114"/>
            <a:ext cx="1017644" cy="180987"/>
          </a:xfrm>
          <a:prstGeom prst="straightConnector1">
            <a:avLst/>
          </a:prstGeom>
          <a:noFill/>
          <a:ln w="38100" cap="flat" cmpd="sng" algn="ctr">
            <a:solidFill>
              <a:srgbClr val="FF0000"/>
            </a:solidFill>
            <a:prstDash val="solid"/>
            <a:round/>
            <a:headEnd type="none" w="med" len="med"/>
            <a:tailEnd type="triangle"/>
          </a:ln>
          <a:effectLst/>
        </p:spPr>
      </p:cxnSp>
      <p:sp>
        <p:nvSpPr>
          <p:cNvPr id="19" name="Oval 18"/>
          <p:cNvSpPr/>
          <p:nvPr/>
        </p:nvSpPr>
        <p:spPr>
          <a:xfrm>
            <a:off x="4340878" y="4779767"/>
            <a:ext cx="1145522" cy="18968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2587083" y="4456602"/>
            <a:ext cx="1438086" cy="369332"/>
          </a:xfrm>
          <a:prstGeom prst="rect">
            <a:avLst/>
          </a:prstGeom>
          <a:noFill/>
          <a:ln w="28575">
            <a:solidFill>
              <a:srgbClr val="FF0000"/>
            </a:solidFill>
          </a:ln>
        </p:spPr>
        <p:txBody>
          <a:bodyPr wrap="none" rtlCol="0">
            <a:spAutoFit/>
          </a:bodyPr>
          <a:lstStyle/>
          <a:p>
            <a:r>
              <a:rPr lang="en-US" b="1" dirty="0">
                <a:solidFill>
                  <a:srgbClr val="FF0000"/>
                </a:solidFill>
              </a:rPr>
              <a:t>Net proceeds</a:t>
            </a:r>
          </a:p>
        </p:txBody>
      </p:sp>
      <p:cxnSp>
        <p:nvCxnSpPr>
          <p:cNvPr id="22" name="Straight Arrow Connector 21"/>
          <p:cNvCxnSpPr>
            <a:endCxn id="19" idx="1"/>
          </p:cNvCxnSpPr>
          <p:nvPr/>
        </p:nvCxnSpPr>
        <p:spPr bwMode="auto">
          <a:xfrm>
            <a:off x="4038380" y="4631918"/>
            <a:ext cx="470256" cy="175628"/>
          </a:xfrm>
          <a:prstGeom prst="straightConnector1">
            <a:avLst/>
          </a:prstGeom>
          <a:noFill/>
          <a:ln w="38100" cap="flat" cmpd="sng" algn="ctr">
            <a:solidFill>
              <a:srgbClr val="FF0000"/>
            </a:solidFill>
            <a:prstDash val="solid"/>
            <a:round/>
            <a:headEnd type="none" w="med" len="med"/>
            <a:tailEnd type="triangle"/>
          </a:ln>
          <a:effectLst/>
        </p:spPr>
      </p:cxnSp>
      <p:sp>
        <p:nvSpPr>
          <p:cNvPr id="9" name="Date Placeholder 8">
            <a:extLst>
              <a:ext uri="{FF2B5EF4-FFF2-40B4-BE49-F238E27FC236}">
                <a16:creationId xmlns:a16="http://schemas.microsoft.com/office/drawing/2014/main" id="{8F1E04B8-8E95-4129-9E59-62971C7CC92E}"/>
              </a:ext>
            </a:extLst>
          </p:cNvPr>
          <p:cNvSpPr>
            <a:spLocks noGrp="1"/>
          </p:cNvSpPr>
          <p:nvPr>
            <p:ph type="dt" sz="half" idx="10"/>
          </p:nvPr>
        </p:nvSpPr>
        <p:spPr/>
        <p:txBody>
          <a:bodyPr/>
          <a:lstStyle/>
          <a:p>
            <a:r>
              <a:rPr lang="en-US"/>
              <a:t>12-13-2020 v0.94</a:t>
            </a:r>
            <a:endParaRPr lang="en-US" dirty="0"/>
          </a:p>
        </p:txBody>
      </p:sp>
    </p:spTree>
    <p:extLst>
      <p:ext uri="{BB962C8B-B14F-4D97-AF65-F5344CB8AC3E}">
        <p14:creationId xmlns:p14="http://schemas.microsoft.com/office/powerpoint/2010/main" val="2509450316"/>
      </p:ext>
    </p:extLst>
  </p:cSld>
  <p:clrMapOvr>
    <a:masterClrMapping/>
  </p:clrMapOvr>
  <mc:AlternateContent xmlns:mc="http://schemas.openxmlformats.org/markup-compatibility/2006" xmlns:p14="http://schemas.microsoft.com/office/powerpoint/2010/main">
    <mc:Choice Requires="p14">
      <p:transition spd="slow" p14:dur="2000" advTm="118822"/>
    </mc:Choice>
    <mc:Fallback xmlns="">
      <p:transition spd="slow" advTm="118822"/>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97</a:t>
            </a:fld>
            <a:endParaRPr lang="en-US" altLang="en-US" dirty="0"/>
          </a:p>
        </p:txBody>
      </p:sp>
      <p:sp>
        <p:nvSpPr>
          <p:cNvPr id="4" name="Content Placeholder 3"/>
          <p:cNvSpPr>
            <a:spLocks noGrp="1"/>
          </p:cNvSpPr>
          <p:nvPr>
            <p:ph sz="quarter" idx="12"/>
          </p:nvPr>
        </p:nvSpPr>
        <p:spPr/>
        <p:txBody>
          <a:bodyPr>
            <a:normAutofit/>
          </a:bodyPr>
          <a:lstStyle/>
          <a:p>
            <a:r>
              <a:rPr lang="en-US" dirty="0"/>
              <a:t>Date acquired</a:t>
            </a:r>
          </a:p>
          <a:p>
            <a:pPr lvl="1"/>
            <a:r>
              <a:rPr lang="en-US" dirty="0"/>
              <a:t>Can be a specific date</a:t>
            </a:r>
          </a:p>
          <a:p>
            <a:pPr lvl="1"/>
            <a:r>
              <a:rPr lang="en-US" dirty="0"/>
              <a:t>If same asset was purchased on multiple dates (e.g. -different lots of same stock), can use Various as date acquired</a:t>
            </a:r>
          </a:p>
          <a:p>
            <a:pPr lvl="1"/>
            <a:r>
              <a:rPr lang="en-US" dirty="0"/>
              <a:t>Can be the date that asset was inherited</a:t>
            </a:r>
          </a:p>
          <a:p>
            <a:pPr lvl="2"/>
            <a:r>
              <a:rPr lang="en-US" dirty="0"/>
              <a:t>Date of death of decedent – </a:t>
            </a:r>
            <a:r>
              <a:rPr lang="en-US" b="1" dirty="0">
                <a:solidFill>
                  <a:srgbClr val="FF0000"/>
                </a:solidFill>
              </a:rPr>
              <a:t>this is Davenport situation</a:t>
            </a:r>
          </a:p>
          <a:p>
            <a:pPr marL="576262" lvl="1" indent="0">
              <a:buNone/>
            </a:pPr>
            <a:endParaRPr lang="en-US" dirty="0"/>
          </a:p>
        </p:txBody>
      </p:sp>
      <p:sp>
        <p:nvSpPr>
          <p:cNvPr id="5" name="Title 4"/>
          <p:cNvSpPr>
            <a:spLocks noGrp="1"/>
          </p:cNvSpPr>
          <p:nvPr>
            <p:ph type="title"/>
          </p:nvPr>
        </p:nvSpPr>
        <p:spPr/>
        <p:txBody>
          <a:bodyPr/>
          <a:lstStyle/>
          <a:p>
            <a:r>
              <a:rPr lang="en-US" dirty="0"/>
              <a:t>Acquisition Date</a:t>
            </a:r>
          </a:p>
        </p:txBody>
      </p:sp>
      <p:sp>
        <p:nvSpPr>
          <p:cNvPr id="6" name="Date Placeholder 5">
            <a:extLst>
              <a:ext uri="{FF2B5EF4-FFF2-40B4-BE49-F238E27FC236}">
                <a16:creationId xmlns:a16="http://schemas.microsoft.com/office/drawing/2014/main" id="{001F97F9-BD51-4C9A-9204-3451752D1CA9}"/>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1974450928"/>
      </p:ext>
    </p:extLst>
  </p:cSld>
  <p:clrMapOvr>
    <a:masterClrMapping/>
  </p:clrMapOvr>
  <mc:AlternateContent xmlns:mc="http://schemas.openxmlformats.org/markup-compatibility/2006" xmlns:p14="http://schemas.microsoft.com/office/powerpoint/2010/main">
    <mc:Choice Requires="p14">
      <p:transition spd="slow" p14:dur="2000" advTm="107997"/>
    </mc:Choice>
    <mc:Fallback xmlns="">
      <p:transition spd="slow" advTm="107997"/>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98</a:t>
            </a:fld>
            <a:endParaRPr lang="en-US" altLang="en-US" dirty="0"/>
          </a:p>
        </p:txBody>
      </p:sp>
      <p:sp>
        <p:nvSpPr>
          <p:cNvPr id="4" name="Content Placeholder 3"/>
          <p:cNvSpPr>
            <a:spLocks noGrp="1"/>
          </p:cNvSpPr>
          <p:nvPr>
            <p:ph sz="quarter" idx="12"/>
          </p:nvPr>
        </p:nvSpPr>
        <p:spPr/>
        <p:txBody>
          <a:bodyPr/>
          <a:lstStyle/>
          <a:p>
            <a:r>
              <a:rPr lang="en-US" dirty="0"/>
              <a:t>Can be reported as gross proceeds or net proceeds  (less commissions)</a:t>
            </a:r>
          </a:p>
          <a:p>
            <a:pPr lvl="1"/>
            <a:r>
              <a:rPr lang="en-US" dirty="0"/>
              <a:t>Must indicate on tax form whether gross or net is being reported to IRS</a:t>
            </a:r>
          </a:p>
          <a:p>
            <a:pPr lvl="2"/>
            <a:r>
              <a:rPr lang="en-US" dirty="0"/>
              <a:t>If net proceeds, use as is</a:t>
            </a:r>
          </a:p>
          <a:p>
            <a:pPr lvl="2"/>
            <a:r>
              <a:rPr lang="en-US" dirty="0"/>
              <a:t>If gross proceeds are reported, can reduce profit or add to loss to reflect commissions paid by entering an adjustment into TSO</a:t>
            </a:r>
          </a:p>
          <a:p>
            <a:pPr lvl="1"/>
            <a:endParaRPr lang="en-US" dirty="0"/>
          </a:p>
          <a:p>
            <a:endParaRPr lang="en-US" dirty="0"/>
          </a:p>
        </p:txBody>
      </p:sp>
      <p:sp>
        <p:nvSpPr>
          <p:cNvPr id="5" name="Title 4"/>
          <p:cNvSpPr>
            <a:spLocks noGrp="1"/>
          </p:cNvSpPr>
          <p:nvPr>
            <p:ph type="title"/>
          </p:nvPr>
        </p:nvSpPr>
        <p:spPr/>
        <p:txBody>
          <a:bodyPr/>
          <a:lstStyle/>
          <a:p>
            <a:r>
              <a:rPr lang="en-US" dirty="0"/>
              <a:t>Sales Proceeds</a:t>
            </a:r>
          </a:p>
        </p:txBody>
      </p:sp>
      <p:sp>
        <p:nvSpPr>
          <p:cNvPr id="7" name="Date Placeholder 6">
            <a:extLst>
              <a:ext uri="{FF2B5EF4-FFF2-40B4-BE49-F238E27FC236}">
                <a16:creationId xmlns:a16="http://schemas.microsoft.com/office/drawing/2014/main" id="{C6C74CBC-1C28-4A96-9BCA-DDF8AA9AD04B}"/>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2174584126"/>
      </p:ext>
    </p:extLst>
  </p:cSld>
  <p:clrMapOvr>
    <a:masterClrMapping/>
  </p:clrMapOvr>
  <mc:AlternateContent xmlns:mc="http://schemas.openxmlformats.org/markup-compatibility/2006" xmlns:p14="http://schemas.microsoft.com/office/powerpoint/2010/main">
    <mc:Choice Requires="p14">
      <p:transition spd="slow" p14:dur="2000" advTm="62971"/>
    </mc:Choice>
    <mc:Fallback xmlns="">
      <p:transition spd="slow" advTm="62971"/>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476488" y="6265305"/>
            <a:ext cx="3860800" cy="365125"/>
          </a:xfrm>
        </p:spPr>
        <p:txBody>
          <a:bodyPr/>
          <a:lstStyle/>
          <a:p>
            <a:pPr>
              <a:defRPr/>
            </a:pPr>
            <a:r>
              <a:rPr lang="en-US"/>
              <a:t>NJ Core Davenport TY2019</a:t>
            </a:r>
            <a:endParaRPr lang="en-US" dirty="0"/>
          </a:p>
        </p:txBody>
      </p:sp>
      <p:sp>
        <p:nvSpPr>
          <p:cNvPr id="3" name="Slide Number Placeholder 2"/>
          <p:cNvSpPr>
            <a:spLocks noGrp="1"/>
          </p:cNvSpPr>
          <p:nvPr>
            <p:ph type="sldNum" sz="quarter" idx="4"/>
          </p:nvPr>
        </p:nvSpPr>
        <p:spPr>
          <a:xfrm>
            <a:off x="609603" y="6265305"/>
            <a:ext cx="936487" cy="365125"/>
          </a:xfrm>
        </p:spPr>
        <p:txBody>
          <a:bodyPr/>
          <a:lstStyle/>
          <a:p>
            <a:pPr>
              <a:defRPr/>
            </a:pPr>
            <a:fld id="{AE820BBC-AC8A-41A2-B5A2-A38EDA688333}" type="slidenum">
              <a:rPr lang="en-US" altLang="en-US" smtClean="0"/>
              <a:pPr>
                <a:defRPr/>
              </a:pPr>
              <a:t>99</a:t>
            </a:fld>
            <a:endParaRPr lang="en-US" altLang="en-US" dirty="0"/>
          </a:p>
        </p:txBody>
      </p:sp>
      <p:sp>
        <p:nvSpPr>
          <p:cNvPr id="4" name="Content Placeholder 3"/>
          <p:cNvSpPr>
            <a:spLocks noGrp="1"/>
          </p:cNvSpPr>
          <p:nvPr>
            <p:ph sz="quarter" idx="12"/>
          </p:nvPr>
        </p:nvSpPr>
        <p:spPr>
          <a:xfrm>
            <a:off x="1278833" y="1524000"/>
            <a:ext cx="9753600" cy="4260793"/>
          </a:xfrm>
        </p:spPr>
        <p:txBody>
          <a:bodyPr>
            <a:normAutofit fontScale="85000" lnSpcReduction="20000"/>
          </a:bodyPr>
          <a:lstStyle/>
          <a:p>
            <a:r>
              <a:rPr lang="en-US" altLang="en-US" dirty="0"/>
              <a:t>Cost basis is cost plus commission paid on purchase</a:t>
            </a:r>
          </a:p>
          <a:p>
            <a:pPr lvl="1"/>
            <a:r>
              <a:rPr lang="en-US" altLang="en-US" dirty="0"/>
              <a:t>If multiple lots, use cost basis of First In First Out (FIFO) shares purchased unless specified in writing before sale</a:t>
            </a:r>
          </a:p>
          <a:p>
            <a:r>
              <a:rPr lang="en-US" altLang="en-US" dirty="0"/>
              <a:t>Original basis is adjusted by any stock split or </a:t>
            </a:r>
            <a:r>
              <a:rPr lang="en-US" altLang="en-US" dirty="0" err="1"/>
              <a:t>nondividend</a:t>
            </a:r>
            <a:r>
              <a:rPr lang="en-US" altLang="en-US" dirty="0"/>
              <a:t> distributions (return of principal)</a:t>
            </a:r>
          </a:p>
          <a:p>
            <a:r>
              <a:rPr lang="en-US" altLang="en-US" dirty="0"/>
              <a:t>Tax law allows use of average of stock price during approximate period of purchase, if no other records are available </a:t>
            </a:r>
          </a:p>
          <a:p>
            <a:pPr lvl="1"/>
            <a:r>
              <a:rPr lang="en-US" altLang="en-US" dirty="0"/>
              <a:t>Must be provided by taxpayer</a:t>
            </a:r>
          </a:p>
          <a:p>
            <a:r>
              <a:rPr lang="en-US" altLang="en-US" dirty="0"/>
              <a:t>Cost basis for an inherited asset is Fair Market Value (FMV) on date of death of decedent</a:t>
            </a:r>
          </a:p>
          <a:p>
            <a:endParaRPr lang="en-US" dirty="0"/>
          </a:p>
        </p:txBody>
      </p:sp>
      <p:sp>
        <p:nvSpPr>
          <p:cNvPr id="5" name="Title 4"/>
          <p:cNvSpPr>
            <a:spLocks noGrp="1"/>
          </p:cNvSpPr>
          <p:nvPr>
            <p:ph type="title"/>
          </p:nvPr>
        </p:nvSpPr>
        <p:spPr/>
        <p:txBody>
          <a:bodyPr/>
          <a:lstStyle/>
          <a:p>
            <a:r>
              <a:rPr lang="en-US" dirty="0"/>
              <a:t>Cost Basis</a:t>
            </a:r>
          </a:p>
        </p:txBody>
      </p:sp>
      <p:sp>
        <p:nvSpPr>
          <p:cNvPr id="6" name="Date Placeholder 5">
            <a:extLst>
              <a:ext uri="{FF2B5EF4-FFF2-40B4-BE49-F238E27FC236}">
                <a16:creationId xmlns:a16="http://schemas.microsoft.com/office/drawing/2014/main" id="{F9288E0D-8292-4012-9EE4-3A55049368D2}"/>
              </a:ext>
            </a:extLst>
          </p:cNvPr>
          <p:cNvSpPr>
            <a:spLocks noGrp="1"/>
          </p:cNvSpPr>
          <p:nvPr>
            <p:ph type="dt" sz="half" idx="2"/>
          </p:nvPr>
        </p:nvSpPr>
        <p:spPr/>
        <p:txBody>
          <a:bodyPr/>
          <a:lstStyle/>
          <a:p>
            <a:r>
              <a:rPr lang="en-US"/>
              <a:t>12-13-2020 v0.94</a:t>
            </a:r>
            <a:endParaRPr lang="en-US" dirty="0"/>
          </a:p>
        </p:txBody>
      </p:sp>
    </p:spTree>
    <p:extLst>
      <p:ext uri="{BB962C8B-B14F-4D97-AF65-F5344CB8AC3E}">
        <p14:creationId xmlns:p14="http://schemas.microsoft.com/office/powerpoint/2010/main" val="774310529"/>
      </p:ext>
    </p:extLst>
  </p:cSld>
  <p:clrMapOvr>
    <a:masterClrMapping/>
  </p:clrMapOvr>
  <mc:AlternateContent xmlns:mc="http://schemas.openxmlformats.org/markup-compatibility/2006" xmlns:p14="http://schemas.microsoft.com/office/powerpoint/2010/main">
    <mc:Choice Requires="p14">
      <p:transition spd="slow" p14:dur="2000" advTm="284387"/>
    </mc:Choice>
    <mc:Fallback xmlns="">
      <p:transition spd="slow" advTm="284387"/>
    </mc:Fallback>
  </mc:AlternateContent>
</p:sld>
</file>

<file path=ppt/theme/theme1.xml><?xml version="1.0" encoding="utf-8"?>
<a:theme xmlns:a="http://schemas.openxmlformats.org/drawingml/2006/main" name="AARPF PPTX Template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RPF PPTX Template Wide v2.potx" id="{A309F09A-D3F6-47D0-BBBB-3A71145426D5}" vid="{CFB015DD-FEA0-48F6-AF59-C346941A5F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AARPF PPTX Template Wide v2</Template>
  <TotalTime>0</TotalTime>
  <Words>13974</Words>
  <Application>Microsoft Office PowerPoint</Application>
  <PresentationFormat>Widescreen</PresentationFormat>
  <Paragraphs>2509</Paragraphs>
  <Slides>277</Slides>
  <Notes>268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277</vt:i4>
      </vt:variant>
    </vt:vector>
  </HeadingPairs>
  <TitlesOfParts>
    <vt:vector size="284" baseType="lpstr">
      <vt:lpstr>Arial</vt:lpstr>
      <vt:lpstr>Calibri</vt:lpstr>
      <vt:lpstr>Cambria</vt:lpstr>
      <vt:lpstr>Roboto</vt:lpstr>
      <vt:lpstr>Verdana</vt:lpstr>
      <vt:lpstr>Wingdings</vt:lpstr>
      <vt:lpstr>AARPF PPTX Template Wide</vt:lpstr>
      <vt:lpstr>Senior Married Couple</vt:lpstr>
      <vt:lpstr>Senior Married Couple</vt:lpstr>
      <vt:lpstr>Senior Married Couple                                     cont’d</vt:lpstr>
      <vt:lpstr>Basic Information</vt:lpstr>
      <vt:lpstr>Scenario Step 0 Basic Information</vt:lpstr>
      <vt:lpstr>Five Choices for Filing Status</vt:lpstr>
      <vt:lpstr>TSO – Entering Filing Status Basic Information&gt;Filing Status</vt:lpstr>
      <vt:lpstr>TSO – Entering Personal Information for Michael Davenport  Basic Information&gt;Personal Information</vt:lpstr>
      <vt:lpstr>TSO – Entering Personal Information for Michael Davenport  Basic Information&gt;Personal Information</vt:lpstr>
      <vt:lpstr>TSO – Entering Personal Information for Taxpayer and Spouse  Basic Information&gt;Personal Information                                                                                 </vt:lpstr>
      <vt:lpstr>Enter Additional Personal Info on NJ Checklist</vt:lpstr>
      <vt:lpstr>Dependents</vt:lpstr>
      <vt:lpstr>TSO - Student Activity</vt:lpstr>
      <vt:lpstr>Income</vt:lpstr>
      <vt:lpstr>Scenario Step 1 Social Security</vt:lpstr>
      <vt:lpstr>Form SSA-1099  </vt:lpstr>
      <vt:lpstr>Form RRB-1099 Railroad Retirement Benefits (RRB) Tier 1 - Equivalent to Social Security</vt:lpstr>
      <vt:lpstr>Taxability of Social Security (SS) and RRB – Tier I on Federal Return</vt:lpstr>
      <vt:lpstr>Taxability of Social Security (SS) on Federal Return                                        </vt:lpstr>
      <vt:lpstr>Taxability of Social Security (SS) and RRB on NJ Return                                        </vt:lpstr>
      <vt:lpstr>TSO - Entering SS for Michael Davenport Federal Section&gt;Income&gt;IRA/Pension Distributions (1099-R, 1099-SSA)&gt;Social Security Benefits/RRB-1099 </vt:lpstr>
      <vt:lpstr>TSO - Entering SS for Sophia Davenport Federal Section&gt;Income&gt;IRA/Pension Distributions (1099-R, 1099-SSA)&gt;Social Security Benefits/RRB-1099  </vt:lpstr>
      <vt:lpstr>TSO - Student Activity</vt:lpstr>
      <vt:lpstr>TSO – SS on Federal 1040                                    </vt:lpstr>
      <vt:lpstr>Scenario Step 2 1099-R Defense Finance &amp; Accounting Service</vt:lpstr>
      <vt:lpstr>Form 1099-R Military Pension</vt:lpstr>
      <vt:lpstr>Military Pension</vt:lpstr>
      <vt:lpstr>Military Pension on NJ Checklist</vt:lpstr>
      <vt:lpstr>TSO - Entering 1099-R for Defense Finance and Accounting Service Federal Section&gt;Income&gt; IRA/Pension Distributions &gt;Add or Edit a 1099-R</vt:lpstr>
      <vt:lpstr>TSO - Student Activity</vt:lpstr>
      <vt:lpstr>Scenario Step 3 1099-R Calvert County Sheriff’s Department</vt:lpstr>
      <vt:lpstr>Form 1099-R Calvert County Sheriff’s Department</vt:lpstr>
      <vt:lpstr>Tax Topics on Calvert County 1099-R Not on Previous  1099-Rs                                                    </vt:lpstr>
      <vt:lpstr>Tax Topics on Calvert County 1099-R Not on Previous  1099-Rs      </vt:lpstr>
      <vt:lpstr>Tax Topics on Calvert County 1099-R Not on Previous 1099-Rs                                                                                                       </vt:lpstr>
      <vt:lpstr>PSO Health Insurance Rules</vt:lpstr>
      <vt:lpstr>PSO Health Insurance Rules</vt:lpstr>
      <vt:lpstr>PSO Health Insurance Premiums on NJ Checklist</vt:lpstr>
      <vt:lpstr>PSO Insurance Premiums Added to Taxable Pension on NJ Checklist </vt:lpstr>
      <vt:lpstr>PSO Insurance Premiums Added to Medical Expenses on NJ Checklist </vt:lpstr>
      <vt:lpstr>Using Bogart Annuity Calculator to Determine Taxable Amount of Distribution for Box 2a</vt:lpstr>
      <vt:lpstr>Results of Bogart Annuity Calculator for Davenport</vt:lpstr>
      <vt:lpstr>Results of Bogart Annuity Calculator for Davenport</vt:lpstr>
      <vt:lpstr>Results of Bogart Annuity Calculator for Davenport</vt:lpstr>
      <vt:lpstr>TSO - Entering 1099-R for Calvert County Sheriff’s Department Federal Section&gt;Income&gt; IRA/Pension Distributions &gt;Add or Edit a 1099-R </vt:lpstr>
      <vt:lpstr>TSO - Entering 1099-R for Calvert County Sheriff’s Department Federal Section&gt;Income&gt; IRA/Pension Distributions &gt;Add or Edit a 1099-R </vt:lpstr>
      <vt:lpstr>TSO – Alternate Way to Enter Info from Bogart Annuity Calculator  Federal Section&gt;Income&gt; IRA/Pension Distributions &gt;Add or Edit a 1099-R&gt;Options</vt:lpstr>
      <vt:lpstr>TSO – Simplified Method Worksheet Screen Federal Section&gt;Income&gt; IRA/Pension Distributions &gt;Add or Edit a 1099R&gt;Options&gt;Simplified Method Worksheet</vt:lpstr>
      <vt:lpstr>TSO – Warning about Form 1099-R</vt:lpstr>
      <vt:lpstr>TSO – Entering Reason for Excludable Portion of 1099-R Federal Section&gt;Income&gt; IRA/Pension Distributions </vt:lpstr>
      <vt:lpstr>TSO – Entering Reason for Non-Taxable Portion of 1099-R Federal Section&gt;Income&gt; IRA/Pension Distributions &gt;Nontaxable Distributions</vt:lpstr>
      <vt:lpstr>NJ Excludable Pension Amounts on NJ Checklist</vt:lpstr>
      <vt:lpstr>Excludable Pension Amount From Bogart Annuity Calculator on NJ Checklist </vt:lpstr>
      <vt:lpstr>TSO - Student Activity Federal Section&gt;Income&gt; IRA/Pension Distributions &gt;Add or Edit a 1099-R</vt:lpstr>
      <vt:lpstr>TSO – Davenport Pension Amounts on Federal 1040                                    </vt:lpstr>
      <vt:lpstr>TSO – Davenport Pension Amounts on NJ 1040                                    </vt:lpstr>
      <vt:lpstr>Other 1099-R Situations</vt:lpstr>
      <vt:lpstr>Direct IRA Trustee-to-Trustee Transfer</vt:lpstr>
      <vt:lpstr>Direct Transfer from a Qualified Retirement Plan to an IRA or Another Qualified Retirement Plan (Taxpayer Does Not Receive Money)</vt:lpstr>
      <vt:lpstr>Indirect 60-Day IRA Rollover (Taxpayer Receives Money)</vt:lpstr>
      <vt:lpstr>Indirect 60-Day IRA Rollover (Taxpayer Receives Money)                                   </vt:lpstr>
      <vt:lpstr>Indirect 60-Day IRA Rollover (Taxpayer Receives Money)  Federal Section&gt;Income&gt; IRA/Pension Distributions &gt;Add or Edit a 1099-R</vt:lpstr>
      <vt:lpstr>Form RRB-1099-R – Tier 2 – Pension Equivalent</vt:lpstr>
      <vt:lpstr>Scenario Steps 4 and 5 1099-MISC Jerry’s Honey Jar and Schedule E</vt:lpstr>
      <vt:lpstr>Rental Income</vt:lpstr>
      <vt:lpstr>Rental Income</vt:lpstr>
      <vt:lpstr>TSO – Entering 1099-MISC for Land Rental Federal Section&gt;Income&gt;1099-MISC</vt:lpstr>
      <vt:lpstr>TSO – Entering 1099-MISC for Land Rental Federal Section&gt;Income&gt;1099-MISC</vt:lpstr>
      <vt:lpstr>TSO – Attaching 1099-MISC to Schedule E Federal Section&gt;Income&gt;1099-MISC&gt;Create a New Schedule E Rent and Royalty</vt:lpstr>
      <vt:lpstr>TSO – Entering Schedule E Required Information Federal Section&gt;Income&gt;1099-MISC&gt;Schedule E Required Information</vt:lpstr>
      <vt:lpstr>TSO – Entering Basic Information for Schedule E Federal Section&gt;Income&gt;Supplemental Income and Loss</vt:lpstr>
      <vt:lpstr>TSO – Entering Basic Information for Schedule E Federal Section&gt;Income&gt;Supplemental Income and Loss</vt:lpstr>
      <vt:lpstr>TSO - Student Activity Federal Section&gt;Income&gt;1099-MISC</vt:lpstr>
      <vt:lpstr>TSO – Land Rental Income on Schedule E </vt:lpstr>
      <vt:lpstr>TSO – Rental Income on Schedule 1, Part I </vt:lpstr>
      <vt:lpstr>TSO – Rental Income on Federal 1040 </vt:lpstr>
      <vt:lpstr>TSO – Rental Income on NJ 1040</vt:lpstr>
      <vt:lpstr>Scenario Step 6 State Tax Refund, Property Tax Reimbursement (PTR) and Homestead Benefit (HB) Recoveries</vt:lpstr>
      <vt:lpstr>Overview of NJ Property Tax Relief Programs</vt:lpstr>
      <vt:lpstr>Is Davenport NJ Income Tax Refund a Recovery?</vt:lpstr>
      <vt:lpstr>Is Davenport Income Tax Refund a Recovery?</vt:lpstr>
      <vt:lpstr>Are Davenport PTR and HB Recoveries?</vt:lpstr>
      <vt:lpstr>Are Davenport PTR and HB Recoveries?</vt:lpstr>
      <vt:lpstr>How Much of NJ Income Tax Refund, PTR, and HB Are Taxable in Current Tax Year?</vt:lpstr>
      <vt:lpstr>TSO – Entering Taxable Amount of State Income Tax Refund Federal Section&gt;Income&gt;Form 1099-G Box 2</vt:lpstr>
      <vt:lpstr>TSO – Entering Taxable Amount of PTR and HB Federal Section&gt;Income&gt;Less Common Income&gt;Other Income Not Reported Elsewhere</vt:lpstr>
      <vt:lpstr>Recoveries on NJ Checklist</vt:lpstr>
      <vt:lpstr>PTR and HB Recoveries on NJ Checklist</vt:lpstr>
      <vt:lpstr>TSO - Student Activity Federal Section&gt;Income&gt;Form 1099-G Box 2 Federal Section&gt;Income&gt;Less Common Income&gt;Other Income Not Reported Elsewhere</vt:lpstr>
      <vt:lpstr>TSO – Recoveries on Schedule 1, Part I</vt:lpstr>
      <vt:lpstr>TSO – Recoveries on Federal 1040</vt:lpstr>
      <vt:lpstr>Scenario Step 7 1099-B Lincoln Investment Services</vt:lpstr>
      <vt:lpstr>Capital Assets </vt:lpstr>
      <vt:lpstr>Capital Assets </vt:lpstr>
      <vt:lpstr>Elements of a Capital Asset Sale</vt:lpstr>
      <vt:lpstr>Sample 1099-B</vt:lpstr>
      <vt:lpstr>Acquisition Date</vt:lpstr>
      <vt:lpstr>Sales Proceeds</vt:lpstr>
      <vt:lpstr>Cost Basis</vt:lpstr>
      <vt:lpstr>Cost Basis</vt:lpstr>
      <vt:lpstr>Out-of-Scope Situations</vt:lpstr>
      <vt:lpstr>Short- vs. Long-Term</vt:lpstr>
      <vt:lpstr>Wash Sales</vt:lpstr>
      <vt:lpstr>Non-Taxable NJ Securities</vt:lpstr>
      <vt:lpstr>TSO – Entering 1099-B for Capital Gains Federal Section&gt;Income&gt;Capital Gains and Losses&gt;Capital Gain and Loss Items</vt:lpstr>
      <vt:lpstr>TSO – Entering 1099-B for Capital Gains Federal Section&gt;Income&gt;Capital Gains and Losses&gt;Capital Gain and Loss Items</vt:lpstr>
      <vt:lpstr>TSO – Entering 1099-B for Capital Gains Federal Section&gt;Income&gt;Capital Gains and Losses&gt;Capital Gain and Loss Items</vt:lpstr>
      <vt:lpstr>TSO - Student Activity Federal Section&gt;Income&gt;Capital Gains and Losses&gt;Capital Gain and Loss Items</vt:lpstr>
      <vt:lpstr>Form 8949</vt:lpstr>
      <vt:lpstr>TSO – Long-Term Transactions on Form 8949 – Cost Basis Not Reported to IRS</vt:lpstr>
      <vt:lpstr>Capital Gains &amp; Losses on Schedule D</vt:lpstr>
      <vt:lpstr>TSO – Capital Gains on Schedule D</vt:lpstr>
      <vt:lpstr>TSO – Capital Gains on Federal 1040</vt:lpstr>
      <vt:lpstr>TSO – Capital Gains on NJ 1040</vt:lpstr>
      <vt:lpstr>Scenario Step 8 Capital Loss Carryover</vt:lpstr>
      <vt:lpstr>Net Capital Loss</vt:lpstr>
      <vt:lpstr>TSO – Maximum Capital Loss on Federal 1040</vt:lpstr>
      <vt:lpstr>TSO – Capital Loss Carryover Worksheet </vt:lpstr>
      <vt:lpstr>Net Capital Loss on NJ Return</vt:lpstr>
      <vt:lpstr>Capital Loss on NJ 1040</vt:lpstr>
      <vt:lpstr>Capital Loss Carryover from Prior Year’s Return</vt:lpstr>
      <vt:lpstr>Davenport’s Capital Loss Carryover from Prior Year’s Return</vt:lpstr>
      <vt:lpstr>TSO – Schedule D Capital Gains Menu Federal Section&gt;Income&gt;Capital Gains and Losses</vt:lpstr>
      <vt:lpstr>TSO – Entering Capital Loss Carryover from Prior Year  Federal Section&gt;Income&gt;Capital Gains and Losses&gt;Other Capital Gains Data</vt:lpstr>
      <vt:lpstr>TSO - Student Activity Federal Section&gt;Income&gt;Capital Gains and Losses&gt;Other Capital Gains Data</vt:lpstr>
      <vt:lpstr>TSO – Short-Term Capital Loss Carryover on Schedule D, Part I</vt:lpstr>
      <vt:lpstr>TSO – Net Capital Loss on Schedule D, Part III</vt:lpstr>
      <vt:lpstr>TSO – Capital Loss on Federal 1040</vt:lpstr>
      <vt:lpstr>TSO – Capital Loss on NJ 1040</vt:lpstr>
      <vt:lpstr>Scenario Step 9 Sonic Brokerage Statement</vt:lpstr>
      <vt:lpstr>Components of Consolidated Brokerage Statement </vt:lpstr>
      <vt:lpstr>Scenario Step 9a Sonic Brokerage Statement – 1099-DIV</vt:lpstr>
      <vt:lpstr>Davenport 1099-DIV from Brokerage Statement</vt:lpstr>
      <vt:lpstr>TSO – Entering 1099-DIV from Brokerage Statement Federal Section&gt;Income&gt;1099-DIV, INT, OID&gt;Interest or Dividend Income&gt;Dividend Income, Form 1099-DIV</vt:lpstr>
      <vt:lpstr>TSO - Student Activity Federal Section&gt;Income&gt;1099-DIV, INT, OID&gt;Interest or Dividend Income&gt; Dividend Income, Form 1099-DIV</vt:lpstr>
      <vt:lpstr>TSO – 1099-DIV Dividends on Schedule B, Part II</vt:lpstr>
      <vt:lpstr>TSO – Capital Gains Distributions on Schedule D</vt:lpstr>
      <vt:lpstr>TSO – Dividends and Capital Gains Distributions on Federal 1040</vt:lpstr>
      <vt:lpstr>TSO – Dividends and Capital Gains Distributions on NJ 1040</vt:lpstr>
      <vt:lpstr>Scenario Step 9b Sonic Brokerage Statement – 1099-INT</vt:lpstr>
      <vt:lpstr>Davenport 1099-INT from Brokerage Statement</vt:lpstr>
      <vt:lpstr>TSO – Entering 1099-INT Federal Section&gt;Income&gt;1099-DIV,INT,OID&gt;Interest or Dividend Income&gt;Interest Income, Form 1099-INT</vt:lpstr>
      <vt:lpstr>TSO - Student Activity Federal Section&gt;Income&gt;1099-DIV,INT,OID&gt;Interest or Dividend Income&gt;Interest Income, Form 1099-INT</vt:lpstr>
      <vt:lpstr>TSO – Interest on Schedule B</vt:lpstr>
      <vt:lpstr>TSO – Interest on Federal 1040</vt:lpstr>
      <vt:lpstr>TSO – Interest on NJ 1040</vt:lpstr>
      <vt:lpstr>Scenario Step 9c Sonic Brokerage Statement – 1099-B</vt:lpstr>
      <vt:lpstr>Consolidating Capital Gains Transactions on Capital Gains/Loss Screen</vt:lpstr>
      <vt:lpstr>Consolidating Capital Gains Transactions on Capital Gains/Loss Screen</vt:lpstr>
      <vt:lpstr>Supplemental Information Contained in  Consolidated Brokerage Statement</vt:lpstr>
      <vt:lpstr>TSO - Entering 1099-B from Brokerage Statement – Short-Term Transactions, Basis Is Reported to IRS Federal Section&gt;Income&gt;Capital Gains and Losses&gt;Capital Gain and Loss Items</vt:lpstr>
      <vt:lpstr>TSO – Entering 1099-B from Brokerage Statement – Short-Term Transactions, Basis Is Reported to IRS Federal Section&gt;Income&gt;Capital Gains and Losses&gt;Capital Gain and Loss Items</vt:lpstr>
      <vt:lpstr>TSO - Entering 1099-B from Brokerage Statement – Long-Term Transactions, Basis Is Reported to IRS Federal Section&gt;Income&gt;Capital Gains and Losses&gt;Capital Gain and Loss Items</vt:lpstr>
      <vt:lpstr>TSO – Entering 1099-B from Brokerage Statement -   Long-Term Transactions, Basis Is Reported to IRS Federal Section&gt;Income&gt;Capital Gains and Losses&gt;Capital Gain and Loss Items</vt:lpstr>
      <vt:lpstr>TSO - Student Activity Federal Section&gt;Income&gt;Capital Gains and Losses&gt;Capital Gain and Loss Items</vt:lpstr>
      <vt:lpstr>TSO – Short-Term Transactions on Form 8949 – Cost Basis Is Reported to IRS (Code A)</vt:lpstr>
      <vt:lpstr>TSO – Long-Term Transactions on Form 8949 – Cost Basis Is Reported to IRS (Code D)</vt:lpstr>
      <vt:lpstr>TSO – Long-Term Transactions on Form 8949 – Cost Basis Is Not Reported to IRS (Code E)</vt:lpstr>
      <vt:lpstr>TSO – Short-Term Capital Gains and Losses on Schedule D, Part I</vt:lpstr>
      <vt:lpstr>TSO – Long-Term Capital Gains and Losses on Schedule D, Part II</vt:lpstr>
      <vt:lpstr>TSO – Net Capital Loss on Schedule D, Part III</vt:lpstr>
      <vt:lpstr>TSO – Capital Loss Carryover Worksheet for Next Year’s Return</vt:lpstr>
      <vt:lpstr>TSO – Capital Loss on Federal 1040</vt:lpstr>
      <vt:lpstr>TSO – Capital Loss on NJ 1040</vt:lpstr>
      <vt:lpstr>Scenario Step 10 K-1 ACME Holdings</vt:lpstr>
      <vt:lpstr>Schedule K-1 Topics In Scope</vt:lpstr>
      <vt:lpstr>Davenport’s Schedule K-1</vt:lpstr>
      <vt:lpstr>TSO – Schedule K-1 Sub-Menu Federal Section&gt;Income&gt;Less Common Income&gt;K-1 Earnings</vt:lpstr>
      <vt:lpstr>TSO – Schedule K-1 Form 1065 Sub-Menu Federal Section&gt;Income&gt;Less Common Income&gt;K-1 Earnings&gt;Schedule K-1 Form 1065</vt:lpstr>
      <vt:lpstr>TSO – Entering Schedule K-1 Federal Section&gt;Income&gt;Less Common Income&gt;K-1 Earnings&gt;Schedule K-1 Form 1065&gt;Entity Information</vt:lpstr>
      <vt:lpstr>TSO – Entering Schedule K-1 Federal Section&gt;Income&gt;Less Common Income&gt;K-1 Earnings&gt;Schedule K-1 Form 1065&gt;Income  </vt:lpstr>
      <vt:lpstr>TSO - Student Activity Federal Section&gt;Income&gt;Less Common Income&gt;K-1 Earnings&gt;Schedule K-1 Form 1065</vt:lpstr>
      <vt:lpstr>TSO – Schedule K-1 Dividends on Schedule B, Part II</vt:lpstr>
      <vt:lpstr>TSO – Schedule K-1 Capital Gains on Schedule D, Part II</vt:lpstr>
      <vt:lpstr>TSO – Net Capital Loss on Schedule D, Part III</vt:lpstr>
      <vt:lpstr>TSO – Schedule K-1 Dividends and Capital Gains on Federal 1040</vt:lpstr>
      <vt:lpstr>TSO – Capital Loss Carryover Worksheet for Next Year’s Return</vt:lpstr>
      <vt:lpstr>TSO – Schedule K-1 Dividends and Capital Gains on NJ 1040</vt:lpstr>
      <vt:lpstr>Scenario Step 11 State Estimated Payments</vt:lpstr>
      <vt:lpstr>NJ Estimated Taxes Paid</vt:lpstr>
      <vt:lpstr>TSO – Entering State Estimated Tax Payments Federal Section&gt;Payments and Estimates&gt;State Estimated Payments</vt:lpstr>
      <vt:lpstr>TSO - Student Activity Federal Section&gt;Payments and Estimates&gt;State Estimated Payments</vt:lpstr>
      <vt:lpstr>TSO – State Estimated Tax Payments on NJ 1040</vt:lpstr>
      <vt:lpstr>Scenario Step 12 IRS Identity Protection Pin Entry</vt:lpstr>
      <vt:lpstr>Identity Theft</vt:lpstr>
      <vt:lpstr>Identity Theft - IRS Notices</vt:lpstr>
      <vt:lpstr>Identity Theft – CPO1 Notice</vt:lpstr>
      <vt:lpstr>Identity Theft – CPO1A Notice</vt:lpstr>
      <vt:lpstr>Identity Theft - Hotline</vt:lpstr>
      <vt:lpstr>TSO – Entering IP PIN Federal Section&gt;Miscellaneous Forms&gt;IRS Identification PIN</vt:lpstr>
      <vt:lpstr>TSO - Student Activity Federal Section&gt;Miscellaneous Forms&gt;IRS Identification PIN</vt:lpstr>
      <vt:lpstr>TSO – IP PIN on Federal 1040, Page 2</vt:lpstr>
      <vt:lpstr>Deductions</vt:lpstr>
      <vt:lpstr>Standard Deduction – Pub 4012 Page F-2</vt:lpstr>
      <vt:lpstr>Scenario Step 13 Itemized Deductions</vt:lpstr>
      <vt:lpstr>Itemized Deductions for Davenport</vt:lpstr>
      <vt:lpstr>Itemized Deductions for Davenport</vt:lpstr>
      <vt:lpstr>Scenario Step 13a Medical and Dental Expenses</vt:lpstr>
      <vt:lpstr>Medical and Dental Expenses – Schedule A Lines 1-4 </vt:lpstr>
      <vt:lpstr>Medical and Dental Expenses  </vt:lpstr>
      <vt:lpstr>TSO – Entering Medical Expenses on Schedule A Federal Section&gt;Deductions&gt;Itemized Deductions&gt;Medical and Dental Expenses</vt:lpstr>
      <vt:lpstr>TSO – Scratch Pads for Medical and Dental Expenses</vt:lpstr>
      <vt:lpstr>TSO - Student Activity</vt:lpstr>
      <vt:lpstr>Scenario Step 13b Taxes Paid</vt:lpstr>
      <vt:lpstr>State Taxes Paid – Lines 5-7</vt:lpstr>
      <vt:lpstr>Non-Deductible Taxes</vt:lpstr>
      <vt:lpstr>Cap on State Taxes Paid on Schedule A</vt:lpstr>
      <vt:lpstr>TSO – Entering Sales Taxes You Paid on Schedule A Federal Section&gt;Deductions&gt;Itemized Deductions&gt;Taxes Paid</vt:lpstr>
      <vt:lpstr>TSO – Entering Sales Tax Paid Information Federal Section&gt;Deductions&gt;Itemized Deductions&gt;Taxes Paid&gt;Sales Tax Deduction</vt:lpstr>
      <vt:lpstr>Property Taxes on Federal and NJ Returns </vt:lpstr>
      <vt:lpstr>Davenport’s Property Taxes for Schedule A </vt:lpstr>
      <vt:lpstr>Davenport’s Property Taxes on NJ Return</vt:lpstr>
      <vt:lpstr>Property Taxes on NJ Checklist</vt:lpstr>
      <vt:lpstr>TSO - Student Activity Federal Section&gt;Deductions&gt;Itemized Deductions&gt;Taxes Paid</vt:lpstr>
      <vt:lpstr>Scenario Step 13c Charitable Contributions</vt:lpstr>
      <vt:lpstr>Cash Gifts To Charity – Line 11</vt:lpstr>
      <vt:lpstr>TSO – Entering Cash Contributions to Charity Federal Section&gt;Deductions&gt;Itemized Deductions&gt;Gifts to Charity&gt;Cash Gifts to Charity</vt:lpstr>
      <vt:lpstr>TSO – Using Override to Enter Charity Cash Contributions Federal Section&gt;Deductions&gt;Itemized Deductions&gt;Gifts to Charity&gt;Cash Gifts to Charity&gt;Override </vt:lpstr>
      <vt:lpstr>Non-Cash Gifts To Charity – Line 12</vt:lpstr>
      <vt:lpstr>TSO – Entering Non-Cash Contributions to Charity Federal Section&gt;Deductions&gt;Itemized Deductions&gt;Gifts to Charity&gt;Non-Cash Gifts to Charity</vt:lpstr>
      <vt:lpstr>TSO - Student Activity Federal Section&gt;Deductions&gt;Itemized Deductions&gt;Gifts to Charity</vt:lpstr>
      <vt:lpstr>Scenario Step 13d Mortgage Interest</vt:lpstr>
      <vt:lpstr>Home Mortage Interest</vt:lpstr>
      <vt:lpstr>Interest You Paid – Lines 8-10</vt:lpstr>
      <vt:lpstr>Davenport’s Form 1098 Mortgage Interest Statement</vt:lpstr>
      <vt:lpstr>TSO – Entering Mortgage Interest on Schedule A Federal Section&gt;Deductions&gt;Itemized Deductions&gt;Mortgage Interest and Expenses </vt:lpstr>
      <vt:lpstr>TSO – Entering Home Mortgage Loan Used to Buy/Build/Improve Home Federal Section&gt;Deductions&gt;Itemized Deductions&gt;Mortgage Interest and Expenses</vt:lpstr>
      <vt:lpstr>TSO – Entering Mortgage Interest Reported on 1098 Federal Section&gt;Deductions&gt;Itemized Deductions&gt;Mortgage Interest and Expenses&gt; Mortgage Interest Reported on 1098</vt:lpstr>
      <vt:lpstr>TSO – Entering Mortgage Interest Reported on 1098 Federal Section&gt;Deductions&gt;Itemized Deductions&gt;Mortgage Interest and Expenses&gt; Mortgage Interest Reported on 1098</vt:lpstr>
      <vt:lpstr>TSO - Student Activity</vt:lpstr>
      <vt:lpstr>TSO – Schedule A</vt:lpstr>
      <vt:lpstr>TSO – Compare Standard vs Itemized Deduction </vt:lpstr>
      <vt:lpstr>TSO – Itemized Deductions on Federal 1040</vt:lpstr>
      <vt:lpstr>TSO – Medical Expenses on NJ 1040</vt:lpstr>
      <vt:lpstr>NJ Pension Exclusion – NJ 1040 Line 28a</vt:lpstr>
      <vt:lpstr>Other Retirement Income Exclusion – NJ 1040 Line 28b</vt:lpstr>
      <vt:lpstr>TSO – NJ Pension Exclusion – NJ 1040 Line 28a</vt:lpstr>
      <vt:lpstr>Federal Health Insurance</vt:lpstr>
      <vt:lpstr> </vt:lpstr>
      <vt:lpstr>TSO – Entering Federal Health Insurance Info Health Insurance section</vt:lpstr>
      <vt:lpstr>TSO - Student Activity</vt:lpstr>
      <vt:lpstr>State Section</vt:lpstr>
      <vt:lpstr> </vt:lpstr>
      <vt:lpstr> </vt:lpstr>
      <vt:lpstr>NJ Checklist – Property Tax Information</vt:lpstr>
      <vt:lpstr>TSO – Entering Property Tax Credit/Deduction State Section&gt;NJ&gt;Credits&gt;Property Tax Credit/Deduction</vt:lpstr>
      <vt:lpstr>TSO – Entering Property Tax Credit/Deduction State Section&gt;NJ&gt;Credits&gt;Property Tax Credit/Deduction   </vt:lpstr>
      <vt:lpstr>TSO - Student Activity State Section&gt;NJ&gt;Credits&gt;Property Tax Credit/Deduction</vt:lpstr>
      <vt:lpstr>TSO – Property Tax Deduction on NJ 1040</vt:lpstr>
      <vt:lpstr> </vt:lpstr>
      <vt:lpstr>TSO – Entering NJ Health Care Coverage State Section&gt;Tax&gt;Health Care Coverage (Sch NJ-HCC)</vt:lpstr>
      <vt:lpstr>TSO - Student Activity</vt:lpstr>
      <vt:lpstr> </vt:lpstr>
      <vt:lpstr>NJ Checklist – Basic Information Section</vt:lpstr>
      <vt:lpstr>TSO – Entering NJ Basic Information Section State Section&gt;NJ&gt;Basic Information</vt:lpstr>
      <vt:lpstr>TSO – Entering NJ Basic Information Section State Section&gt;NJ&gt;Basic Information                                               cont’d</vt:lpstr>
      <vt:lpstr>TSO - Student Activity State Section&gt;NJ&gt;Basic Information</vt:lpstr>
      <vt:lpstr>TSO – NJ 1040 Exemptions</vt:lpstr>
      <vt:lpstr>TSO – NJ 1040</vt:lpstr>
      <vt:lpstr> </vt:lpstr>
      <vt:lpstr>NJ Checklist – Income Subject to Taxes Section</vt:lpstr>
      <vt:lpstr>TSO – Entering NJ Income Subject to Tax Info State Section&gt;NJ&gt;Income Subject to Tax</vt:lpstr>
      <vt:lpstr>TSO - Student Activity State Section&gt;NJ&gt;Income Subject to Tax</vt:lpstr>
      <vt:lpstr>TSO – NJ 1040</vt:lpstr>
      <vt:lpstr> </vt:lpstr>
      <vt:lpstr>NJ Checklist – Subtractions from Income Section </vt:lpstr>
      <vt:lpstr>TSO – Entering NJ Subtractions From Income Info State Section&gt;NJ&gt;Subtractions From Income</vt:lpstr>
      <vt:lpstr>TSO - Student Activity State Section&gt;NJ&gt;Subtractions from Income</vt:lpstr>
      <vt:lpstr>TSO – Medical Expenses on NJ 1040</vt:lpstr>
      <vt:lpstr> </vt:lpstr>
      <vt:lpstr>TSO – Completing Davenport E-File Section</vt:lpstr>
      <vt:lpstr>TSO – Federal Return Type E-file Section&gt;Return Type</vt:lpstr>
      <vt:lpstr>TSO – State Return Type E-file Section&gt;State Return(s)</vt:lpstr>
      <vt:lpstr>Finding Routing Number and Account Number on a Check</vt:lpstr>
      <vt:lpstr>TSO – Taxpayer Bank Account Information E-file Section&gt;Taxpayer Bank Account Information</vt:lpstr>
      <vt:lpstr>Final Steps</vt:lpstr>
      <vt:lpstr>Final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 Working Parent</dc:title>
  <dc:creator/>
  <cp:lastModifiedBy/>
  <cp:revision>15</cp:revision>
  <dcterms:created xsi:type="dcterms:W3CDTF">2013-12-18T19:18:28Z</dcterms:created>
  <dcterms:modified xsi:type="dcterms:W3CDTF">2020-12-13T15:53:48Z</dcterms:modified>
</cp:coreProperties>
</file>